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88"/>
  </p:notesMasterIdLst>
  <p:sldIdLst>
    <p:sldId id="270" r:id="rId5"/>
    <p:sldId id="286" r:id="rId6"/>
    <p:sldId id="288" r:id="rId7"/>
    <p:sldId id="292" r:id="rId8"/>
    <p:sldId id="303" r:id="rId9"/>
    <p:sldId id="2147482334" r:id="rId10"/>
    <p:sldId id="2147482330" r:id="rId11"/>
    <p:sldId id="2147482338" r:id="rId12"/>
    <p:sldId id="2147482335" r:id="rId13"/>
    <p:sldId id="2147482325" r:id="rId14"/>
    <p:sldId id="290" r:id="rId15"/>
    <p:sldId id="2147482362" r:id="rId16"/>
    <p:sldId id="2147482363" r:id="rId17"/>
    <p:sldId id="2147482342" r:id="rId18"/>
    <p:sldId id="2147482357" r:id="rId19"/>
    <p:sldId id="2147482349" r:id="rId20"/>
    <p:sldId id="2147482355" r:id="rId21"/>
    <p:sldId id="2147482350" r:id="rId22"/>
    <p:sldId id="2147482356" r:id="rId23"/>
    <p:sldId id="2147482348" r:id="rId24"/>
    <p:sldId id="2147482339" r:id="rId25"/>
    <p:sldId id="2147482328" r:id="rId26"/>
    <p:sldId id="2147482347" r:id="rId27"/>
    <p:sldId id="2147482358" r:id="rId28"/>
    <p:sldId id="2147482359" r:id="rId29"/>
    <p:sldId id="2147482360" r:id="rId30"/>
    <p:sldId id="296" r:id="rId31"/>
    <p:sldId id="2147482331" r:id="rId32"/>
    <p:sldId id="295" r:id="rId33"/>
    <p:sldId id="302" r:id="rId34"/>
    <p:sldId id="297" r:id="rId35"/>
    <p:sldId id="298" r:id="rId36"/>
    <p:sldId id="2147482329" r:id="rId37"/>
    <p:sldId id="2147482364" r:id="rId38"/>
    <p:sldId id="2147482365" r:id="rId39"/>
    <p:sldId id="2147482366" r:id="rId40"/>
    <p:sldId id="2147482402" r:id="rId41"/>
    <p:sldId id="2147482367" r:id="rId42"/>
    <p:sldId id="2147482403" r:id="rId43"/>
    <p:sldId id="2147482376" r:id="rId44"/>
    <p:sldId id="2147482404" r:id="rId45"/>
    <p:sldId id="2147482385" r:id="rId46"/>
    <p:sldId id="2147482405" r:id="rId47"/>
    <p:sldId id="2147482368" r:id="rId48"/>
    <p:sldId id="2147482386" r:id="rId49"/>
    <p:sldId id="2147482380" r:id="rId50"/>
    <p:sldId id="2147482381" r:id="rId51"/>
    <p:sldId id="2147482369" r:id="rId52"/>
    <p:sldId id="2147482383" r:id="rId53"/>
    <p:sldId id="2147482406" r:id="rId54"/>
    <p:sldId id="2147482387" r:id="rId55"/>
    <p:sldId id="2147482388" r:id="rId56"/>
    <p:sldId id="2147482370" r:id="rId57"/>
    <p:sldId id="2147482389" r:id="rId58"/>
    <p:sldId id="2147482371" r:id="rId59"/>
    <p:sldId id="2147482390" r:id="rId60"/>
    <p:sldId id="2147482391" r:id="rId61"/>
    <p:sldId id="2147482392" r:id="rId62"/>
    <p:sldId id="2147482372" r:id="rId63"/>
    <p:sldId id="2147482393" r:id="rId64"/>
    <p:sldId id="2147482377" r:id="rId65"/>
    <p:sldId id="2147482384" r:id="rId66"/>
    <p:sldId id="2147482373" r:id="rId67"/>
    <p:sldId id="2147482378" r:id="rId68"/>
    <p:sldId id="2147482379" r:id="rId69"/>
    <p:sldId id="2147482394" r:id="rId70"/>
    <p:sldId id="2147482395" r:id="rId71"/>
    <p:sldId id="2147482374" r:id="rId72"/>
    <p:sldId id="2147482396" r:id="rId73"/>
    <p:sldId id="2147482397" r:id="rId74"/>
    <p:sldId id="2147482398" r:id="rId75"/>
    <p:sldId id="2147482407" r:id="rId76"/>
    <p:sldId id="2147482375" r:id="rId77"/>
    <p:sldId id="2147482408" r:id="rId78"/>
    <p:sldId id="2147482399" r:id="rId79"/>
    <p:sldId id="2147482400" r:id="rId80"/>
    <p:sldId id="2147482409" r:id="rId81"/>
    <p:sldId id="2147482410" r:id="rId82"/>
    <p:sldId id="2147482411" r:id="rId83"/>
    <p:sldId id="2147482412" r:id="rId84"/>
    <p:sldId id="299" r:id="rId85"/>
    <p:sldId id="300" r:id="rId86"/>
    <p:sldId id="279" r:id="rId87"/>
  </p:sldIdLst>
  <p:sldSz cx="12192000" cy="6858000"/>
  <p:notesSz cx="6858000" cy="9144000"/>
  <p:embeddedFontLst>
    <p:embeddedFont>
      <p:font typeface="Aptos Narrow" panose="020B0004020202020204" pitchFamily="34" charset="0"/>
      <p:regular r:id="rId89"/>
      <p:bold r:id="rId90"/>
      <p:italic r:id="rId91"/>
      <p:boldItalic r:id="rId92"/>
    </p:embeddedFont>
    <p:embeddedFont>
      <p:font typeface="Bookman Old Style" panose="02050604050505020204" pitchFamily="18" charset="0"/>
      <p:regular r:id="rId93"/>
      <p:bold r:id="rId94"/>
      <p:italic r:id="rId95"/>
      <p:boldItalic r:id="rId96"/>
    </p:embeddedFont>
    <p:embeddedFont>
      <p:font typeface="Montserrat" panose="00000500000000000000" pitchFamily="2" charset="0"/>
      <p:regular r:id="rId97"/>
      <p:bold r:id="rId98"/>
      <p:italic r:id="rId99"/>
      <p:boldItalic r:id="rId100"/>
    </p:embeddedFont>
    <p:embeddedFont>
      <p:font typeface="Poppins" panose="00000500000000000000" pitchFamily="2" charset="0"/>
      <p:regular r:id="rId101"/>
      <p:bold r:id="rId102"/>
      <p:italic r:id="rId103"/>
      <p:boldItalic r:id="rId104"/>
    </p:embeddedFont>
    <p:embeddedFont>
      <p:font typeface="Poppins Light" panose="00000400000000000000" pitchFamily="2" charset="0"/>
      <p:regular r:id="rId105"/>
      <p:italic r:id="rId106"/>
    </p:embeddedFont>
    <p:embeddedFont>
      <p:font typeface="Proxima Nova Rg" panose="02000506030000020004" charset="0"/>
      <p:regular r:id="rId107"/>
      <p:bold r:id="rId108"/>
      <p:italic r:id="rId109"/>
      <p:boldItalic r:id="rId110"/>
    </p:embeddedFont>
    <p:embeddedFont>
      <p:font typeface="Roboto" panose="02000000000000000000" pitchFamily="2" charset="0"/>
      <p:regular r:id="rId111"/>
      <p:bold r:id="rId112"/>
      <p:italic r:id="rId113"/>
      <p:boldItalic r:id="rId1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FC7389E-4458-F138-04B0-2F4BE8B84DB0}" name="Mahore, Raju" initials="MR" userId="S::rmahore@eci.com::1ea36d7d-bfb7-446d-afef-a45a36a16a69" providerId="AD"/>
  <p188:author id="{82D030BA-7B36-33C5-FA67-65128A83C62C}" name="Gupta, Prabhakar" initials="" userId="S::prabhakargupta@eci.com::47d6ab55-df1d-41df-836f-e29ea34168f5" providerId="AD"/>
  <p188:author id="{4C4539E3-F13B-E8E0-CE5C-B76DF0DE1592}" name="Bijore, Ranjeet" initials="" userId="S::rbijore@eci.com::5ce7fac4-bbd1-4113-8b61-994262c1e4c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6274B"/>
    <a:srgbClr val="96C038"/>
    <a:srgbClr val="130F6D"/>
    <a:srgbClr val="EEEEEE"/>
    <a:srgbClr val="00929E"/>
    <a:srgbClr val="634079"/>
    <a:srgbClr val="0F0C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heme" Target="theme/theme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font" Target="fonts/font1.fntdata"/><Relationship Id="rId112" Type="http://schemas.openxmlformats.org/officeDocument/2006/relationships/font" Target="fonts/font24.fntdata"/><Relationship Id="rId16" Type="http://schemas.openxmlformats.org/officeDocument/2006/relationships/slide" Target="slides/slide12.xml"/><Relationship Id="rId107" Type="http://schemas.openxmlformats.org/officeDocument/2006/relationships/font" Target="fonts/font19.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14.fntdata"/><Relationship Id="rId5" Type="http://schemas.openxmlformats.org/officeDocument/2006/relationships/slide" Target="slides/slide1.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25.fntdata"/><Relationship Id="rId118"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15.fntdata"/><Relationship Id="rId108" Type="http://schemas.openxmlformats.org/officeDocument/2006/relationships/font" Target="fonts/font20.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26.fntdata"/><Relationship Id="rId119"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21.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9.fntdata"/><Relationship Id="rId104" Type="http://schemas.openxmlformats.org/officeDocument/2006/relationships/font" Target="fonts/font16.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4.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22.fntdata"/><Relationship Id="rId115"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12.fntdata"/><Relationship Id="rId105" Type="http://schemas.openxmlformats.org/officeDocument/2006/relationships/font" Target="fonts/font17.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notesMaster" Target="notesMasters/notesMaster1.xml"/><Relationship Id="rId111" Type="http://schemas.openxmlformats.org/officeDocument/2006/relationships/font" Target="fonts/font23.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E7E192-EC85-3F41-8254-9D5317EFD803}" type="datetimeFigureOut">
              <a:rPr lang="en-US" smtClean="0"/>
              <a:t>2/10/2026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1C47A9-1D64-9F4E-8F9F-54F3EB7CBC94}" type="slidenum">
              <a:rPr lang="en-US" smtClean="0"/>
              <a:t>‹#›</a:t>
            </a:fld>
            <a:endParaRPr lang="en-US"/>
          </a:p>
        </p:txBody>
      </p:sp>
    </p:spTree>
    <p:extLst>
      <p:ext uri="{BB962C8B-B14F-4D97-AF65-F5344CB8AC3E}">
        <p14:creationId xmlns:p14="http://schemas.microsoft.com/office/powerpoint/2010/main" val="3457525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690CB-5E31-A462-292C-5F59B05CCB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5950A6-AEFE-9274-37E5-FD1E938375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FABE51-78B2-0F31-4EA5-123066A85E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2E8E8EA-E322-410B-59F4-856940DFB042}"/>
              </a:ext>
            </a:extLst>
          </p:cNvPr>
          <p:cNvSpPr>
            <a:spLocks noGrp="1"/>
          </p:cNvSpPr>
          <p:nvPr>
            <p:ph type="sldNum" sz="quarter" idx="5"/>
          </p:nvPr>
        </p:nvSpPr>
        <p:spPr/>
        <p:txBody>
          <a:bodyPr/>
          <a:lstStyle/>
          <a:p>
            <a:fld id="{551C47A9-1D64-9F4E-8F9F-54F3EB7CBC94}" type="slidenum">
              <a:rPr lang="en-US" smtClean="0"/>
              <a:t>10</a:t>
            </a:fld>
            <a:endParaRPr lang="en-US"/>
          </a:p>
        </p:txBody>
      </p:sp>
    </p:spTree>
    <p:extLst>
      <p:ext uri="{BB962C8B-B14F-4D97-AF65-F5344CB8AC3E}">
        <p14:creationId xmlns:p14="http://schemas.microsoft.com/office/powerpoint/2010/main" val="928617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1C47A9-1D64-9F4E-8F9F-54F3EB7CBC94}" type="slidenum">
              <a:rPr lang="en-US" smtClean="0"/>
              <a:t>20</a:t>
            </a:fld>
            <a:endParaRPr lang="en-US"/>
          </a:p>
        </p:txBody>
      </p:sp>
    </p:spTree>
    <p:extLst>
      <p:ext uri="{BB962C8B-B14F-4D97-AF65-F5344CB8AC3E}">
        <p14:creationId xmlns:p14="http://schemas.microsoft.com/office/powerpoint/2010/main" val="191236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0D116-0201-3854-8C99-9BA9493E23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4B6518-6A00-7F98-B4E1-DC5A2FC05C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FE978A-033E-1256-D2F8-F6366812C5A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ED11F75-2A07-465B-CBDA-9FDC089FFB97}"/>
              </a:ext>
            </a:extLst>
          </p:cNvPr>
          <p:cNvSpPr>
            <a:spLocks noGrp="1"/>
          </p:cNvSpPr>
          <p:nvPr>
            <p:ph type="sldNum" sz="quarter" idx="5"/>
          </p:nvPr>
        </p:nvSpPr>
        <p:spPr/>
        <p:txBody>
          <a:bodyPr/>
          <a:lstStyle/>
          <a:p>
            <a:fld id="{551C47A9-1D64-9F4E-8F9F-54F3EB7CBC94}" type="slidenum">
              <a:rPr lang="en-US" smtClean="0"/>
              <a:t>33</a:t>
            </a:fld>
            <a:endParaRPr lang="en-US"/>
          </a:p>
        </p:txBody>
      </p:sp>
    </p:spTree>
    <p:extLst>
      <p:ext uri="{BB962C8B-B14F-4D97-AF65-F5344CB8AC3E}">
        <p14:creationId xmlns:p14="http://schemas.microsoft.com/office/powerpoint/2010/main" val="1278673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V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259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One Line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F3554379-A276-3A44-B4E7-ACF3D7087E54}"/>
              </a:ext>
            </a:extLst>
          </p:cNvPr>
          <p:cNvSpPr>
            <a:spLocks noGrp="1"/>
          </p:cNvSpPr>
          <p:nvPr>
            <p:ph type="body" sz="quarter" idx="10" hasCustomPrompt="1"/>
          </p:nvPr>
        </p:nvSpPr>
        <p:spPr>
          <a:xfrm>
            <a:off x="557213" y="2170598"/>
            <a:ext cx="11078196" cy="1130887"/>
          </a:xfrm>
        </p:spPr>
        <p:txBody>
          <a:bodyPr wrap="square" lIns="0" tIns="0" rIns="0" bIns="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2F2F2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Body copy goes here lorem ipsum dolor sit </a:t>
            </a:r>
            <a:r>
              <a:rPr lang="en-US" err="1"/>
              <a:t>amet</a:t>
            </a:r>
            <a:r>
              <a:rPr lang="en-US"/>
              <a:t>. 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r>
              <a:rPr lang="en-US" err="1"/>
              <a:t>architecto</a:t>
            </a:r>
            <a:r>
              <a:rPr lang="en-US"/>
              <a:t>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sed </a:t>
            </a:r>
            <a:r>
              <a:rPr lang="en-US" err="1"/>
              <a:t>quia</a:t>
            </a:r>
            <a:r>
              <a:rPr lang="en-US"/>
              <a:t> </a:t>
            </a:r>
            <a:r>
              <a:rPr lang="en-US" err="1"/>
              <a:t>consequuntur</a:t>
            </a:r>
            <a:r>
              <a:rPr lang="en-US"/>
              <a:t> </a:t>
            </a:r>
          </a:p>
        </p:txBody>
      </p:sp>
      <p:sp>
        <p:nvSpPr>
          <p:cNvPr id="11" name="Title 1">
            <a:extLst>
              <a:ext uri="{FF2B5EF4-FFF2-40B4-BE49-F238E27FC236}">
                <a16:creationId xmlns:a16="http://schemas.microsoft.com/office/drawing/2014/main" id="{BB09EB42-868D-AD42-8F7D-D0D1EDFDF8B6}"/>
              </a:ext>
            </a:extLst>
          </p:cNvPr>
          <p:cNvSpPr>
            <a:spLocks noGrp="1"/>
          </p:cNvSpPr>
          <p:nvPr>
            <p:ph type="title" hasCustomPrompt="1"/>
          </p:nvPr>
        </p:nvSpPr>
        <p:spPr>
          <a:xfrm>
            <a:off x="556591" y="460794"/>
            <a:ext cx="11078818" cy="452881"/>
          </a:xfrm>
        </p:spPr>
        <p:txBody>
          <a:bodyPr anchor="ctr" anchorCtr="0"/>
          <a:lstStyle>
            <a:lvl1pPr>
              <a:defRPr>
                <a:solidFill>
                  <a:schemeClr val="tx1"/>
                </a:solidFill>
              </a:defRPr>
            </a:lvl1pPr>
          </a:lstStyle>
          <a:p>
            <a:r>
              <a:rPr lang="en-US"/>
              <a:t>Header goes here</a:t>
            </a:r>
          </a:p>
        </p:txBody>
      </p:sp>
    </p:spTree>
    <p:extLst>
      <p:ext uri="{BB962C8B-B14F-4D97-AF65-F5344CB8AC3E}">
        <p14:creationId xmlns:p14="http://schemas.microsoft.com/office/powerpoint/2010/main" val="15216594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descr="A black background with text&#10;&#10;Description automatically generated">
            <a:extLst>
              <a:ext uri="{FF2B5EF4-FFF2-40B4-BE49-F238E27FC236}">
                <a16:creationId xmlns:a16="http://schemas.microsoft.com/office/drawing/2014/main" id="{833470A5-6CA6-FA76-3951-C2C5F95F673C}"/>
              </a:ext>
            </a:extLst>
          </p:cNvPr>
          <p:cNvPicPr>
            <a:picLocks noChangeAspect="1"/>
          </p:cNvPicPr>
          <p:nvPr userDrawn="1"/>
        </p:nvPicPr>
        <p:blipFill>
          <a:blip r:embed="rId4"/>
          <a:stretch>
            <a:fillRect/>
          </a:stretch>
        </p:blipFill>
        <p:spPr>
          <a:xfrm>
            <a:off x="-25819" y="0"/>
            <a:ext cx="12243638" cy="6829199"/>
          </a:xfrm>
          <a:prstGeom prst="rect">
            <a:avLst/>
          </a:prstGeom>
        </p:spPr>
      </p:pic>
    </p:spTree>
    <p:extLst>
      <p:ext uri="{BB962C8B-B14F-4D97-AF65-F5344CB8AC3E}">
        <p14:creationId xmlns:p14="http://schemas.microsoft.com/office/powerpoint/2010/main" val="1749803449"/>
      </p:ext>
    </p:extLst>
  </p:cSld>
  <p:clrMap bg1="lt1" tx1="dk1" bg2="lt2" tx2="dk2" accent1="accent1" accent2="accent2" accent3="accent3" accent4="accent4" accent5="accent5" accent6="accent6" hlink="hlink" folHlink="folHlink"/>
  <p:sldLayoutIdLst>
    <p:sldLayoutId id="2147483665" r:id="rId1"/>
    <p:sldLayoutId id="2147483666" r:id="rId2"/>
  </p:sldLayoutIdLst>
  <p:txStyles>
    <p:titleStyle>
      <a:lvl1pPr algn="l" defTabSz="914400" rtl="0" eaLnBrk="1" latinLnBrk="0" hangingPunct="1">
        <a:lnSpc>
          <a:spcPct val="90000"/>
        </a:lnSpc>
        <a:spcBef>
          <a:spcPct val="0"/>
        </a:spcBef>
        <a:buNone/>
        <a:defRPr sz="4400" b="1" kern="1200">
          <a:solidFill>
            <a:schemeClr val="tx1"/>
          </a:solidFill>
          <a:latin typeface="Proxima Nova" panose="0200050603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Proxima Nova" panose="02000506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Proxima Nova" panose="0200050603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Proxima Nova" panose="0200050603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roxima Nova" panose="0200050603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Proxima Nova"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www.facebook.com/ECI1995" TargetMode="External"/><Relationship Id="rId7" Type="http://schemas.openxmlformats.org/officeDocument/2006/relationships/hyperlink" Target="https://twitter.com/ECI_1995"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hyperlink" Target="https://www.linkedin.com/company/eci-1995/" TargetMode="External"/><Relationship Id="rId4" Type="http://schemas.openxmlformats.org/officeDocument/2006/relationships/image" Target="../media/image23.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and purple squares&#10;&#10;Description automatically generated">
            <a:extLst>
              <a:ext uri="{FF2B5EF4-FFF2-40B4-BE49-F238E27FC236}">
                <a16:creationId xmlns:a16="http://schemas.microsoft.com/office/drawing/2014/main" id="{00C8F8AE-B38F-ECA6-BE5C-6D827196E9D3}"/>
              </a:ext>
            </a:extLst>
          </p:cNvPr>
          <p:cNvPicPr>
            <a:picLocks noChangeAspect="1"/>
          </p:cNvPicPr>
          <p:nvPr/>
        </p:nvPicPr>
        <p:blipFill>
          <a:blip r:embed="rId2"/>
          <a:stretch>
            <a:fillRect/>
          </a:stretch>
        </p:blipFill>
        <p:spPr>
          <a:xfrm>
            <a:off x="7048500" y="0"/>
            <a:ext cx="5143500" cy="6858000"/>
          </a:xfrm>
          <a:prstGeom prst="rect">
            <a:avLst/>
          </a:prstGeom>
        </p:spPr>
      </p:pic>
      <p:sp>
        <p:nvSpPr>
          <p:cNvPr id="8" name="Title 1">
            <a:extLst>
              <a:ext uri="{FF2B5EF4-FFF2-40B4-BE49-F238E27FC236}">
                <a16:creationId xmlns:a16="http://schemas.microsoft.com/office/drawing/2014/main" id="{E6D33C85-0456-C7E2-47BB-7BDBF26234C8}"/>
              </a:ext>
            </a:extLst>
          </p:cNvPr>
          <p:cNvSpPr txBox="1">
            <a:spLocks/>
          </p:cNvSpPr>
          <p:nvPr/>
        </p:nvSpPr>
        <p:spPr>
          <a:xfrm>
            <a:off x="554736" y="1623474"/>
            <a:ext cx="7052294" cy="690166"/>
          </a:xfrm>
          <a:prstGeom prst="rect">
            <a:avLst/>
          </a:prstGeom>
        </p:spPr>
        <p:txBody>
          <a:bodyPr lIns="91440" tIns="45720" rIns="91440" bIns="45720" anchor="t"/>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r>
              <a:rPr lang="en-US">
                <a:latin typeface="Poppins"/>
                <a:cs typeface="Poppins"/>
              </a:rPr>
              <a:t>SHK</a:t>
            </a:r>
          </a:p>
        </p:txBody>
      </p:sp>
      <p:sp>
        <p:nvSpPr>
          <p:cNvPr id="9" name="Content Placeholder 2">
            <a:extLst>
              <a:ext uri="{FF2B5EF4-FFF2-40B4-BE49-F238E27FC236}">
                <a16:creationId xmlns:a16="http://schemas.microsoft.com/office/drawing/2014/main" id="{E4C676CE-B9AA-BB98-361B-FB016734BD09}"/>
              </a:ext>
            </a:extLst>
          </p:cNvPr>
          <p:cNvSpPr txBox="1">
            <a:spLocks/>
          </p:cNvSpPr>
          <p:nvPr/>
        </p:nvSpPr>
        <p:spPr>
          <a:xfrm>
            <a:off x="554736" y="3553346"/>
            <a:ext cx="5962650" cy="268656"/>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rgbClr val="96C038"/>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latin typeface="Poppins"/>
                <a:cs typeface="Poppins"/>
              </a:rPr>
              <a:t>AI Solution Proposal</a:t>
            </a:r>
            <a:endParaRPr lang="en-US" sz="2000"/>
          </a:p>
        </p:txBody>
      </p:sp>
      <p:sp>
        <p:nvSpPr>
          <p:cNvPr id="10" name="Content Placeholder 2">
            <a:extLst>
              <a:ext uri="{FF2B5EF4-FFF2-40B4-BE49-F238E27FC236}">
                <a16:creationId xmlns:a16="http://schemas.microsoft.com/office/drawing/2014/main" id="{ED653C78-B656-31ED-AE65-626B352F6D93}"/>
              </a:ext>
            </a:extLst>
          </p:cNvPr>
          <p:cNvSpPr txBox="1">
            <a:spLocks/>
          </p:cNvSpPr>
          <p:nvPr/>
        </p:nvSpPr>
        <p:spPr>
          <a:xfrm>
            <a:off x="554736" y="4356640"/>
            <a:ext cx="5962650" cy="2024303"/>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a:latin typeface="Poppins"/>
                <a:cs typeface="Poppins"/>
              </a:rPr>
              <a:t>May 12th, 2025</a:t>
            </a:r>
            <a:endParaRPr lang="en-US" sz="2000">
              <a:latin typeface="Poppins"/>
              <a:cs typeface="Poppins"/>
            </a:endParaRPr>
          </a:p>
        </p:txBody>
      </p:sp>
      <p:sp>
        <p:nvSpPr>
          <p:cNvPr id="11" name="Rectangle 10">
            <a:extLst>
              <a:ext uri="{FF2B5EF4-FFF2-40B4-BE49-F238E27FC236}">
                <a16:creationId xmlns:a16="http://schemas.microsoft.com/office/drawing/2014/main" id="{05C8A1DC-0877-B88A-287C-0731C6E3E9C2}"/>
              </a:ext>
            </a:extLst>
          </p:cNvPr>
          <p:cNvSpPr/>
          <p:nvPr/>
        </p:nvSpPr>
        <p:spPr>
          <a:xfrm>
            <a:off x="654591" y="3110749"/>
            <a:ext cx="962784" cy="87862"/>
          </a:xfrm>
          <a:prstGeom prst="rect">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ue letter on a black background&#10;&#10;Description automatically generated">
            <a:extLst>
              <a:ext uri="{FF2B5EF4-FFF2-40B4-BE49-F238E27FC236}">
                <a16:creationId xmlns:a16="http://schemas.microsoft.com/office/drawing/2014/main" id="{ED15CDED-FAA5-CF0B-BE51-4E29FAA6D4D8}"/>
              </a:ext>
            </a:extLst>
          </p:cNvPr>
          <p:cNvPicPr>
            <a:picLocks noChangeAspect="1"/>
          </p:cNvPicPr>
          <p:nvPr/>
        </p:nvPicPr>
        <p:blipFill>
          <a:blip r:embed="rId3"/>
          <a:stretch>
            <a:fillRect/>
          </a:stretch>
        </p:blipFill>
        <p:spPr>
          <a:xfrm>
            <a:off x="672879" y="417324"/>
            <a:ext cx="975769" cy="463210"/>
          </a:xfrm>
          <a:prstGeom prst="rect">
            <a:avLst/>
          </a:prstGeom>
        </p:spPr>
      </p:pic>
    </p:spTree>
    <p:extLst>
      <p:ext uri="{BB962C8B-B14F-4D97-AF65-F5344CB8AC3E}">
        <p14:creationId xmlns:p14="http://schemas.microsoft.com/office/powerpoint/2010/main" val="3802602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20823-F356-3726-9C70-04C593EE2601}"/>
            </a:ext>
          </a:extLst>
        </p:cNvPr>
        <p:cNvGrpSpPr/>
        <p:nvPr/>
      </p:nvGrpSpPr>
      <p:grpSpPr>
        <a:xfrm>
          <a:off x="0" y="0"/>
          <a:ext cx="0" cy="0"/>
          <a:chOff x="0" y="0"/>
          <a:chExt cx="0" cy="0"/>
        </a:xfrm>
      </p:grpSpPr>
      <p:pic>
        <p:nvPicPr>
          <p:cNvPr id="9" name="Picture 8" descr="A blue letter on a black background&#10;&#10;Description automatically generated">
            <a:extLst>
              <a:ext uri="{FF2B5EF4-FFF2-40B4-BE49-F238E27FC236}">
                <a16:creationId xmlns:a16="http://schemas.microsoft.com/office/drawing/2014/main" id="{9793D61E-93E7-AEF4-C4B1-C5B217FA7B28}"/>
              </a:ext>
            </a:extLst>
          </p:cNvPr>
          <p:cNvPicPr>
            <a:picLocks noChangeAspect="1"/>
          </p:cNvPicPr>
          <p:nvPr/>
        </p:nvPicPr>
        <p:blipFill>
          <a:blip r:embed="rId3"/>
          <a:stretch>
            <a:fillRect/>
          </a:stretch>
        </p:blipFill>
        <p:spPr>
          <a:xfrm>
            <a:off x="266589" y="354694"/>
            <a:ext cx="975769" cy="463210"/>
          </a:xfrm>
          <a:prstGeom prst="rect">
            <a:avLst/>
          </a:prstGeom>
        </p:spPr>
      </p:pic>
      <p:sp>
        <p:nvSpPr>
          <p:cNvPr id="2" name="Title 1">
            <a:extLst>
              <a:ext uri="{FF2B5EF4-FFF2-40B4-BE49-F238E27FC236}">
                <a16:creationId xmlns:a16="http://schemas.microsoft.com/office/drawing/2014/main" id="{F4AE9349-9133-2D2C-3AE1-7D337FFC2DEC}"/>
              </a:ext>
            </a:extLst>
          </p:cNvPr>
          <p:cNvSpPr txBox="1">
            <a:spLocks/>
          </p:cNvSpPr>
          <p:nvPr/>
        </p:nvSpPr>
        <p:spPr>
          <a:xfrm>
            <a:off x="1" y="2231121"/>
            <a:ext cx="2936240" cy="2374840"/>
          </a:xfrm>
          <a:prstGeom prst="rect">
            <a:avLst/>
          </a:prstGeom>
        </p:spPr>
        <p:txBody>
          <a:bodyPr lIns="91440" tIns="45720" rIns="91440" bIns="45720" anchor="t"/>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pPr algn="ctr"/>
            <a:r>
              <a:rPr lang="en-GB" sz="3200">
                <a:solidFill>
                  <a:schemeClr val="bg1"/>
                </a:solidFill>
              </a:rPr>
              <a:t>Architecture</a:t>
            </a:r>
          </a:p>
          <a:p>
            <a:pPr algn="ctr"/>
            <a:r>
              <a:rPr lang="en-GB" sz="3200">
                <a:solidFill>
                  <a:schemeClr val="bg1"/>
                </a:solidFill>
              </a:rPr>
              <a:t>Diagram</a:t>
            </a:r>
          </a:p>
          <a:p>
            <a:endParaRPr lang="en-US" sz="3200">
              <a:solidFill>
                <a:schemeClr val="bg1"/>
              </a:solidFill>
            </a:endParaRPr>
          </a:p>
        </p:txBody>
      </p:sp>
      <p:pic>
        <p:nvPicPr>
          <p:cNvPr id="4" name="Picture 3">
            <a:extLst>
              <a:ext uri="{FF2B5EF4-FFF2-40B4-BE49-F238E27FC236}">
                <a16:creationId xmlns:a16="http://schemas.microsoft.com/office/drawing/2014/main" id="{1595CD19-ACA5-E4B0-AB0E-1BE95FCF18EB}"/>
              </a:ext>
            </a:extLst>
          </p:cNvPr>
          <p:cNvPicPr>
            <a:picLocks noChangeAspect="1"/>
          </p:cNvPicPr>
          <p:nvPr/>
        </p:nvPicPr>
        <p:blipFill>
          <a:blip r:embed="rId4"/>
          <a:stretch>
            <a:fillRect/>
          </a:stretch>
        </p:blipFill>
        <p:spPr>
          <a:xfrm>
            <a:off x="0" y="870852"/>
            <a:ext cx="12192000" cy="5502516"/>
          </a:xfrm>
          <a:prstGeom prst="rect">
            <a:avLst/>
          </a:prstGeom>
        </p:spPr>
      </p:pic>
    </p:spTree>
    <p:extLst>
      <p:ext uri="{BB962C8B-B14F-4D97-AF65-F5344CB8AC3E}">
        <p14:creationId xmlns:p14="http://schemas.microsoft.com/office/powerpoint/2010/main" val="1127843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E7FA926-38CF-89D7-A665-19EA26660D68}"/>
              </a:ext>
            </a:extLst>
          </p:cNvPr>
          <p:cNvSpPr/>
          <p:nvPr/>
        </p:nvSpPr>
        <p:spPr>
          <a:xfrm>
            <a:off x="207263" y="1114425"/>
            <a:ext cx="5486400" cy="5486400"/>
          </a:xfrm>
          <a:prstGeom prst="ellipse">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e letter on a black background&#10;&#10;Description automatically generated">
            <a:extLst>
              <a:ext uri="{FF2B5EF4-FFF2-40B4-BE49-F238E27FC236}">
                <a16:creationId xmlns:a16="http://schemas.microsoft.com/office/drawing/2014/main" id="{F9113607-89C7-32E5-F269-41589611627E}"/>
              </a:ext>
            </a:extLst>
          </p:cNvPr>
          <p:cNvPicPr>
            <a:picLocks noChangeAspect="1"/>
          </p:cNvPicPr>
          <p:nvPr/>
        </p:nvPicPr>
        <p:blipFill>
          <a:blip r:embed="rId2"/>
          <a:stretch>
            <a:fillRect/>
          </a:stretch>
        </p:blipFill>
        <p:spPr>
          <a:xfrm>
            <a:off x="672879" y="417324"/>
            <a:ext cx="975769" cy="463210"/>
          </a:xfrm>
          <a:prstGeom prst="rect">
            <a:avLst/>
          </a:prstGeom>
        </p:spPr>
      </p:pic>
      <p:sp>
        <p:nvSpPr>
          <p:cNvPr id="2" name="Title 1">
            <a:extLst>
              <a:ext uri="{FF2B5EF4-FFF2-40B4-BE49-F238E27FC236}">
                <a16:creationId xmlns:a16="http://schemas.microsoft.com/office/drawing/2014/main" id="{E79BF6E4-32F3-C3EE-8943-188D3F4B5D02}"/>
              </a:ext>
            </a:extLst>
          </p:cNvPr>
          <p:cNvSpPr txBox="1">
            <a:spLocks/>
          </p:cNvSpPr>
          <p:nvPr/>
        </p:nvSpPr>
        <p:spPr>
          <a:xfrm>
            <a:off x="906855" y="3198208"/>
            <a:ext cx="4148817" cy="1318834"/>
          </a:xfrm>
          <a:prstGeom prst="rect">
            <a:avLst/>
          </a:prstGeom>
        </p:spPr>
        <p:txBody>
          <a:bodyPr lIns="91440" tIns="45720" rIns="91440" bIns="45720" anchor="t"/>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pPr algn="ctr"/>
            <a:r>
              <a:rPr lang="en-GB">
                <a:solidFill>
                  <a:schemeClr val="bg1"/>
                </a:solidFill>
                <a:latin typeface="Poppins"/>
                <a:cs typeface="Poppins"/>
              </a:rPr>
              <a:t>Technology Stack</a:t>
            </a:r>
            <a:endParaRPr lang="en-US">
              <a:solidFill>
                <a:schemeClr val="bg1"/>
              </a:solidFill>
            </a:endParaRPr>
          </a:p>
        </p:txBody>
      </p:sp>
      <p:sp>
        <p:nvSpPr>
          <p:cNvPr id="7" name="Oval 6">
            <a:extLst>
              <a:ext uri="{FF2B5EF4-FFF2-40B4-BE49-F238E27FC236}">
                <a16:creationId xmlns:a16="http://schemas.microsoft.com/office/drawing/2014/main" id="{1CA7FB97-C48F-972F-F846-7451D5893852}"/>
              </a:ext>
            </a:extLst>
          </p:cNvPr>
          <p:cNvSpPr/>
          <p:nvPr/>
        </p:nvSpPr>
        <p:spPr>
          <a:xfrm>
            <a:off x="672879" y="5568467"/>
            <a:ext cx="872209" cy="872209"/>
          </a:xfrm>
          <a:prstGeom prst="ellipse">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D9D0C43-0BFC-10B4-DED7-A29C80EE0542}"/>
              </a:ext>
            </a:extLst>
          </p:cNvPr>
          <p:cNvSpPr txBox="1"/>
          <p:nvPr/>
        </p:nvSpPr>
        <p:spPr>
          <a:xfrm>
            <a:off x="5711583" y="117979"/>
            <a:ext cx="6475920" cy="6955750"/>
          </a:xfrm>
          <a:prstGeom prst="rect">
            <a:avLst/>
          </a:prstGeom>
          <a:noFill/>
        </p:spPr>
        <p:txBody>
          <a:bodyPr wrap="square" lIns="91440" tIns="45720" rIns="91440" bIns="45720" anchor="t">
            <a:spAutoFit/>
          </a:bodyPr>
          <a:lstStyle/>
          <a:p>
            <a:pPr marL="285750" indent="-285750">
              <a:buAutoNum type="arabicPeriod"/>
            </a:pPr>
            <a:r>
              <a:rPr lang="en-US" b="1">
                <a:latin typeface="Aptos"/>
                <a:ea typeface="+mn-lt"/>
                <a:cs typeface="+mn-lt"/>
              </a:rPr>
              <a:t>Ingestion &amp; Processing (Azure)</a:t>
            </a:r>
            <a:endParaRPr lang="en-US">
              <a:latin typeface="Aptos"/>
              <a:ea typeface="+mn-lt"/>
              <a:cs typeface="+mn-lt"/>
            </a:endParaRPr>
          </a:p>
          <a:p>
            <a:pPr marL="742950" lvl="2" indent="-285750">
              <a:buFont typeface="Wingdings" panose="05000000000000000000" pitchFamily="2" charset="2"/>
              <a:buChar char="Ø"/>
            </a:pPr>
            <a:r>
              <a:rPr lang="en-US" sz="1600">
                <a:latin typeface="Aptos"/>
                <a:ea typeface="+mn-lt"/>
                <a:cs typeface="+mn-lt"/>
              </a:rPr>
              <a:t> Azure Data Factory – For ingestion and orchestration</a:t>
            </a:r>
          </a:p>
          <a:p>
            <a:pPr marL="742950" lvl="2" indent="-285750">
              <a:buFont typeface="Wingdings" panose="05000000000000000000" pitchFamily="2" charset="2"/>
              <a:buChar char="Ø"/>
            </a:pPr>
            <a:r>
              <a:rPr lang="en-US" sz="1600">
                <a:latin typeface="Aptos"/>
                <a:ea typeface="+mn-lt"/>
                <a:cs typeface="+mn-lt"/>
              </a:rPr>
              <a:t> Azure Synapse Data Engineering – For transformation and ETL processes</a:t>
            </a:r>
          </a:p>
          <a:p>
            <a:pPr marL="742950" lvl="2" indent="-285750">
              <a:buFont typeface="Wingdings" panose="05000000000000000000" pitchFamily="2" charset="2"/>
              <a:buChar char="Ø"/>
            </a:pPr>
            <a:r>
              <a:rPr lang="en-US" sz="1600">
                <a:latin typeface="Aptos"/>
                <a:ea typeface="+mn-lt"/>
                <a:cs typeface="+mn-lt"/>
              </a:rPr>
              <a:t> Microsoft Fabric – Unified data platform</a:t>
            </a:r>
          </a:p>
          <a:p>
            <a:pPr marL="742950" lvl="2" indent="-285750">
              <a:buFont typeface="Wingdings" panose="05000000000000000000" pitchFamily="2" charset="2"/>
              <a:buChar char="Ø"/>
            </a:pPr>
            <a:r>
              <a:rPr lang="en-US" sz="1600">
                <a:latin typeface="Aptos"/>
                <a:ea typeface="+mn-lt"/>
                <a:cs typeface="+mn-lt"/>
              </a:rPr>
              <a:t> </a:t>
            </a:r>
            <a:r>
              <a:rPr lang="en-US" sz="1600" err="1">
                <a:latin typeface="Aptos"/>
                <a:ea typeface="+mn-lt"/>
                <a:cs typeface="+mn-lt"/>
              </a:rPr>
              <a:t>OneLake</a:t>
            </a:r>
            <a:r>
              <a:rPr lang="en-US" sz="1600">
                <a:latin typeface="Aptos"/>
                <a:ea typeface="+mn-lt"/>
                <a:cs typeface="+mn-lt"/>
              </a:rPr>
              <a:t> – Centralized data lake storage</a:t>
            </a:r>
          </a:p>
          <a:p>
            <a:pPr marL="285750" indent="-285750">
              <a:buAutoNum type="arabicPeriod"/>
            </a:pPr>
            <a:r>
              <a:rPr lang="en-US" b="1">
                <a:latin typeface="Aptos"/>
                <a:ea typeface="+mn-lt"/>
                <a:cs typeface="+mn-lt"/>
              </a:rPr>
              <a:t>AI &amp; Retrieval Augmented Generation (RAG</a:t>
            </a:r>
            <a:r>
              <a:rPr lang="en-US">
                <a:latin typeface="Aptos"/>
                <a:ea typeface="+mn-lt"/>
                <a:cs typeface="+mn-lt"/>
              </a:rPr>
              <a:t>)</a:t>
            </a:r>
          </a:p>
          <a:p>
            <a:pPr marL="742950" lvl="1" indent="-285750">
              <a:buFont typeface="Wingdings" panose="05000000000000000000" pitchFamily="2" charset="2"/>
              <a:buChar char="Ø"/>
            </a:pPr>
            <a:r>
              <a:rPr lang="en-US" sz="1600">
                <a:latin typeface="Aptos"/>
                <a:ea typeface="+mn-lt"/>
                <a:cs typeface="+mn-lt"/>
              </a:rPr>
              <a:t>Azure AI Foundry</a:t>
            </a:r>
            <a:r>
              <a:rPr lang="en-US" sz="1600">
                <a:latin typeface="Aptos"/>
                <a:ea typeface="Calibri"/>
                <a:cs typeface="Calibri"/>
              </a:rPr>
              <a:t> – LLM Orchestration</a:t>
            </a:r>
          </a:p>
          <a:p>
            <a:pPr marL="742950" lvl="1" indent="-285750">
              <a:buFont typeface="Wingdings" panose="05000000000000000000" pitchFamily="2" charset="2"/>
              <a:buChar char="Ø"/>
            </a:pPr>
            <a:r>
              <a:rPr lang="en-US" sz="1600">
                <a:latin typeface="Aptos"/>
                <a:ea typeface="Calibri"/>
                <a:cs typeface="Calibri"/>
              </a:rPr>
              <a:t>LLMs </a:t>
            </a:r>
          </a:p>
          <a:p>
            <a:pPr marL="742950" lvl="1" indent="-285750">
              <a:buFont typeface="Wingdings" panose="05000000000000000000" pitchFamily="2" charset="2"/>
              <a:buChar char="Ø"/>
            </a:pPr>
            <a:r>
              <a:rPr lang="en-US" sz="1600">
                <a:latin typeface="Aptos"/>
                <a:ea typeface="Calibri"/>
                <a:cs typeface="Calibri"/>
              </a:rPr>
              <a:t>Azure AI Search – Indexing and semantic search to support RAG</a:t>
            </a:r>
          </a:p>
          <a:p>
            <a:pPr marL="285750" indent="-285750">
              <a:buAutoNum type="arabicPeriod"/>
            </a:pPr>
            <a:r>
              <a:rPr lang="en-US" b="1">
                <a:latin typeface="Aptos"/>
                <a:ea typeface="+mn-lt"/>
                <a:cs typeface="+mn-lt"/>
              </a:rPr>
              <a:t>Application Layer</a:t>
            </a:r>
          </a:p>
          <a:p>
            <a:pPr marL="742950" lvl="1" indent="-285750">
              <a:buFont typeface="Wingdings" panose="05000000000000000000" pitchFamily="2" charset="2"/>
              <a:buChar char="Ø"/>
            </a:pPr>
            <a:r>
              <a:rPr lang="en-US" sz="1600">
                <a:latin typeface="Aptos"/>
                <a:ea typeface="Calibri"/>
                <a:cs typeface="Calibri"/>
              </a:rPr>
              <a:t>Azure App Service – Backend service hosting APIs and logic for the chatbot and other front-end apps</a:t>
            </a:r>
          </a:p>
          <a:p>
            <a:pPr marL="285750" indent="-285750">
              <a:buAutoNum type="arabicPeriod"/>
            </a:pPr>
            <a:r>
              <a:rPr lang="en-US" b="1">
                <a:latin typeface="Aptos"/>
                <a:ea typeface="+mn-lt"/>
                <a:cs typeface="+mn-lt"/>
              </a:rPr>
              <a:t>Security &amp; </a:t>
            </a:r>
            <a:r>
              <a:rPr lang="en-US" b="1" err="1">
                <a:latin typeface="Aptos"/>
                <a:ea typeface="+mn-lt"/>
                <a:cs typeface="+mn-lt"/>
              </a:rPr>
              <a:t>Monitorig</a:t>
            </a:r>
            <a:endParaRPr lang="en-US" b="1">
              <a:latin typeface="Aptos"/>
              <a:ea typeface="+mn-lt"/>
              <a:cs typeface="+mn-lt"/>
            </a:endParaRPr>
          </a:p>
          <a:p>
            <a:pPr marL="742950" lvl="1" indent="-285750">
              <a:buFont typeface="Wingdings" panose="05000000000000000000" pitchFamily="2" charset="2"/>
              <a:buChar char="Ø"/>
            </a:pPr>
            <a:r>
              <a:rPr lang="en-US" sz="1600">
                <a:latin typeface="Aptos"/>
                <a:ea typeface="Calibri"/>
                <a:cs typeface="Calibri"/>
              </a:rPr>
              <a:t>Azure Key Vault – Secret and credentials management</a:t>
            </a:r>
          </a:p>
          <a:p>
            <a:pPr marL="742950" lvl="1" indent="-285750">
              <a:buFont typeface="Wingdings" panose="05000000000000000000" pitchFamily="2" charset="2"/>
              <a:buChar char="Ø"/>
            </a:pPr>
            <a:r>
              <a:rPr lang="en-US" sz="1600">
                <a:latin typeface="Aptos"/>
                <a:ea typeface="+mn-lt"/>
                <a:cs typeface="+mn-lt"/>
              </a:rPr>
              <a:t>Azure Log Analytics / Log Workshop – Monitoring and logging</a:t>
            </a:r>
            <a:endParaRPr lang="en-US" sz="1600">
              <a:latin typeface="Aptos"/>
              <a:ea typeface="Calibri"/>
              <a:cs typeface="Calibri"/>
            </a:endParaRPr>
          </a:p>
          <a:p>
            <a:pPr marL="742950" lvl="1" indent="-285750">
              <a:buFont typeface="Wingdings" panose="05000000000000000000" pitchFamily="2" charset="2"/>
              <a:buChar char="Ø"/>
            </a:pPr>
            <a:r>
              <a:rPr lang="en-US" sz="1600">
                <a:latin typeface="Aptos"/>
                <a:ea typeface="Calibri"/>
                <a:cs typeface="Calibri"/>
              </a:rPr>
              <a:t>Azure Role-Based Access Control (RBAC) – Secure, role-based access</a:t>
            </a:r>
          </a:p>
          <a:p>
            <a:pPr marL="742950" lvl="1" indent="-285750">
              <a:buFont typeface="Wingdings" panose="05000000000000000000" pitchFamily="2" charset="2"/>
              <a:buChar char="Ø"/>
            </a:pPr>
            <a:r>
              <a:rPr lang="en-US" sz="1600">
                <a:latin typeface="Aptos"/>
                <a:ea typeface="Calibri"/>
                <a:cs typeface="Calibri"/>
              </a:rPr>
              <a:t>Azure Monitor – Real-time performance and usage monitoring.</a:t>
            </a:r>
          </a:p>
          <a:p>
            <a:pPr marL="285750" indent="-285750">
              <a:buAutoNum type="arabicPeriod"/>
            </a:pPr>
            <a:r>
              <a:rPr lang="en-US" b="1">
                <a:latin typeface="Aptos"/>
                <a:ea typeface="+mn-lt"/>
                <a:cs typeface="+mn-lt"/>
              </a:rPr>
              <a:t>Chatbot &amp; Access Layer</a:t>
            </a:r>
          </a:p>
          <a:p>
            <a:pPr marL="742950" lvl="1" indent="-285750">
              <a:buFont typeface="Wingdings" panose="05000000000000000000" pitchFamily="2" charset="2"/>
              <a:buChar char="Ø"/>
            </a:pPr>
            <a:r>
              <a:rPr lang="en-US" sz="1600">
                <a:latin typeface="Aptos"/>
                <a:ea typeface="Calibri"/>
                <a:cs typeface="Calibri"/>
              </a:rPr>
              <a:t>Copilot – AI Chatbot Interface</a:t>
            </a:r>
          </a:p>
          <a:p>
            <a:pPr marL="742950" lvl="1" indent="-285750">
              <a:buFont typeface="Wingdings" panose="05000000000000000000" pitchFamily="2" charset="2"/>
              <a:buChar char="Ø"/>
            </a:pPr>
            <a:r>
              <a:rPr lang="en-US" sz="1600">
                <a:latin typeface="Aptos"/>
                <a:ea typeface="Calibri"/>
                <a:cs typeface="Calibri"/>
              </a:rPr>
              <a:t>Microsoft Teams – End-user interface to interact with the chatbot</a:t>
            </a:r>
          </a:p>
          <a:p>
            <a:pPr marL="285750" indent="-285750">
              <a:buAutoNum type="arabicPeriod"/>
            </a:pPr>
            <a:r>
              <a:rPr lang="en-US" b="1">
                <a:latin typeface="Aptos"/>
                <a:ea typeface="+mn-lt"/>
                <a:cs typeface="+mn-lt"/>
              </a:rPr>
              <a:t>Protocols &amp; Connectivity</a:t>
            </a:r>
          </a:p>
          <a:p>
            <a:pPr marL="742950" lvl="1" indent="-285750">
              <a:buFont typeface="Wingdings" panose="05000000000000000000" pitchFamily="2" charset="2"/>
              <a:buChar char="Ø"/>
            </a:pPr>
            <a:r>
              <a:rPr lang="en-US" sz="1600">
                <a:latin typeface="Aptos"/>
                <a:ea typeface="Calibri"/>
                <a:cs typeface="Calibri"/>
              </a:rPr>
              <a:t>HTTPS (RAG) – Secure communication between services</a:t>
            </a:r>
          </a:p>
          <a:p>
            <a:pPr marL="742950" lvl="1" indent="-285750">
              <a:buFont typeface="Wingdings" panose="05000000000000000000" pitchFamily="2" charset="2"/>
              <a:buChar char="Ø"/>
            </a:pPr>
            <a:r>
              <a:rPr lang="en-US" sz="1600">
                <a:latin typeface="Aptos"/>
                <a:ea typeface="Calibri"/>
                <a:cs typeface="Calibri"/>
              </a:rPr>
              <a:t>Linked Service (Azure) – Secure data pipeline integration</a:t>
            </a:r>
          </a:p>
          <a:p>
            <a:pPr marL="285750" indent="-285750">
              <a:buFont typeface="Arial"/>
              <a:buChar char="•"/>
            </a:pPr>
            <a:endParaRPr lang="en-US" b="1">
              <a:latin typeface="Calibri"/>
              <a:ea typeface="Calibri"/>
              <a:cs typeface="Calibri"/>
            </a:endParaRPr>
          </a:p>
        </p:txBody>
      </p:sp>
    </p:spTree>
    <p:extLst>
      <p:ext uri="{BB962C8B-B14F-4D97-AF65-F5344CB8AC3E}">
        <p14:creationId xmlns:p14="http://schemas.microsoft.com/office/powerpoint/2010/main" val="2189261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939BC-CCCC-A911-2A49-EB8409B3008E}"/>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5F3D1B48-E10A-D5DB-EC2B-4F2F05CF3091}"/>
              </a:ext>
            </a:extLst>
          </p:cNvPr>
          <p:cNvSpPr/>
          <p:nvPr/>
        </p:nvSpPr>
        <p:spPr>
          <a:xfrm>
            <a:off x="406046" y="1114425"/>
            <a:ext cx="5486400" cy="5486400"/>
          </a:xfrm>
          <a:prstGeom prst="ellipse">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blue letter on a black background&#10;&#10;Description automatically generated">
            <a:extLst>
              <a:ext uri="{FF2B5EF4-FFF2-40B4-BE49-F238E27FC236}">
                <a16:creationId xmlns:a16="http://schemas.microsoft.com/office/drawing/2014/main" id="{04713147-E576-A60F-847F-5C441DEDFA46}"/>
              </a:ext>
            </a:extLst>
          </p:cNvPr>
          <p:cNvPicPr>
            <a:picLocks noChangeAspect="1"/>
          </p:cNvPicPr>
          <p:nvPr/>
        </p:nvPicPr>
        <p:blipFill>
          <a:blip r:embed="rId2"/>
          <a:stretch>
            <a:fillRect/>
          </a:stretch>
        </p:blipFill>
        <p:spPr>
          <a:xfrm>
            <a:off x="672879" y="417324"/>
            <a:ext cx="975769" cy="463210"/>
          </a:xfrm>
          <a:prstGeom prst="rect">
            <a:avLst/>
          </a:prstGeom>
        </p:spPr>
      </p:pic>
      <p:sp>
        <p:nvSpPr>
          <p:cNvPr id="2" name="Title 1">
            <a:extLst>
              <a:ext uri="{FF2B5EF4-FFF2-40B4-BE49-F238E27FC236}">
                <a16:creationId xmlns:a16="http://schemas.microsoft.com/office/drawing/2014/main" id="{ACD81931-95F6-076F-5D92-00F65790D1AA}"/>
              </a:ext>
            </a:extLst>
          </p:cNvPr>
          <p:cNvSpPr txBox="1">
            <a:spLocks/>
          </p:cNvSpPr>
          <p:nvPr/>
        </p:nvSpPr>
        <p:spPr>
          <a:xfrm>
            <a:off x="1108983" y="3185682"/>
            <a:ext cx="4148817" cy="1318834"/>
          </a:xfrm>
          <a:prstGeom prst="rect">
            <a:avLst/>
          </a:prstGeom>
        </p:spPr>
        <p:txBody>
          <a:bodyPr lIns="91440" tIns="45720" rIns="91440" bIns="45720" anchor="t"/>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4800" b="1" i="0" u="none" strike="noStrike" kern="1200" cap="none" spc="0" normalizeH="0" baseline="0" noProof="0">
                <a:ln>
                  <a:noFill/>
                </a:ln>
                <a:solidFill>
                  <a:prstClr val="white"/>
                </a:solidFill>
                <a:effectLst/>
                <a:uLnTx/>
                <a:uFillTx/>
                <a:latin typeface="Poppins"/>
                <a:ea typeface="+mj-ea"/>
                <a:cs typeface="Poppins"/>
              </a:rPr>
              <a:t>Solution Summary</a:t>
            </a:r>
            <a:endParaRPr kumimoji="0" lang="en-GB" sz="4800" b="1" i="0" u="none" strike="noStrike" kern="1200" cap="none" spc="0" normalizeH="0" baseline="0" noProof="0">
              <a:ln>
                <a:noFill/>
              </a:ln>
              <a:solidFill>
                <a:prstClr val="white"/>
              </a:solidFill>
              <a:effectLst/>
              <a:uLnTx/>
              <a:uFillTx/>
              <a:latin typeface="Poppins" pitchFamily="2" charset="77"/>
              <a:ea typeface="+mj-ea"/>
              <a:cs typeface="Poppins" pitchFamily="2" charset="77"/>
            </a:endParaRPr>
          </a:p>
        </p:txBody>
      </p:sp>
      <p:sp>
        <p:nvSpPr>
          <p:cNvPr id="7" name="Oval 6">
            <a:extLst>
              <a:ext uri="{FF2B5EF4-FFF2-40B4-BE49-F238E27FC236}">
                <a16:creationId xmlns:a16="http://schemas.microsoft.com/office/drawing/2014/main" id="{4819458B-5851-E1B6-69CD-A5E49C39BEFF}"/>
              </a:ext>
            </a:extLst>
          </p:cNvPr>
          <p:cNvSpPr/>
          <p:nvPr/>
        </p:nvSpPr>
        <p:spPr>
          <a:xfrm>
            <a:off x="672879" y="5568467"/>
            <a:ext cx="872209" cy="872209"/>
          </a:xfrm>
          <a:prstGeom prst="ellipse">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13E00CE-C005-0F9F-77BD-8F8755C6FBEC}"/>
              </a:ext>
            </a:extLst>
          </p:cNvPr>
          <p:cNvSpPr txBox="1"/>
          <p:nvPr/>
        </p:nvSpPr>
        <p:spPr>
          <a:xfrm>
            <a:off x="6452740" y="554013"/>
            <a:ext cx="5085066" cy="5952399"/>
          </a:xfrm>
          <a:prstGeom prst="rect">
            <a:avLst/>
          </a:prstGeom>
          <a:noFill/>
        </p:spPr>
        <p:txBody>
          <a:bodyPr wrap="square" lIns="91440" tIns="45720" rIns="91440" bIns="45720" anchor="t">
            <a:spAutoFit/>
          </a:bodyPr>
          <a:lstStyle/>
          <a:p>
            <a:pPr>
              <a:lnSpc>
                <a:spcPct val="90000"/>
              </a:lnSpc>
              <a:spcBef>
                <a:spcPts val="1000"/>
              </a:spcBef>
            </a:pPr>
            <a:r>
              <a:rPr lang="en-GB" b="1">
                <a:latin typeface="Aptos"/>
              </a:rPr>
              <a:t>Data Migration:</a:t>
            </a:r>
            <a:endParaRPr lang="en-GB">
              <a:latin typeface="Aptos"/>
            </a:endParaRPr>
          </a:p>
          <a:p>
            <a:pPr marL="285750" indent="-285750">
              <a:lnSpc>
                <a:spcPct val="90000"/>
              </a:lnSpc>
              <a:spcBef>
                <a:spcPts val="1000"/>
              </a:spcBef>
              <a:buFont typeface="Wingdings" panose="05000000000000000000" pitchFamily="2" charset="2"/>
              <a:buChar char="Ø"/>
            </a:pPr>
            <a:r>
              <a:rPr lang="en-GB" sz="1600">
                <a:latin typeface="Aptos"/>
              </a:rPr>
              <a:t>Structured and Semi-Structured Data </a:t>
            </a:r>
            <a:r>
              <a:rPr lang="en-GB" sz="1600">
                <a:latin typeface="Aptos"/>
                <a:ea typeface="+mn-lt"/>
                <a:cs typeface="+mn-lt"/>
              </a:rPr>
              <a:t>(Excel, XML, CSV, JSON, RIXML, etc.) from various internal </a:t>
            </a:r>
            <a:r>
              <a:rPr lang="en-GB" sz="1600">
                <a:latin typeface="Aptos"/>
              </a:rPr>
              <a:t>and external sources will be ingested and migrated to </a:t>
            </a:r>
            <a:r>
              <a:rPr lang="en-GB" sz="1600" err="1">
                <a:latin typeface="Aptos"/>
              </a:rPr>
              <a:t>OneLake</a:t>
            </a:r>
            <a:r>
              <a:rPr lang="en-GB" sz="1600">
                <a:latin typeface="Aptos"/>
              </a:rPr>
              <a:t> using Microsoft Fabric.</a:t>
            </a:r>
          </a:p>
          <a:p>
            <a:pPr marL="285750" indent="-285750">
              <a:lnSpc>
                <a:spcPct val="90000"/>
              </a:lnSpc>
              <a:spcBef>
                <a:spcPts val="1000"/>
              </a:spcBef>
              <a:buFont typeface="Wingdings" panose="05000000000000000000" pitchFamily="2" charset="2"/>
              <a:buChar char="Ø"/>
            </a:pPr>
            <a:r>
              <a:rPr lang="en-GB" sz="1600">
                <a:latin typeface="Aptos"/>
              </a:rPr>
              <a:t>Unstructured Documents (PDFs, DOCs, Historic Research, etc.) from brokers, analysts, and internal repositories will also be normalized and stored in </a:t>
            </a:r>
            <a:r>
              <a:rPr lang="en-GB" sz="1600" err="1">
                <a:latin typeface="Aptos"/>
              </a:rPr>
              <a:t>OneLake</a:t>
            </a:r>
            <a:r>
              <a:rPr lang="en-GB" sz="1600">
                <a:latin typeface="Aptos"/>
              </a:rPr>
              <a:t>.</a:t>
            </a:r>
          </a:p>
          <a:p>
            <a:pPr marL="285750" indent="-285750">
              <a:lnSpc>
                <a:spcPct val="90000"/>
              </a:lnSpc>
              <a:spcBef>
                <a:spcPts val="1000"/>
              </a:spcBef>
              <a:buFont typeface="Wingdings" panose="05000000000000000000" pitchFamily="2" charset="2"/>
              <a:buChar char="Ø"/>
            </a:pPr>
            <a:r>
              <a:rPr lang="en-GB" sz="1600">
                <a:latin typeface="Aptos"/>
              </a:rPr>
              <a:t>Data Ingestion, Cleaning, and Transformation will be managed using Azure Data Factory and Synapse Data Engineering to ensure consistency, quality, and readiness for AI applications.</a:t>
            </a:r>
          </a:p>
          <a:p>
            <a:pPr>
              <a:lnSpc>
                <a:spcPct val="90000"/>
              </a:lnSpc>
              <a:spcBef>
                <a:spcPts val="1000"/>
              </a:spcBef>
            </a:pPr>
            <a:r>
              <a:rPr lang="en-GB" b="1">
                <a:latin typeface="Aptos"/>
              </a:rPr>
              <a:t>AI &amp; Search Integration:</a:t>
            </a:r>
          </a:p>
          <a:p>
            <a:pPr marL="285750" indent="-285750">
              <a:lnSpc>
                <a:spcPct val="90000"/>
              </a:lnSpc>
              <a:spcBef>
                <a:spcPts val="1000"/>
              </a:spcBef>
              <a:buFont typeface="Wingdings" panose="05000000000000000000" pitchFamily="2" charset="2"/>
              <a:buChar char="Ø"/>
            </a:pPr>
            <a:r>
              <a:rPr lang="en-GB" sz="1600">
                <a:latin typeface="Aptos"/>
              </a:rPr>
              <a:t>Azure AI Search will index and vectorize the research data in </a:t>
            </a:r>
            <a:r>
              <a:rPr lang="en-GB" sz="1600" err="1">
                <a:latin typeface="Aptos"/>
              </a:rPr>
              <a:t>OneLake</a:t>
            </a:r>
            <a:r>
              <a:rPr lang="en-GB" sz="1600">
                <a:latin typeface="Aptos"/>
              </a:rPr>
              <a:t> to enable natural language queries and retrieval through </a:t>
            </a:r>
            <a:r>
              <a:rPr lang="en-GB" sz="1600">
                <a:latin typeface="Aptos"/>
                <a:ea typeface="+mn-lt"/>
                <a:cs typeface="+mn-lt"/>
              </a:rPr>
              <a:t>RAG (Retrieval-Augmented Generation) techniques</a:t>
            </a:r>
            <a:r>
              <a:rPr lang="en-GB" sz="1600">
                <a:latin typeface="Aptos"/>
              </a:rPr>
              <a:t>.</a:t>
            </a:r>
          </a:p>
          <a:p>
            <a:pPr marL="285750" indent="-285750">
              <a:lnSpc>
                <a:spcPct val="90000"/>
              </a:lnSpc>
              <a:spcBef>
                <a:spcPts val="1000"/>
              </a:spcBef>
              <a:buFont typeface="Wingdings" panose="05000000000000000000" pitchFamily="2" charset="2"/>
              <a:buChar char="Ø"/>
            </a:pPr>
            <a:r>
              <a:rPr lang="en-GB" sz="1600">
                <a:latin typeface="Aptos"/>
                <a:ea typeface="+mn-lt"/>
                <a:cs typeface="+mn-lt"/>
              </a:rPr>
              <a:t>The platform will leverage multiple LLMs (OpenAI, Llama 3, Mistral, </a:t>
            </a:r>
            <a:r>
              <a:rPr lang="en-GB" sz="1600" err="1">
                <a:latin typeface="Aptos"/>
                <a:ea typeface="+mn-lt"/>
                <a:cs typeface="+mn-lt"/>
              </a:rPr>
              <a:t>DeepSeek</a:t>
            </a:r>
            <a:r>
              <a:rPr lang="en-GB" sz="1600">
                <a:latin typeface="Aptos"/>
                <a:ea typeface="+mn-lt"/>
                <a:cs typeface="+mn-lt"/>
              </a:rPr>
              <a:t>, o3-mini) via Azure AI Foundry for summarization, Q&amp;A, comparison, and insight extraction.</a:t>
            </a:r>
          </a:p>
        </p:txBody>
      </p:sp>
    </p:spTree>
    <p:extLst>
      <p:ext uri="{BB962C8B-B14F-4D97-AF65-F5344CB8AC3E}">
        <p14:creationId xmlns:p14="http://schemas.microsoft.com/office/powerpoint/2010/main" val="3874749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D5B80-4A5D-3349-6850-0722D31E4165}"/>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4887779E-5C9E-0AFC-12FB-BF81AEB3406D}"/>
              </a:ext>
            </a:extLst>
          </p:cNvPr>
          <p:cNvSpPr/>
          <p:nvPr/>
        </p:nvSpPr>
        <p:spPr>
          <a:xfrm>
            <a:off x="406046" y="1114425"/>
            <a:ext cx="5486400" cy="5486400"/>
          </a:xfrm>
          <a:prstGeom prst="ellipse">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A blue letter on a black background&#10;&#10;Description automatically generated">
            <a:extLst>
              <a:ext uri="{FF2B5EF4-FFF2-40B4-BE49-F238E27FC236}">
                <a16:creationId xmlns:a16="http://schemas.microsoft.com/office/drawing/2014/main" id="{2489FB26-BAAA-B27E-6D7A-D4D9FF657DFB}"/>
              </a:ext>
            </a:extLst>
          </p:cNvPr>
          <p:cNvPicPr>
            <a:picLocks noChangeAspect="1"/>
          </p:cNvPicPr>
          <p:nvPr/>
        </p:nvPicPr>
        <p:blipFill>
          <a:blip r:embed="rId2"/>
          <a:stretch>
            <a:fillRect/>
          </a:stretch>
        </p:blipFill>
        <p:spPr>
          <a:xfrm>
            <a:off x="672879" y="417324"/>
            <a:ext cx="975769" cy="463210"/>
          </a:xfrm>
          <a:prstGeom prst="rect">
            <a:avLst/>
          </a:prstGeom>
        </p:spPr>
      </p:pic>
      <p:sp>
        <p:nvSpPr>
          <p:cNvPr id="2" name="Title 1">
            <a:extLst>
              <a:ext uri="{FF2B5EF4-FFF2-40B4-BE49-F238E27FC236}">
                <a16:creationId xmlns:a16="http://schemas.microsoft.com/office/drawing/2014/main" id="{1E3E5996-6606-9BD2-2CFB-85481C57EAAF}"/>
              </a:ext>
            </a:extLst>
          </p:cNvPr>
          <p:cNvSpPr txBox="1">
            <a:spLocks/>
          </p:cNvSpPr>
          <p:nvPr/>
        </p:nvSpPr>
        <p:spPr>
          <a:xfrm>
            <a:off x="1108983" y="3185682"/>
            <a:ext cx="4148817" cy="1318834"/>
          </a:xfrm>
          <a:prstGeom prst="rect">
            <a:avLst/>
          </a:prstGeom>
        </p:spPr>
        <p:txBody>
          <a:bodyPr lIns="91440" tIns="45720" rIns="91440" bIns="45720" anchor="t"/>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4800" b="1" i="0" u="none" strike="noStrike" kern="1200" cap="none" spc="0" normalizeH="0" baseline="0" noProof="0">
                <a:ln>
                  <a:noFill/>
                </a:ln>
                <a:solidFill>
                  <a:prstClr val="white"/>
                </a:solidFill>
                <a:effectLst/>
                <a:uLnTx/>
                <a:uFillTx/>
                <a:latin typeface="Poppins"/>
                <a:ea typeface="+mj-ea"/>
                <a:cs typeface="Poppins"/>
              </a:rPr>
              <a:t>Solution Summary</a:t>
            </a:r>
            <a:endParaRPr kumimoji="0" lang="en-GB" sz="4800" b="1" i="0" u="none" strike="noStrike" kern="1200" cap="none" spc="0" normalizeH="0" baseline="0" noProof="0">
              <a:ln>
                <a:noFill/>
              </a:ln>
              <a:solidFill>
                <a:prstClr val="white"/>
              </a:solidFill>
              <a:effectLst/>
              <a:uLnTx/>
              <a:uFillTx/>
              <a:latin typeface="Poppins" pitchFamily="2" charset="77"/>
              <a:ea typeface="+mj-ea"/>
              <a:cs typeface="Poppins" pitchFamily="2" charset="77"/>
            </a:endParaRPr>
          </a:p>
        </p:txBody>
      </p:sp>
      <p:sp>
        <p:nvSpPr>
          <p:cNvPr id="7" name="Oval 6">
            <a:extLst>
              <a:ext uri="{FF2B5EF4-FFF2-40B4-BE49-F238E27FC236}">
                <a16:creationId xmlns:a16="http://schemas.microsoft.com/office/drawing/2014/main" id="{C5A0F177-9FB5-68C9-F875-5EFCCAB2BB1E}"/>
              </a:ext>
            </a:extLst>
          </p:cNvPr>
          <p:cNvSpPr/>
          <p:nvPr/>
        </p:nvSpPr>
        <p:spPr>
          <a:xfrm>
            <a:off x="672879" y="5568467"/>
            <a:ext cx="872209" cy="872209"/>
          </a:xfrm>
          <a:prstGeom prst="ellipse">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D36D4E2-2384-21F2-2F42-C68444E0F93D}"/>
              </a:ext>
            </a:extLst>
          </p:cNvPr>
          <p:cNvSpPr txBox="1"/>
          <p:nvPr/>
        </p:nvSpPr>
        <p:spPr>
          <a:xfrm>
            <a:off x="6431276" y="472702"/>
            <a:ext cx="5106530" cy="5987280"/>
          </a:xfrm>
          <a:prstGeom prst="rect">
            <a:avLst/>
          </a:prstGeom>
          <a:noFill/>
        </p:spPr>
        <p:txBody>
          <a:bodyPr wrap="square" lIns="91440" tIns="45720" rIns="91440" bIns="45720" anchor="t">
            <a:spAutoFit/>
          </a:bodyPr>
          <a:lstStyle/>
          <a:p>
            <a:pPr>
              <a:lnSpc>
                <a:spcPct val="90000"/>
              </a:lnSpc>
              <a:spcBef>
                <a:spcPts val="1000"/>
              </a:spcBef>
            </a:pPr>
            <a:r>
              <a:rPr lang="en-GB" b="1">
                <a:latin typeface="Aptos"/>
              </a:rPr>
              <a:t>Security &amp; Monitoring:</a:t>
            </a:r>
            <a:endParaRPr lang="en-GB">
              <a:latin typeface="Aptos"/>
            </a:endParaRPr>
          </a:p>
          <a:p>
            <a:pPr marL="285750" indent="-285750">
              <a:lnSpc>
                <a:spcPct val="90000"/>
              </a:lnSpc>
              <a:spcBef>
                <a:spcPts val="1000"/>
              </a:spcBef>
              <a:buFont typeface="Wingdings" panose="05000000000000000000" pitchFamily="2" charset="2"/>
              <a:buChar char="Ø"/>
            </a:pPr>
            <a:r>
              <a:rPr lang="en-GB" sz="1600">
                <a:latin typeface="Aptos"/>
              </a:rPr>
              <a:t>Azure Key Vault will manage secure credentials and secrets.</a:t>
            </a:r>
          </a:p>
          <a:p>
            <a:pPr marL="285750" indent="-285750">
              <a:lnSpc>
                <a:spcPct val="90000"/>
              </a:lnSpc>
              <a:spcBef>
                <a:spcPts val="1000"/>
              </a:spcBef>
              <a:buFont typeface="Wingdings" panose="05000000000000000000" pitchFamily="2" charset="2"/>
              <a:buChar char="Ø"/>
            </a:pPr>
            <a:r>
              <a:rPr lang="en-GB" sz="1600">
                <a:latin typeface="Aptos"/>
              </a:rPr>
              <a:t>Azure Monitor and Log Analytics Workshop will provide real-time system monitoring and logging.</a:t>
            </a:r>
          </a:p>
          <a:p>
            <a:pPr marL="285750" indent="-285750">
              <a:lnSpc>
                <a:spcPct val="90000"/>
              </a:lnSpc>
              <a:spcBef>
                <a:spcPts val="1000"/>
              </a:spcBef>
              <a:buFont typeface="Wingdings" panose="05000000000000000000" pitchFamily="2" charset="2"/>
              <a:buChar char="Ø"/>
            </a:pPr>
            <a:r>
              <a:rPr lang="en-GB" sz="1600">
                <a:latin typeface="Aptos"/>
              </a:rPr>
              <a:t>Azure Access Control (RBAC) will enforce secure, role-based access to ensure the right users have access to the right information.</a:t>
            </a:r>
          </a:p>
          <a:p>
            <a:pPr>
              <a:lnSpc>
                <a:spcPct val="90000"/>
              </a:lnSpc>
              <a:spcBef>
                <a:spcPts val="1000"/>
              </a:spcBef>
            </a:pPr>
            <a:r>
              <a:rPr lang="en-GB" b="1">
                <a:latin typeface="Aptos"/>
              </a:rPr>
              <a:t>Backend Service:</a:t>
            </a:r>
          </a:p>
          <a:p>
            <a:pPr marL="285750" indent="-285750">
              <a:lnSpc>
                <a:spcPct val="90000"/>
              </a:lnSpc>
              <a:spcBef>
                <a:spcPts val="1000"/>
              </a:spcBef>
              <a:buFont typeface="Wingdings" panose="05000000000000000000" pitchFamily="2" charset="2"/>
              <a:buChar char="Ø"/>
            </a:pPr>
            <a:r>
              <a:rPr lang="en-GB" sz="1600">
                <a:latin typeface="Aptos"/>
              </a:rPr>
              <a:t>Azure App Service will host APIs and serve as the backend engine to process queries, trigger LLM workflows, and fetch relevant data insights securely from the centralized data platform.</a:t>
            </a:r>
          </a:p>
          <a:p>
            <a:pPr>
              <a:lnSpc>
                <a:spcPct val="90000"/>
              </a:lnSpc>
              <a:spcBef>
                <a:spcPts val="1000"/>
              </a:spcBef>
            </a:pPr>
            <a:r>
              <a:rPr lang="en-GB" b="1">
                <a:latin typeface="Aptos"/>
              </a:rPr>
              <a:t>Copilot Integration &amp; Microsoft Teams:</a:t>
            </a:r>
          </a:p>
          <a:p>
            <a:pPr marL="285750" indent="-285750">
              <a:lnSpc>
                <a:spcPct val="90000"/>
              </a:lnSpc>
              <a:spcBef>
                <a:spcPts val="1000"/>
              </a:spcBef>
              <a:buFont typeface="Wingdings" panose="05000000000000000000" pitchFamily="2" charset="2"/>
              <a:buChar char="Ø"/>
            </a:pPr>
            <a:r>
              <a:rPr lang="en-GB" sz="1600">
                <a:latin typeface="Aptos"/>
              </a:rPr>
              <a:t>A custom Copilot chat application will be developed and integrated into Microsoft Teams for seamless user access.</a:t>
            </a:r>
          </a:p>
          <a:p>
            <a:pPr marL="285750" indent="-285750">
              <a:lnSpc>
                <a:spcPct val="90000"/>
              </a:lnSpc>
              <a:spcBef>
                <a:spcPts val="1000"/>
              </a:spcBef>
              <a:buFont typeface="Wingdings" panose="05000000000000000000" pitchFamily="2" charset="2"/>
              <a:buChar char="Ø"/>
            </a:pPr>
            <a:r>
              <a:rPr lang="en-GB" sz="1600">
                <a:latin typeface="Aptos"/>
              </a:rPr>
              <a:t>The chatbot will support intelligent search, automated summarization, and research analysis—with a focus on natural language interaction, secure access, and data-driven decision support.</a:t>
            </a:r>
          </a:p>
        </p:txBody>
      </p:sp>
    </p:spTree>
    <p:extLst>
      <p:ext uri="{BB962C8B-B14F-4D97-AF65-F5344CB8AC3E}">
        <p14:creationId xmlns:p14="http://schemas.microsoft.com/office/powerpoint/2010/main" val="2549750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E6976-9663-DE3F-BBBB-77AA16F93AA2}"/>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85785D0F-F95D-1F5B-2F3B-93E79708C5C8}"/>
              </a:ext>
            </a:extLst>
          </p:cNvPr>
          <p:cNvSpPr/>
          <p:nvPr/>
        </p:nvSpPr>
        <p:spPr>
          <a:xfrm>
            <a:off x="439664" y="890307"/>
            <a:ext cx="5217459" cy="5239871"/>
          </a:xfrm>
          <a:prstGeom prst="ellipse">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e letter on a black background&#10;&#10;Description automatically generated">
            <a:extLst>
              <a:ext uri="{FF2B5EF4-FFF2-40B4-BE49-F238E27FC236}">
                <a16:creationId xmlns:a16="http://schemas.microsoft.com/office/drawing/2014/main" id="{7378AFE6-71E8-7715-A1B5-7B526D400DF8}"/>
              </a:ext>
            </a:extLst>
          </p:cNvPr>
          <p:cNvPicPr>
            <a:picLocks noChangeAspect="1"/>
          </p:cNvPicPr>
          <p:nvPr/>
        </p:nvPicPr>
        <p:blipFill>
          <a:blip r:embed="rId2"/>
          <a:stretch>
            <a:fillRect/>
          </a:stretch>
        </p:blipFill>
        <p:spPr>
          <a:xfrm>
            <a:off x="672879" y="417324"/>
            <a:ext cx="975769" cy="463210"/>
          </a:xfrm>
          <a:prstGeom prst="rect">
            <a:avLst/>
          </a:prstGeom>
        </p:spPr>
      </p:pic>
      <p:sp>
        <p:nvSpPr>
          <p:cNvPr id="2" name="Title 1">
            <a:extLst>
              <a:ext uri="{FF2B5EF4-FFF2-40B4-BE49-F238E27FC236}">
                <a16:creationId xmlns:a16="http://schemas.microsoft.com/office/drawing/2014/main" id="{B6122EE3-7D08-6FB8-6113-2C742B11BE29}"/>
              </a:ext>
            </a:extLst>
          </p:cNvPr>
          <p:cNvSpPr txBox="1">
            <a:spLocks/>
          </p:cNvSpPr>
          <p:nvPr/>
        </p:nvSpPr>
        <p:spPr>
          <a:xfrm>
            <a:off x="570765" y="2823860"/>
            <a:ext cx="4953184" cy="1318834"/>
          </a:xfrm>
          <a:prstGeom prst="rect">
            <a:avLst/>
          </a:prstGeom>
        </p:spPr>
        <p:txBody>
          <a:bodyPr lIns="91440" tIns="45720" rIns="91440" bIns="45720" anchor="t"/>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pPr algn="ctr"/>
            <a:r>
              <a:rPr lang="en-GB">
                <a:solidFill>
                  <a:schemeClr val="bg1"/>
                </a:solidFill>
                <a:latin typeface="Poppins"/>
                <a:cs typeface="Poppins"/>
              </a:rPr>
              <a:t>Compliance &amp; Security</a:t>
            </a:r>
            <a:endParaRPr lang="en-US">
              <a:solidFill>
                <a:schemeClr val="bg1"/>
              </a:solidFill>
            </a:endParaRPr>
          </a:p>
        </p:txBody>
      </p:sp>
      <p:sp>
        <p:nvSpPr>
          <p:cNvPr id="7" name="Oval 6">
            <a:extLst>
              <a:ext uri="{FF2B5EF4-FFF2-40B4-BE49-F238E27FC236}">
                <a16:creationId xmlns:a16="http://schemas.microsoft.com/office/drawing/2014/main" id="{726E82AB-0FA8-CB60-E7DA-FF3C8E3AB5AC}"/>
              </a:ext>
            </a:extLst>
          </p:cNvPr>
          <p:cNvSpPr/>
          <p:nvPr/>
        </p:nvSpPr>
        <p:spPr>
          <a:xfrm>
            <a:off x="672879" y="5568467"/>
            <a:ext cx="872209" cy="872209"/>
          </a:xfrm>
          <a:prstGeom prst="ellipse">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C958AE9-F572-0002-1288-BB289404148E}"/>
              </a:ext>
            </a:extLst>
          </p:cNvPr>
          <p:cNvSpPr txBox="1"/>
          <p:nvPr/>
        </p:nvSpPr>
        <p:spPr>
          <a:xfrm>
            <a:off x="5667075" y="106256"/>
            <a:ext cx="6529867" cy="68693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2175"/>
              </a:lnSpc>
            </a:pPr>
            <a:r>
              <a:rPr lang="en-US" b="1">
                <a:latin typeface="Aptos"/>
                <a:ea typeface="+mn-lt"/>
                <a:cs typeface="+mn-lt"/>
              </a:rPr>
              <a:t>Compliance &amp; Security:</a:t>
            </a:r>
          </a:p>
          <a:p>
            <a:pPr>
              <a:lnSpc>
                <a:spcPts val="2175"/>
              </a:lnSpc>
            </a:pPr>
            <a:r>
              <a:rPr lang="en-US" sz="1600" b="1">
                <a:latin typeface="Aptos"/>
                <a:ea typeface="+mn-lt"/>
                <a:cs typeface="+mn-lt"/>
              </a:rPr>
              <a:t>Overview:</a:t>
            </a:r>
            <a:r>
              <a:rPr lang="en-US" sz="1600" b="1">
                <a:solidFill>
                  <a:srgbClr val="2F2F2F"/>
                </a:solidFill>
                <a:latin typeface="Aptos"/>
                <a:ea typeface="+mn-lt"/>
                <a:cs typeface="+mn-lt"/>
              </a:rPr>
              <a:t> </a:t>
            </a:r>
            <a:r>
              <a:rPr lang="en-US" sz="1600">
                <a:latin typeface="Aptos"/>
                <a:ea typeface="+mn-lt"/>
                <a:cs typeface="+mn-lt"/>
              </a:rPr>
              <a:t>Azure Purview is designed to help organizations manage and protect their data while ensuring compliance with various data protection regulations. Here are the details on how Azure Purview addresses compliance and security</a:t>
            </a:r>
          </a:p>
          <a:p>
            <a:pPr>
              <a:lnSpc>
                <a:spcPts val="2175"/>
              </a:lnSpc>
            </a:pPr>
            <a:endParaRPr lang="en-US" sz="1600">
              <a:latin typeface="Aptos"/>
              <a:ea typeface="+mn-lt"/>
              <a:cs typeface="+mn-lt"/>
            </a:endParaRPr>
          </a:p>
          <a:p>
            <a:r>
              <a:rPr lang="en-US" sz="1600" b="1">
                <a:latin typeface="Aptos"/>
              </a:rPr>
              <a:t>Compliance and Security Features: </a:t>
            </a:r>
            <a:endParaRPr lang="en-US" sz="1600" b="1">
              <a:latin typeface="Aptos"/>
              <a:ea typeface="Calibri"/>
              <a:cs typeface="Calibri"/>
            </a:endParaRPr>
          </a:p>
          <a:p>
            <a:pPr marL="285750" indent="-285750">
              <a:buFont typeface="Wingdings" panose="05000000000000000000" pitchFamily="2" charset="2"/>
              <a:buChar char="Ø"/>
            </a:pPr>
            <a:r>
              <a:rPr lang="en-US" sz="1600">
                <a:latin typeface="Aptos"/>
                <a:ea typeface="+mn-lt"/>
                <a:cs typeface="+mn-lt"/>
              </a:rPr>
              <a:t>Azure Purview compliance Manager provides a comprehensive set of regulatory templates to help organizations comply with national, regional, and industry-specific requirements.</a:t>
            </a:r>
            <a:endParaRPr lang="en-US" sz="1600">
              <a:latin typeface="Aptos"/>
              <a:ea typeface="Calibri" panose="020F0502020204030204"/>
              <a:cs typeface="Calibri" panose="020F0502020204030204"/>
            </a:endParaRPr>
          </a:p>
          <a:p>
            <a:pPr marL="285750" indent="-285750">
              <a:buFont typeface="Wingdings" panose="05000000000000000000" pitchFamily="2" charset="2"/>
              <a:buChar char="Ø"/>
            </a:pPr>
            <a:r>
              <a:rPr lang="en-US" sz="1600">
                <a:latin typeface="Aptos"/>
                <a:ea typeface="+mn-lt"/>
                <a:cs typeface="+mn-lt"/>
              </a:rPr>
              <a:t>Azure Purview supports GDPR compliance by providing tools for data subject requests, breach notifications, and data protection impact assessments (DPIAs).</a:t>
            </a:r>
            <a:endParaRPr lang="en-US" sz="1600">
              <a:latin typeface="Aptos"/>
              <a:ea typeface="Calibri" panose="020F0502020204030204"/>
              <a:cs typeface="Calibri" panose="020F0502020204030204"/>
            </a:endParaRPr>
          </a:p>
          <a:p>
            <a:pPr marL="285750" indent="-285750">
              <a:buFont typeface="Wingdings" panose="05000000000000000000" pitchFamily="2" charset="2"/>
              <a:buChar char="Ø"/>
            </a:pPr>
            <a:r>
              <a:rPr lang="en-US" sz="1600">
                <a:latin typeface="Aptos"/>
                <a:ea typeface="+mn-lt"/>
                <a:cs typeface="+mn-lt"/>
              </a:rPr>
              <a:t>Compliance Manager updates its regulatory templates as new laws and regulations are enacted, ensuring that organizations stay up-to-date with the latest compliance requirements.</a:t>
            </a:r>
          </a:p>
          <a:p>
            <a:pPr marL="285750" indent="-285750">
              <a:buFont typeface="Wingdings" panose="05000000000000000000" pitchFamily="2" charset="2"/>
              <a:buChar char="Ø"/>
            </a:pPr>
            <a:r>
              <a:rPr lang="en-US" sz="1600">
                <a:latin typeface="Aptos"/>
                <a:ea typeface="+mn-lt"/>
                <a:cs typeface="+mn-lt"/>
              </a:rPr>
              <a:t>Data encryption Azure Purview ensures that all data interactions are encrypted, both at rest and in transit.</a:t>
            </a:r>
          </a:p>
          <a:p>
            <a:pPr marL="285750" indent="-285750">
              <a:buFont typeface="Wingdings" panose="05000000000000000000" pitchFamily="2" charset="2"/>
              <a:buChar char="Ø"/>
            </a:pPr>
            <a:r>
              <a:rPr lang="en-US" sz="1600">
                <a:latin typeface="Aptos"/>
                <a:ea typeface="+mn-lt"/>
                <a:cs typeface="+mn-lt"/>
              </a:rPr>
              <a:t>Network security It supports end-to-end network isolation using Private Link Service, Network Security Groups (NSGs), and Azure Firewall.</a:t>
            </a:r>
          </a:p>
          <a:p>
            <a:pPr marL="285750" indent="-285750">
              <a:buFont typeface="Wingdings" panose="05000000000000000000" pitchFamily="2" charset="2"/>
              <a:buChar char="Ø"/>
            </a:pPr>
            <a:r>
              <a:rPr lang="en-US" sz="1600">
                <a:latin typeface="Aptos"/>
                <a:ea typeface="+mn-lt"/>
                <a:cs typeface="+mn-lt"/>
              </a:rPr>
              <a:t>Access control Azure Purview integrates with Azure Active Directory for secure user authentication and access management.</a:t>
            </a:r>
          </a:p>
          <a:p>
            <a:pPr marL="285750" indent="-285750">
              <a:buFont typeface="Wingdings" panose="05000000000000000000" pitchFamily="2" charset="2"/>
              <a:buChar char="Ø"/>
            </a:pPr>
            <a:r>
              <a:rPr lang="en-US" sz="1600">
                <a:latin typeface="Aptos"/>
                <a:ea typeface="+mn-lt"/>
                <a:cs typeface="+mn-lt"/>
              </a:rPr>
              <a:t>Data loss prevention Microsoft Purview includes data loss prevention (DLP) capabilities to protect sensitive information from unauthorized access and breaches.</a:t>
            </a:r>
            <a:endParaRPr lang="en-US" sz="1300">
              <a:latin typeface="Aptos"/>
              <a:cs typeface="Segoe UI"/>
            </a:endParaRPr>
          </a:p>
        </p:txBody>
      </p:sp>
    </p:spTree>
    <p:extLst>
      <p:ext uri="{BB962C8B-B14F-4D97-AF65-F5344CB8AC3E}">
        <p14:creationId xmlns:p14="http://schemas.microsoft.com/office/powerpoint/2010/main" val="2460831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F59F0-5929-2F2D-C7AD-685A5043437C}"/>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1975B60C-C7CB-3D07-D415-E83255CBCB25}"/>
              </a:ext>
            </a:extLst>
          </p:cNvPr>
          <p:cNvSpPr/>
          <p:nvPr/>
        </p:nvSpPr>
        <p:spPr>
          <a:xfrm>
            <a:off x="406046" y="1114425"/>
            <a:ext cx="5486400" cy="5486400"/>
          </a:xfrm>
          <a:prstGeom prst="ellipse">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e letter on a black background&#10;&#10;Description automatically generated">
            <a:extLst>
              <a:ext uri="{FF2B5EF4-FFF2-40B4-BE49-F238E27FC236}">
                <a16:creationId xmlns:a16="http://schemas.microsoft.com/office/drawing/2014/main" id="{4D3F9212-2488-D54A-AE1B-2F88D0287B3E}"/>
              </a:ext>
            </a:extLst>
          </p:cNvPr>
          <p:cNvPicPr>
            <a:picLocks noChangeAspect="1"/>
          </p:cNvPicPr>
          <p:nvPr/>
        </p:nvPicPr>
        <p:blipFill>
          <a:blip r:embed="rId2"/>
          <a:stretch>
            <a:fillRect/>
          </a:stretch>
        </p:blipFill>
        <p:spPr>
          <a:xfrm>
            <a:off x="672879" y="417324"/>
            <a:ext cx="975769" cy="463210"/>
          </a:xfrm>
          <a:prstGeom prst="rect">
            <a:avLst/>
          </a:prstGeom>
        </p:spPr>
      </p:pic>
      <p:sp>
        <p:nvSpPr>
          <p:cNvPr id="2" name="Title 1">
            <a:extLst>
              <a:ext uri="{FF2B5EF4-FFF2-40B4-BE49-F238E27FC236}">
                <a16:creationId xmlns:a16="http://schemas.microsoft.com/office/drawing/2014/main" id="{E0FC9C0B-9E98-D02C-0651-D68AEAD82EAF}"/>
              </a:ext>
            </a:extLst>
          </p:cNvPr>
          <p:cNvSpPr txBox="1">
            <a:spLocks/>
          </p:cNvSpPr>
          <p:nvPr/>
        </p:nvSpPr>
        <p:spPr>
          <a:xfrm>
            <a:off x="570765" y="2761230"/>
            <a:ext cx="4953184" cy="1318834"/>
          </a:xfrm>
          <a:prstGeom prst="rect">
            <a:avLst/>
          </a:prstGeom>
        </p:spPr>
        <p:txBody>
          <a:bodyPr lIns="91440" tIns="45720" rIns="91440" bIns="45720" anchor="t"/>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pPr algn="ctr"/>
            <a:r>
              <a:rPr lang="en-GB">
                <a:solidFill>
                  <a:schemeClr val="bg1"/>
                </a:solidFill>
                <a:latin typeface="Poppins"/>
                <a:cs typeface="Poppins"/>
              </a:rPr>
              <a:t>System security &amp; accessibility</a:t>
            </a:r>
            <a:endParaRPr lang="en-GB" err="1">
              <a:solidFill>
                <a:schemeClr val="bg1"/>
              </a:solidFill>
            </a:endParaRPr>
          </a:p>
        </p:txBody>
      </p:sp>
      <p:sp>
        <p:nvSpPr>
          <p:cNvPr id="7" name="Oval 6">
            <a:extLst>
              <a:ext uri="{FF2B5EF4-FFF2-40B4-BE49-F238E27FC236}">
                <a16:creationId xmlns:a16="http://schemas.microsoft.com/office/drawing/2014/main" id="{62B2FA70-B56F-796D-9C23-B55E51E80034}"/>
              </a:ext>
            </a:extLst>
          </p:cNvPr>
          <p:cNvSpPr/>
          <p:nvPr/>
        </p:nvSpPr>
        <p:spPr>
          <a:xfrm>
            <a:off x="672879" y="5568467"/>
            <a:ext cx="872209" cy="872209"/>
          </a:xfrm>
          <a:prstGeom prst="ellipse">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24F1A4C-C875-899D-5FC4-A4C7CA474AE2}"/>
              </a:ext>
            </a:extLst>
          </p:cNvPr>
          <p:cNvSpPr txBox="1"/>
          <p:nvPr/>
        </p:nvSpPr>
        <p:spPr>
          <a:xfrm>
            <a:off x="5990664" y="644874"/>
            <a:ext cx="5795290" cy="57257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2175"/>
              </a:lnSpc>
            </a:pPr>
            <a:r>
              <a:rPr lang="en-US" b="1">
                <a:solidFill>
                  <a:srgbClr val="2F2F2F"/>
                </a:solidFill>
                <a:latin typeface="Aptos"/>
                <a:cs typeface="Segoe UI"/>
              </a:rPr>
              <a:t>System security Features: </a:t>
            </a:r>
          </a:p>
          <a:p>
            <a:pPr>
              <a:lnSpc>
                <a:spcPts val="2175"/>
              </a:lnSpc>
            </a:pPr>
            <a:endParaRPr lang="en-US">
              <a:solidFill>
                <a:srgbClr val="000000"/>
              </a:solidFill>
              <a:latin typeface="Aptos"/>
              <a:ea typeface="Calibri" panose="020F0502020204030204"/>
              <a:cs typeface="Calibri" panose="020F0502020204030204"/>
            </a:endParaRPr>
          </a:p>
          <a:p>
            <a:pPr marL="342900" indent="-342900">
              <a:lnSpc>
                <a:spcPts val="2175"/>
              </a:lnSpc>
              <a:buFont typeface="Wingdings" panose="05000000000000000000" pitchFamily="2" charset="2"/>
              <a:buChar char="Ø"/>
            </a:pPr>
            <a:r>
              <a:rPr lang="en-US" sz="1600">
                <a:latin typeface="Aptos"/>
                <a:ea typeface="+mn-lt"/>
                <a:cs typeface="+mn-lt"/>
              </a:rPr>
              <a:t>Encryption Azure ensures that all data interactions are encrypted both at rest and in transit. This includes using strong encryption protocols to protect sensitive information.</a:t>
            </a:r>
          </a:p>
          <a:p>
            <a:pPr marL="342900" indent="-342900">
              <a:lnSpc>
                <a:spcPts val="2175"/>
              </a:lnSpc>
              <a:buFont typeface="Wingdings" panose="05000000000000000000" pitchFamily="2" charset="2"/>
              <a:buChar char="Ø"/>
            </a:pPr>
            <a:r>
              <a:rPr lang="en-US" sz="1600">
                <a:solidFill>
                  <a:srgbClr val="000000"/>
                </a:solidFill>
                <a:latin typeface="Aptos"/>
                <a:ea typeface="+mn-lt"/>
                <a:cs typeface="+mn-lt"/>
              </a:rPr>
              <a:t>Multi-Factor</a:t>
            </a:r>
            <a:r>
              <a:rPr lang="en-US" sz="1600">
                <a:latin typeface="Aptos"/>
                <a:ea typeface="+mn-lt"/>
                <a:cs typeface="+mn-lt"/>
              </a:rPr>
              <a:t> Authentication (MFA) Azure Active Directory (Azure AD) supports MFA, adding an extra layer of security by requiring multiple forms of verification, such as one-time passwords (OTPs) or authentication apps.</a:t>
            </a:r>
          </a:p>
          <a:p>
            <a:pPr marL="342900" indent="-342900">
              <a:lnSpc>
                <a:spcPts val="2175"/>
              </a:lnSpc>
              <a:buFont typeface="Wingdings" panose="05000000000000000000" pitchFamily="2" charset="2"/>
              <a:buChar char="Ø"/>
            </a:pPr>
            <a:r>
              <a:rPr lang="en-US" sz="1600">
                <a:latin typeface="Aptos"/>
                <a:ea typeface="+mn-lt"/>
                <a:cs typeface="+mn-lt"/>
              </a:rPr>
              <a:t>Role-Based Access Control (RBAC) Azure AD implements RBAC to manage permissions effectively. This allows you to assign roles to users and groups, ensuring that only authorized personnel have access to specific resources.</a:t>
            </a:r>
          </a:p>
          <a:p>
            <a:pPr marL="342900" indent="-342900">
              <a:lnSpc>
                <a:spcPts val="2175"/>
              </a:lnSpc>
              <a:buFont typeface="Wingdings" panose="05000000000000000000" pitchFamily="2" charset="2"/>
              <a:buChar char="Ø"/>
            </a:pPr>
            <a:r>
              <a:rPr lang="en-US" sz="1600">
                <a:latin typeface="Aptos"/>
                <a:ea typeface="+mn-lt"/>
                <a:cs typeface="+mn-lt"/>
              </a:rPr>
              <a:t>Single Sign-On (SSO) Azure AD supports SSO, enabling users to access multiple applications with a single set of credentials. This simplifies the login process and enhances security.</a:t>
            </a:r>
          </a:p>
          <a:p>
            <a:pPr marL="342900" indent="-342900">
              <a:lnSpc>
                <a:spcPts val="2175"/>
              </a:lnSpc>
              <a:buFont typeface="Wingdings" panose="05000000000000000000" pitchFamily="2" charset="2"/>
              <a:buChar char="Ø"/>
            </a:pPr>
            <a:r>
              <a:rPr lang="en-US" sz="1600">
                <a:latin typeface="Aptos"/>
                <a:ea typeface="+mn-lt"/>
                <a:cs typeface="+mn-lt"/>
              </a:rPr>
              <a:t>Conditional Access Azure AD's Conditional Access policies allow you to enforce access controls based on specific conditions, such as user location or device compliance </a:t>
            </a:r>
            <a:r>
              <a:rPr lang="en-US">
                <a:latin typeface="Aptos"/>
                <a:cs typeface="Segoe UI"/>
              </a:rPr>
              <a:t>​</a:t>
            </a:r>
          </a:p>
        </p:txBody>
      </p:sp>
    </p:spTree>
    <p:extLst>
      <p:ext uri="{BB962C8B-B14F-4D97-AF65-F5344CB8AC3E}">
        <p14:creationId xmlns:p14="http://schemas.microsoft.com/office/powerpoint/2010/main" val="2005262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74FF3-F1CB-6B06-F85E-F474762249C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CBEFDAD-972F-F2A9-107E-3C63A6F79717}"/>
              </a:ext>
            </a:extLst>
          </p:cNvPr>
          <p:cNvSpPr>
            <a:spLocks noGrp="1"/>
          </p:cNvSpPr>
          <p:nvPr>
            <p:ph type="title"/>
          </p:nvPr>
        </p:nvSpPr>
        <p:spPr>
          <a:xfrm>
            <a:off x="306071" y="1276996"/>
            <a:ext cx="8098896" cy="576855"/>
          </a:xfrm>
        </p:spPr>
        <p:txBody>
          <a:bodyPr>
            <a:normAutofit fontScale="90000"/>
          </a:bodyPr>
          <a:lstStyle/>
          <a:p>
            <a:r>
              <a:rPr lang="en-US" sz="4000">
                <a:solidFill>
                  <a:srgbClr val="002060"/>
                </a:solidFill>
                <a:latin typeface="Poppins" panose="00000500000000000000" pitchFamily="2" charset="0"/>
                <a:cs typeface="Poppins" panose="00000500000000000000" pitchFamily="2" charset="0"/>
              </a:rPr>
              <a:t>Infrastructure Components</a:t>
            </a:r>
            <a:endParaRPr lang="en-US">
              <a:latin typeface="Poppins" panose="00000500000000000000" pitchFamily="2" charset="0"/>
              <a:cs typeface="Poppins" panose="00000500000000000000" pitchFamily="2" charset="0"/>
            </a:endParaRPr>
          </a:p>
        </p:txBody>
      </p:sp>
      <p:sp>
        <p:nvSpPr>
          <p:cNvPr id="4" name="Text Placeholder 3">
            <a:extLst>
              <a:ext uri="{FF2B5EF4-FFF2-40B4-BE49-F238E27FC236}">
                <a16:creationId xmlns:a16="http://schemas.microsoft.com/office/drawing/2014/main" id="{C728C1EE-8851-0B9B-F166-30272C70CF24}"/>
              </a:ext>
            </a:extLst>
          </p:cNvPr>
          <p:cNvSpPr>
            <a:spLocks noGrp="1"/>
          </p:cNvSpPr>
          <p:nvPr>
            <p:ph type="body" sz="quarter" idx="10"/>
          </p:nvPr>
        </p:nvSpPr>
        <p:spPr>
          <a:xfrm>
            <a:off x="385008" y="2023048"/>
            <a:ext cx="11421984" cy="26904318"/>
          </a:xfrm>
        </p:spPr>
        <p:txBody>
          <a:bodyPr vert="horz" wrap="square" lIns="0" tIns="0" rIns="0" bIns="0" rtlCol="0" anchor="t">
            <a:spAutoFit/>
          </a:bodyPr>
          <a:lstStyle/>
          <a:p>
            <a:r>
              <a:rPr lang="en-US" b="1">
                <a:solidFill>
                  <a:schemeClr val="tx1"/>
                </a:solidFill>
                <a:latin typeface="Aptos"/>
              </a:rPr>
              <a:t>Microsoft Fabric:  </a:t>
            </a:r>
            <a:r>
              <a:rPr lang="en-US" sz="1600">
                <a:solidFill>
                  <a:schemeClr val="tx1"/>
                </a:solidFill>
                <a:latin typeface="Aptos"/>
              </a:rPr>
              <a:t>Microsoft Fabric is a comprehensive analytics platform designed to simplify data management and analysis.</a:t>
            </a:r>
          </a:p>
          <a:p>
            <a:endParaRPr lang="en-US" sz="1600">
              <a:solidFill>
                <a:schemeClr val="tx1"/>
              </a:solidFill>
              <a:latin typeface="Aptos"/>
            </a:endParaRPr>
          </a:p>
          <a:p>
            <a:pPr marL="285750" indent="-285750">
              <a:buFont typeface="Wingdings" panose="05000000000000000000" pitchFamily="2" charset="2"/>
              <a:buChar char="q"/>
            </a:pPr>
            <a:r>
              <a:rPr lang="en-US" b="1">
                <a:solidFill>
                  <a:schemeClr val="tx1"/>
                </a:solidFill>
                <a:latin typeface="Aptos"/>
              </a:rPr>
              <a:t>Core component: </a:t>
            </a:r>
          </a:p>
          <a:p>
            <a:pPr lvl="1">
              <a:buFont typeface="Wingdings" panose="05000000000000000000" pitchFamily="2" charset="2"/>
              <a:buChar char="Ø"/>
            </a:pPr>
            <a:r>
              <a:rPr lang="en-US" sz="1600">
                <a:solidFill>
                  <a:schemeClr val="tx1"/>
                </a:solidFill>
                <a:latin typeface="Aptos"/>
              </a:rPr>
              <a:t>Lakehouse combines the capabilities of data lakes and data warehouses, enabling efficient data storage and analytics.</a:t>
            </a:r>
          </a:p>
          <a:p>
            <a:pPr lvl="1">
              <a:buFont typeface="Wingdings" panose="05000000000000000000" pitchFamily="2" charset="2"/>
              <a:buChar char="Ø"/>
            </a:pPr>
            <a:r>
              <a:rPr lang="en-US" sz="1600">
                <a:solidFill>
                  <a:schemeClr val="tx1"/>
                </a:solidFill>
                <a:latin typeface="Aptos"/>
              </a:rPr>
              <a:t>Data Factory facilitates data integration and transformation, allowing seamless data movement across various sources.</a:t>
            </a:r>
          </a:p>
          <a:p>
            <a:pPr lvl="1">
              <a:buFont typeface="Wingdings" panose="05000000000000000000" pitchFamily="2" charset="2"/>
              <a:buChar char="Ø"/>
            </a:pPr>
            <a:r>
              <a:rPr lang="en-US" sz="1600">
                <a:solidFill>
                  <a:schemeClr val="tx1"/>
                </a:solidFill>
                <a:latin typeface="Aptos"/>
              </a:rPr>
              <a:t>Fabric Data Engineering provides tools for data preparation, transformation, and management.  </a:t>
            </a:r>
          </a:p>
          <a:p>
            <a:pPr marL="457200" lvl="1" indent="0">
              <a:buNone/>
            </a:pPr>
            <a:endParaRPr lang="en-US" sz="1600">
              <a:solidFill>
                <a:schemeClr val="tx1"/>
              </a:solidFill>
              <a:latin typeface="Aptos"/>
            </a:endParaRPr>
          </a:p>
          <a:p>
            <a:pPr marL="285750" indent="-285750">
              <a:buFont typeface="Wingdings" panose="05000000000000000000" pitchFamily="2" charset="2"/>
              <a:buChar char="q"/>
            </a:pPr>
            <a:r>
              <a:rPr lang="en-US" b="1">
                <a:solidFill>
                  <a:schemeClr val="tx1"/>
                </a:solidFill>
                <a:latin typeface="Aptos"/>
              </a:rPr>
              <a:t>Security Features: </a:t>
            </a:r>
          </a:p>
          <a:p>
            <a:pPr lvl="1">
              <a:buFont typeface="Wingdings" panose="05000000000000000000" pitchFamily="2" charset="2"/>
              <a:buChar char="Ø"/>
            </a:pPr>
            <a:r>
              <a:rPr lang="en-US" sz="1600">
                <a:solidFill>
                  <a:schemeClr val="tx1"/>
                </a:solidFill>
                <a:latin typeface="Aptos"/>
              </a:rPr>
              <a:t>Encryption all data interactions are encrypted by default, ensuring data security both at rest and in transit.</a:t>
            </a:r>
          </a:p>
          <a:p>
            <a:pPr lvl="1">
              <a:buFont typeface="Wingdings" panose="05000000000000000000" pitchFamily="2" charset="2"/>
              <a:buChar char="Ø"/>
            </a:pPr>
            <a:r>
              <a:rPr lang="en-US" sz="1600">
                <a:solidFill>
                  <a:schemeClr val="tx1"/>
                </a:solidFill>
                <a:latin typeface="Aptos"/>
              </a:rPr>
              <a:t>Authentication uses Microsoft Entra ID (formerly Azure Active Directory) for secure user authentication and access management.</a:t>
            </a:r>
          </a:p>
          <a:p>
            <a:pPr lvl="1">
              <a:buFont typeface="Wingdings" panose="05000000000000000000" pitchFamily="2" charset="2"/>
              <a:buChar char="Ø"/>
            </a:pPr>
            <a:r>
              <a:rPr lang="en-US" sz="1600">
                <a:solidFill>
                  <a:schemeClr val="tx1"/>
                </a:solidFill>
                <a:latin typeface="Aptos"/>
              </a:rPr>
              <a:t>Compliance supports a wide range of compliance standards and offers data sovereignty with multi-geo capabilities and governance tools includes data lineage, information protection labels, data loss prevention, and integration with Microsoft Purview.</a:t>
            </a:r>
          </a:p>
          <a:p>
            <a:pPr lvl="1">
              <a:buFont typeface="Wingdings" panose="05000000000000000000" pitchFamily="2" charset="2"/>
              <a:buChar char="Ø"/>
            </a:pPr>
            <a:r>
              <a:rPr lang="en-US" sz="1600">
                <a:solidFill>
                  <a:schemeClr val="tx1"/>
                </a:solidFill>
                <a:latin typeface="Aptos"/>
              </a:rPr>
              <a:t>Network Security protects data interactions within the Microsoft network and ensures secure connections to external data sources.</a:t>
            </a:r>
          </a:p>
        </p:txBody>
      </p:sp>
      <p:pic>
        <p:nvPicPr>
          <p:cNvPr id="2" name="Picture 1" descr="A blue letter on a black background&#10;&#10;Description automatically generated">
            <a:extLst>
              <a:ext uri="{FF2B5EF4-FFF2-40B4-BE49-F238E27FC236}">
                <a16:creationId xmlns:a16="http://schemas.microsoft.com/office/drawing/2014/main" id="{2FF07A78-F0DA-5E7C-EE3F-09DA7987C0D0}"/>
              </a:ext>
            </a:extLst>
          </p:cNvPr>
          <p:cNvPicPr>
            <a:picLocks noChangeAspect="1"/>
          </p:cNvPicPr>
          <p:nvPr/>
        </p:nvPicPr>
        <p:blipFill>
          <a:blip r:embed="rId2"/>
          <a:stretch>
            <a:fillRect/>
          </a:stretch>
        </p:blipFill>
        <p:spPr>
          <a:xfrm>
            <a:off x="672879" y="417324"/>
            <a:ext cx="975769" cy="463210"/>
          </a:xfrm>
          <a:prstGeom prst="rect">
            <a:avLst/>
          </a:prstGeom>
        </p:spPr>
      </p:pic>
    </p:spTree>
    <p:extLst>
      <p:ext uri="{BB962C8B-B14F-4D97-AF65-F5344CB8AC3E}">
        <p14:creationId xmlns:p14="http://schemas.microsoft.com/office/powerpoint/2010/main" val="2080161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0E3F4-A8EF-BE86-6EE5-AB6E053CC1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541472-5865-5C7F-B91E-00C284C990EB}"/>
              </a:ext>
            </a:extLst>
          </p:cNvPr>
          <p:cNvSpPr>
            <a:spLocks noGrp="1"/>
          </p:cNvSpPr>
          <p:nvPr>
            <p:ph type="title"/>
          </p:nvPr>
        </p:nvSpPr>
        <p:spPr>
          <a:xfrm>
            <a:off x="556591" y="1615198"/>
            <a:ext cx="7435014" cy="542988"/>
          </a:xfrm>
        </p:spPr>
        <p:txBody>
          <a:bodyPr>
            <a:noAutofit/>
          </a:bodyPr>
          <a:lstStyle/>
          <a:p>
            <a:r>
              <a:rPr lang="en-US" sz="3600">
                <a:solidFill>
                  <a:srgbClr val="002060"/>
                </a:solidFill>
                <a:latin typeface="Poppins" panose="00000500000000000000" pitchFamily="2" charset="0"/>
                <a:cs typeface="Poppins" panose="00000500000000000000" pitchFamily="2" charset="0"/>
              </a:rPr>
              <a:t>Infrastructure Components</a:t>
            </a:r>
          </a:p>
        </p:txBody>
      </p:sp>
      <p:sp>
        <p:nvSpPr>
          <p:cNvPr id="4" name="Text Placeholder 3">
            <a:extLst>
              <a:ext uri="{FF2B5EF4-FFF2-40B4-BE49-F238E27FC236}">
                <a16:creationId xmlns:a16="http://schemas.microsoft.com/office/drawing/2014/main" id="{0EC87F25-C085-A549-AE23-8CA90D84CD86}"/>
              </a:ext>
            </a:extLst>
          </p:cNvPr>
          <p:cNvSpPr>
            <a:spLocks noGrp="1"/>
          </p:cNvSpPr>
          <p:nvPr>
            <p:ph type="body" sz="quarter" idx="10"/>
          </p:nvPr>
        </p:nvSpPr>
        <p:spPr>
          <a:xfrm>
            <a:off x="607317" y="2369600"/>
            <a:ext cx="10949924" cy="23335110"/>
          </a:xfrm>
        </p:spPr>
        <p:txBody>
          <a:bodyPr vert="horz" wrap="square" lIns="0" tIns="0" rIns="0" bIns="0" rtlCol="0" anchor="t">
            <a:spAutoFit/>
          </a:bodyPr>
          <a:lstStyle/>
          <a:p>
            <a:r>
              <a:rPr lang="en-US" b="1">
                <a:solidFill>
                  <a:schemeClr val="tx1"/>
                </a:solidFill>
                <a:latin typeface="Aptos"/>
              </a:rPr>
              <a:t>Azure AI Foundry: </a:t>
            </a:r>
            <a:r>
              <a:rPr lang="en-US" sz="1600">
                <a:solidFill>
                  <a:schemeClr val="tx1"/>
                </a:solidFill>
                <a:latin typeface="Aptos"/>
              </a:rPr>
              <a:t>Provides a unified platform for enterprise AI operations, model builders, and application development.</a:t>
            </a:r>
          </a:p>
          <a:p>
            <a:endParaRPr lang="en-US" sz="1600">
              <a:solidFill>
                <a:schemeClr val="tx1"/>
              </a:solidFill>
              <a:latin typeface="Aptos"/>
            </a:endParaRPr>
          </a:p>
          <a:p>
            <a:pPr marL="285750" indent="-285750">
              <a:buFont typeface="Wingdings" panose="05000000000000000000" pitchFamily="2" charset="2"/>
              <a:buChar char="q"/>
            </a:pPr>
            <a:r>
              <a:rPr lang="en-US" b="1">
                <a:solidFill>
                  <a:schemeClr val="tx1"/>
                </a:solidFill>
                <a:latin typeface="Aptos"/>
              </a:rPr>
              <a:t>Core component: </a:t>
            </a:r>
          </a:p>
          <a:p>
            <a:pPr lvl="1">
              <a:buFont typeface="Wingdings" panose="05000000000000000000" pitchFamily="2" charset="2"/>
              <a:buChar char="Ø"/>
            </a:pPr>
            <a:r>
              <a:rPr lang="en-US" sz="1600">
                <a:solidFill>
                  <a:schemeClr val="tx1"/>
                </a:solidFill>
                <a:latin typeface="Aptos"/>
              </a:rPr>
              <a:t>Seamless connection with Azure Machine Learning, Azure OpenAI, and other Azure services.</a:t>
            </a:r>
          </a:p>
          <a:p>
            <a:pPr lvl="1">
              <a:buFont typeface="Wingdings" panose="05000000000000000000" pitchFamily="2" charset="2"/>
              <a:buChar char="Ø"/>
            </a:pPr>
            <a:r>
              <a:rPr lang="en-US" sz="1600">
                <a:solidFill>
                  <a:schemeClr val="tx1"/>
                </a:solidFill>
                <a:latin typeface="Aptos"/>
              </a:rPr>
              <a:t>Content safety features to ensure responsible AI usage by filtering harmful or inappropriate content.</a:t>
            </a:r>
          </a:p>
          <a:p>
            <a:pPr lvl="1">
              <a:buFont typeface="Wingdings" panose="05000000000000000000" pitchFamily="2" charset="2"/>
              <a:buChar char="Ø"/>
            </a:pPr>
            <a:r>
              <a:rPr lang="en-US" sz="1600">
                <a:solidFill>
                  <a:schemeClr val="tx1"/>
                </a:solidFill>
                <a:latin typeface="Aptos"/>
              </a:rPr>
              <a:t>SDK and API tools to simplify AI development and integrate models into applications.</a:t>
            </a:r>
          </a:p>
          <a:p>
            <a:pPr lvl="1">
              <a:buFont typeface="Wingdings" panose="05000000000000000000" pitchFamily="2" charset="2"/>
              <a:buChar char="Ø"/>
            </a:pPr>
            <a:r>
              <a:rPr lang="en-US" sz="1600">
                <a:solidFill>
                  <a:schemeClr val="tx1"/>
                </a:solidFill>
                <a:latin typeface="Aptos"/>
              </a:rPr>
              <a:t>Access to prebuilt, open, and customizable AI models for various applications.</a:t>
            </a:r>
          </a:p>
          <a:p>
            <a:pPr marL="457200" lvl="1" indent="0">
              <a:buNone/>
            </a:pPr>
            <a:endParaRPr lang="en-US" sz="1600">
              <a:solidFill>
                <a:schemeClr val="tx1"/>
              </a:solidFill>
              <a:latin typeface="Aptos"/>
            </a:endParaRPr>
          </a:p>
          <a:p>
            <a:pPr marL="285750" indent="-285750">
              <a:buFont typeface="Wingdings" panose="05000000000000000000" pitchFamily="2" charset="2"/>
              <a:buChar char="q"/>
            </a:pPr>
            <a:r>
              <a:rPr lang="en-US" b="1">
                <a:solidFill>
                  <a:schemeClr val="tx1"/>
                </a:solidFill>
                <a:latin typeface="Aptos"/>
              </a:rPr>
              <a:t>Security Features: </a:t>
            </a:r>
          </a:p>
          <a:p>
            <a:pPr lvl="1">
              <a:buFont typeface="Wingdings" panose="05000000000000000000" pitchFamily="2" charset="2"/>
              <a:buChar char="Ø"/>
            </a:pPr>
            <a:r>
              <a:rPr lang="en-US" sz="1600">
                <a:solidFill>
                  <a:schemeClr val="tx1"/>
                </a:solidFill>
                <a:latin typeface="Aptos"/>
              </a:rPr>
              <a:t>Role-Based Access Control (RBAC) allows you to control access to data and resources based on user roles.</a:t>
            </a:r>
          </a:p>
          <a:p>
            <a:pPr lvl="1">
              <a:buFont typeface="Wingdings" panose="05000000000000000000" pitchFamily="2" charset="2"/>
              <a:buChar char="Ø"/>
            </a:pPr>
            <a:r>
              <a:rPr lang="en-US" sz="1600">
                <a:solidFill>
                  <a:schemeClr val="tx1"/>
                </a:solidFill>
                <a:latin typeface="Aptos"/>
              </a:rPr>
              <a:t>Network Security Groups (NSGs) to restrict traffic based on rules.</a:t>
            </a:r>
          </a:p>
          <a:p>
            <a:pPr lvl="1">
              <a:buFont typeface="Wingdings" panose="05000000000000000000" pitchFamily="2" charset="2"/>
              <a:buChar char="Ø"/>
            </a:pPr>
            <a:r>
              <a:rPr lang="en-US" sz="1600">
                <a:solidFill>
                  <a:schemeClr val="tx1"/>
                </a:solidFill>
                <a:latin typeface="Aptos"/>
              </a:rPr>
              <a:t>Encryption at rest and in transit using industry-standard protocols.</a:t>
            </a:r>
          </a:p>
          <a:p>
            <a:pPr lvl="1">
              <a:buFont typeface="Wingdings" panose="05000000000000000000" pitchFamily="2" charset="2"/>
              <a:buChar char="Ø"/>
            </a:pPr>
            <a:r>
              <a:rPr lang="en-US" sz="1600">
                <a:solidFill>
                  <a:schemeClr val="tx1"/>
                </a:solidFill>
                <a:latin typeface="Aptos"/>
              </a:rPr>
              <a:t>Content Safety tools to moderate and filter harmful or inappropriate content.</a:t>
            </a:r>
          </a:p>
        </p:txBody>
      </p:sp>
      <p:pic>
        <p:nvPicPr>
          <p:cNvPr id="2" name="Picture 1" descr="A blue letter on a black background&#10;&#10;Description automatically generated">
            <a:extLst>
              <a:ext uri="{FF2B5EF4-FFF2-40B4-BE49-F238E27FC236}">
                <a16:creationId xmlns:a16="http://schemas.microsoft.com/office/drawing/2014/main" id="{8FEA922F-CA3D-2EF4-CD5F-E66EDB45FEF9}"/>
              </a:ext>
            </a:extLst>
          </p:cNvPr>
          <p:cNvPicPr>
            <a:picLocks noChangeAspect="1"/>
          </p:cNvPicPr>
          <p:nvPr/>
        </p:nvPicPr>
        <p:blipFill>
          <a:blip r:embed="rId2"/>
          <a:stretch>
            <a:fillRect/>
          </a:stretch>
        </p:blipFill>
        <p:spPr>
          <a:xfrm>
            <a:off x="672879" y="417324"/>
            <a:ext cx="975769" cy="463210"/>
          </a:xfrm>
          <a:prstGeom prst="rect">
            <a:avLst/>
          </a:prstGeom>
        </p:spPr>
      </p:pic>
    </p:spTree>
    <p:extLst>
      <p:ext uri="{BB962C8B-B14F-4D97-AF65-F5344CB8AC3E}">
        <p14:creationId xmlns:p14="http://schemas.microsoft.com/office/powerpoint/2010/main" val="3016699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DB714-64D3-6966-66C7-041B266DFE9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DD7AAD1-62A3-9C3F-92CE-04494866F4E3}"/>
              </a:ext>
            </a:extLst>
          </p:cNvPr>
          <p:cNvSpPr>
            <a:spLocks noGrp="1"/>
          </p:cNvSpPr>
          <p:nvPr>
            <p:ph type="title"/>
          </p:nvPr>
        </p:nvSpPr>
        <p:spPr>
          <a:xfrm>
            <a:off x="556591" y="1264470"/>
            <a:ext cx="11078818" cy="452881"/>
          </a:xfrm>
        </p:spPr>
        <p:txBody>
          <a:bodyPr>
            <a:noAutofit/>
          </a:bodyPr>
          <a:lstStyle/>
          <a:p>
            <a:r>
              <a:rPr lang="en-US" sz="3600">
                <a:solidFill>
                  <a:srgbClr val="002060"/>
                </a:solidFill>
                <a:latin typeface="Poppins" panose="00000500000000000000" pitchFamily="2" charset="0"/>
                <a:cs typeface="Poppins" panose="00000500000000000000" pitchFamily="2" charset="0"/>
              </a:rPr>
              <a:t>Infrastructure Components</a:t>
            </a:r>
          </a:p>
        </p:txBody>
      </p:sp>
      <p:sp>
        <p:nvSpPr>
          <p:cNvPr id="4" name="Text Placeholder 3">
            <a:extLst>
              <a:ext uri="{FF2B5EF4-FFF2-40B4-BE49-F238E27FC236}">
                <a16:creationId xmlns:a16="http://schemas.microsoft.com/office/drawing/2014/main" id="{B214A525-F51B-98AB-D3EF-CC97F451772E}"/>
              </a:ext>
            </a:extLst>
          </p:cNvPr>
          <p:cNvSpPr>
            <a:spLocks noGrp="1"/>
          </p:cNvSpPr>
          <p:nvPr>
            <p:ph type="body" sz="quarter" idx="10"/>
          </p:nvPr>
        </p:nvSpPr>
        <p:spPr>
          <a:xfrm>
            <a:off x="557213" y="1871513"/>
            <a:ext cx="11401108" cy="28602054"/>
          </a:xfrm>
        </p:spPr>
        <p:txBody>
          <a:bodyPr vert="horz" wrap="square" lIns="0" tIns="0" rIns="0" bIns="0" rtlCol="0" anchor="t">
            <a:spAutoFit/>
          </a:bodyPr>
          <a:lstStyle/>
          <a:p>
            <a:r>
              <a:rPr lang="en-US" b="1">
                <a:solidFill>
                  <a:schemeClr val="tx1"/>
                </a:solidFill>
                <a:latin typeface="Aptos"/>
              </a:rPr>
              <a:t>Azure App Service:  </a:t>
            </a:r>
            <a:r>
              <a:rPr lang="en-US" sz="1600">
                <a:solidFill>
                  <a:schemeClr val="tx1"/>
                </a:solidFill>
                <a:latin typeface="Aptos"/>
              </a:rPr>
              <a:t>Azure App Service is a fully managed platform-as-a-service (PaaS) offering that enables you to build, deploy, and scale web apps, mobile backends, and RESTful APIs.</a:t>
            </a:r>
          </a:p>
          <a:p>
            <a:endParaRPr lang="en-US" sz="1600">
              <a:solidFill>
                <a:schemeClr val="tx1"/>
              </a:solidFill>
              <a:latin typeface="Aptos"/>
            </a:endParaRPr>
          </a:p>
          <a:p>
            <a:pPr marL="285750" indent="-285750">
              <a:buFont typeface="Wingdings" panose="05000000000000000000" pitchFamily="2" charset="2"/>
              <a:buChar char="q"/>
            </a:pPr>
            <a:r>
              <a:rPr lang="en-US" b="1">
                <a:solidFill>
                  <a:schemeClr val="tx1"/>
                </a:solidFill>
                <a:latin typeface="Aptos"/>
              </a:rPr>
              <a:t>Core component: </a:t>
            </a:r>
          </a:p>
          <a:p>
            <a:pPr lvl="1">
              <a:buFont typeface="Wingdings" panose="05000000000000000000" pitchFamily="2" charset="2"/>
              <a:buChar char="Ø"/>
            </a:pPr>
            <a:r>
              <a:rPr lang="en-US" sz="1600">
                <a:solidFill>
                  <a:schemeClr val="tx1"/>
                </a:solidFill>
                <a:latin typeface="Aptos"/>
              </a:rPr>
              <a:t>Web Apps host web applications using various frameworks like ASP.NET, Java, Node.js, Python, and PHP.</a:t>
            </a:r>
          </a:p>
          <a:p>
            <a:pPr lvl="1">
              <a:buFont typeface="Wingdings" panose="05000000000000000000" pitchFamily="2" charset="2"/>
              <a:buChar char="Ø"/>
            </a:pPr>
            <a:r>
              <a:rPr lang="en-US" sz="1600">
                <a:solidFill>
                  <a:schemeClr val="tx1"/>
                </a:solidFill>
                <a:latin typeface="Aptos"/>
              </a:rPr>
              <a:t>API Apps create and host RESTful APIs with built-in support for Swagger and other API management tools.</a:t>
            </a:r>
          </a:p>
          <a:p>
            <a:pPr lvl="1">
              <a:buFont typeface="Wingdings" panose="05000000000000000000" pitchFamily="2" charset="2"/>
              <a:buChar char="Ø"/>
            </a:pPr>
            <a:r>
              <a:rPr lang="en-US" sz="1600">
                <a:solidFill>
                  <a:schemeClr val="tx1"/>
                </a:solidFill>
                <a:latin typeface="Aptos"/>
              </a:rPr>
              <a:t>Functions run event-driven serverless code with Azure Functions, which can be integrated into App Service.</a:t>
            </a:r>
          </a:p>
          <a:p>
            <a:pPr lvl="1">
              <a:buFont typeface="Wingdings" panose="05000000000000000000" pitchFamily="2" charset="2"/>
              <a:buChar char="Ø"/>
            </a:pPr>
            <a:r>
              <a:rPr lang="en-US" sz="1600">
                <a:solidFill>
                  <a:schemeClr val="tx1"/>
                </a:solidFill>
                <a:latin typeface="Aptos"/>
              </a:rPr>
              <a:t>Azure App Service can automatically handle scaling decisions for your web apps and App Service plans. This feature adjusts the number of instances based on incoming HTTP traffic, ensuring smooth performance transitions and we can also define auto scale rules based on metrics such as CPU usage, memory usage, and queue length.</a:t>
            </a:r>
          </a:p>
          <a:p>
            <a:pPr marL="457200" lvl="1" indent="0">
              <a:buNone/>
            </a:pPr>
            <a:endParaRPr lang="en-US" sz="1600">
              <a:solidFill>
                <a:schemeClr val="tx1"/>
              </a:solidFill>
              <a:latin typeface="Aptos"/>
            </a:endParaRPr>
          </a:p>
          <a:p>
            <a:pPr marL="285750" indent="-285750">
              <a:buFont typeface="Wingdings" panose="05000000000000000000" pitchFamily="2" charset="2"/>
              <a:buChar char="q"/>
            </a:pPr>
            <a:r>
              <a:rPr lang="en-US" b="1">
                <a:solidFill>
                  <a:schemeClr val="tx1"/>
                </a:solidFill>
                <a:latin typeface="Aptos"/>
              </a:rPr>
              <a:t>Security Features: </a:t>
            </a:r>
          </a:p>
          <a:p>
            <a:pPr lvl="1">
              <a:buFont typeface="Wingdings" panose="05000000000000000000" pitchFamily="2" charset="2"/>
              <a:buChar char="Ø"/>
            </a:pPr>
            <a:r>
              <a:rPr lang="en-US" sz="1600">
                <a:solidFill>
                  <a:schemeClr val="tx1"/>
                </a:solidFill>
                <a:latin typeface="Aptos"/>
              </a:rPr>
              <a:t>Encryption all data interactions are encrypted, including communication between your app and other Azure resources.</a:t>
            </a:r>
          </a:p>
          <a:p>
            <a:pPr lvl="1">
              <a:buFont typeface="Wingdings" panose="05000000000000000000" pitchFamily="2" charset="2"/>
              <a:buChar char="Ø"/>
            </a:pPr>
            <a:r>
              <a:rPr lang="en-US" sz="1600">
                <a:solidFill>
                  <a:schemeClr val="tx1"/>
                </a:solidFill>
                <a:latin typeface="Aptos"/>
              </a:rPr>
              <a:t>Authentication and Authorization integrates with Azure Active Directory, OAuth providers, and custom authentication methods to secure access to your apps.</a:t>
            </a:r>
          </a:p>
          <a:p>
            <a:pPr lvl="1">
              <a:buFont typeface="Wingdings" panose="05000000000000000000" pitchFamily="2" charset="2"/>
              <a:buChar char="Ø"/>
            </a:pPr>
            <a:r>
              <a:rPr lang="en-US" sz="1600">
                <a:solidFill>
                  <a:schemeClr val="tx1"/>
                </a:solidFill>
                <a:latin typeface="Aptos"/>
              </a:rPr>
              <a:t>Network Security supports virtual network integration, IP restrictions, and private endpoints to secure network traffic.</a:t>
            </a:r>
          </a:p>
          <a:p>
            <a:pPr lvl="1">
              <a:buFont typeface="Wingdings" panose="05000000000000000000" pitchFamily="2" charset="2"/>
              <a:buChar char="Ø"/>
            </a:pPr>
            <a:r>
              <a:rPr lang="en-US" sz="1600">
                <a:solidFill>
                  <a:schemeClr val="tx1"/>
                </a:solidFill>
                <a:latin typeface="Aptos"/>
              </a:rPr>
              <a:t>Threat Detection provides built-in threat detection and mitigation features, including protection against DDoS attacks.</a:t>
            </a:r>
          </a:p>
        </p:txBody>
      </p:sp>
      <p:pic>
        <p:nvPicPr>
          <p:cNvPr id="2" name="Picture 1" descr="A blue letter on a black background&#10;&#10;Description automatically generated">
            <a:extLst>
              <a:ext uri="{FF2B5EF4-FFF2-40B4-BE49-F238E27FC236}">
                <a16:creationId xmlns:a16="http://schemas.microsoft.com/office/drawing/2014/main" id="{5D75BFF5-68B5-AE17-3FA9-4B665984FD5F}"/>
              </a:ext>
            </a:extLst>
          </p:cNvPr>
          <p:cNvPicPr>
            <a:picLocks noChangeAspect="1"/>
          </p:cNvPicPr>
          <p:nvPr/>
        </p:nvPicPr>
        <p:blipFill>
          <a:blip r:embed="rId2"/>
          <a:stretch>
            <a:fillRect/>
          </a:stretch>
        </p:blipFill>
        <p:spPr>
          <a:xfrm>
            <a:off x="672879" y="417324"/>
            <a:ext cx="975769" cy="463210"/>
          </a:xfrm>
          <a:prstGeom prst="rect">
            <a:avLst/>
          </a:prstGeom>
        </p:spPr>
      </p:pic>
    </p:spTree>
    <p:extLst>
      <p:ext uri="{BB962C8B-B14F-4D97-AF65-F5344CB8AC3E}">
        <p14:creationId xmlns:p14="http://schemas.microsoft.com/office/powerpoint/2010/main" val="3847360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F2C42-4C8C-2719-CA98-2DB6479A505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684587D-D63A-B6AD-F1A1-A2D1C0FFECD4}"/>
              </a:ext>
            </a:extLst>
          </p:cNvPr>
          <p:cNvSpPr>
            <a:spLocks noGrp="1"/>
          </p:cNvSpPr>
          <p:nvPr>
            <p:ph type="title"/>
          </p:nvPr>
        </p:nvSpPr>
        <p:spPr>
          <a:xfrm>
            <a:off x="556591" y="2116238"/>
            <a:ext cx="11078818" cy="452881"/>
          </a:xfrm>
        </p:spPr>
        <p:txBody>
          <a:bodyPr>
            <a:normAutofit fontScale="90000"/>
          </a:bodyPr>
          <a:lstStyle/>
          <a:p>
            <a:r>
              <a:rPr lang="en-US" sz="4000">
                <a:solidFill>
                  <a:srgbClr val="002060"/>
                </a:solidFill>
                <a:latin typeface="Poppins" panose="00000500000000000000" pitchFamily="2" charset="0"/>
                <a:cs typeface="Poppins" panose="00000500000000000000" pitchFamily="2" charset="0"/>
              </a:rPr>
              <a:t>Infrastructure Components</a:t>
            </a:r>
            <a:endParaRPr lang="en-US">
              <a:latin typeface="Poppins" panose="00000500000000000000" pitchFamily="2" charset="0"/>
              <a:cs typeface="Poppins" panose="00000500000000000000" pitchFamily="2" charset="0"/>
            </a:endParaRPr>
          </a:p>
        </p:txBody>
      </p:sp>
      <p:sp>
        <p:nvSpPr>
          <p:cNvPr id="4" name="Text Placeholder 3">
            <a:extLst>
              <a:ext uri="{FF2B5EF4-FFF2-40B4-BE49-F238E27FC236}">
                <a16:creationId xmlns:a16="http://schemas.microsoft.com/office/drawing/2014/main" id="{3AB4D6E8-5D78-A12D-82D0-06EE6068968D}"/>
              </a:ext>
            </a:extLst>
          </p:cNvPr>
          <p:cNvSpPr>
            <a:spLocks noGrp="1"/>
          </p:cNvSpPr>
          <p:nvPr>
            <p:ph type="body" sz="quarter" idx="10"/>
          </p:nvPr>
        </p:nvSpPr>
        <p:spPr>
          <a:xfrm>
            <a:off x="706903" y="3133686"/>
            <a:ext cx="9847249" cy="16535784"/>
          </a:xfrm>
        </p:spPr>
        <p:txBody>
          <a:bodyPr vert="horz" wrap="square" lIns="0" tIns="0" rIns="0" bIns="0" rtlCol="0" anchor="t">
            <a:spAutoFit/>
          </a:bodyPr>
          <a:lstStyle/>
          <a:p>
            <a:r>
              <a:rPr lang="en-US" b="1">
                <a:solidFill>
                  <a:schemeClr val="tx1"/>
                </a:solidFill>
                <a:latin typeface="Aptos"/>
              </a:rPr>
              <a:t>Security and Monitoring</a:t>
            </a:r>
          </a:p>
          <a:p>
            <a:endParaRPr lang="en-US" b="1">
              <a:solidFill>
                <a:schemeClr val="tx1"/>
              </a:solidFill>
              <a:latin typeface="Aptos"/>
            </a:endParaRPr>
          </a:p>
          <a:p>
            <a:pPr lvl="1">
              <a:buFont typeface="Wingdings" panose="05000000000000000000" pitchFamily="2" charset="2"/>
              <a:buChar char="Ø"/>
            </a:pPr>
            <a:r>
              <a:rPr lang="en-US" sz="1800" b="1">
                <a:solidFill>
                  <a:schemeClr val="tx1"/>
                </a:solidFill>
                <a:latin typeface="Aptos"/>
              </a:rPr>
              <a:t>Azure Key Vault: </a:t>
            </a:r>
            <a:r>
              <a:rPr lang="en-US" sz="1600">
                <a:solidFill>
                  <a:schemeClr val="tx1"/>
                </a:solidFill>
                <a:latin typeface="Aptos"/>
              </a:rPr>
              <a:t>Securely store and control access to sensitive data such as API keys, passwords, and connection strings.</a:t>
            </a:r>
          </a:p>
          <a:p>
            <a:pPr lvl="1">
              <a:buFont typeface="Wingdings" panose="05000000000000000000" pitchFamily="2" charset="2"/>
              <a:buChar char="Ø"/>
            </a:pPr>
            <a:r>
              <a:rPr lang="en-US" sz="1800" b="1">
                <a:solidFill>
                  <a:schemeClr val="tx1"/>
                </a:solidFill>
                <a:latin typeface="Aptos"/>
              </a:rPr>
              <a:t>Azure Log Analytics Workspace</a:t>
            </a:r>
            <a:r>
              <a:rPr lang="en-US" sz="2000" b="1">
                <a:solidFill>
                  <a:schemeClr val="tx1"/>
                </a:solidFill>
                <a:latin typeface="Aptos"/>
              </a:rPr>
              <a:t>: </a:t>
            </a:r>
            <a:r>
              <a:rPr lang="en-US" sz="1600">
                <a:solidFill>
                  <a:schemeClr val="tx1"/>
                </a:solidFill>
                <a:latin typeface="Aptos"/>
              </a:rPr>
              <a:t>Collect and analyze log data from Azure resources in one place.</a:t>
            </a:r>
          </a:p>
          <a:p>
            <a:pPr lvl="1">
              <a:buFont typeface="Wingdings" panose="05000000000000000000" pitchFamily="2" charset="2"/>
              <a:buChar char="Ø"/>
            </a:pPr>
            <a:r>
              <a:rPr lang="en-US" sz="1800" b="1">
                <a:solidFill>
                  <a:schemeClr val="tx1"/>
                </a:solidFill>
                <a:latin typeface="Aptos"/>
              </a:rPr>
              <a:t>Azure Monitor</a:t>
            </a:r>
            <a:r>
              <a:rPr lang="en-US" sz="2000">
                <a:solidFill>
                  <a:schemeClr val="tx1"/>
                </a:solidFill>
                <a:latin typeface="Aptos"/>
              </a:rPr>
              <a:t>: </a:t>
            </a:r>
            <a:r>
              <a:rPr lang="en-US" sz="1600">
                <a:solidFill>
                  <a:schemeClr val="tx1"/>
                </a:solidFill>
                <a:latin typeface="Aptos"/>
              </a:rPr>
              <a:t>Set up alerts based on performance metrics and log data to respond to potential issues before they impact users.</a:t>
            </a:r>
          </a:p>
          <a:p>
            <a:pPr lvl="1">
              <a:buFont typeface="Wingdings" panose="05000000000000000000" pitchFamily="2" charset="2"/>
              <a:buChar char="Ø"/>
            </a:pPr>
            <a:r>
              <a:rPr lang="en-US" sz="1800" b="1">
                <a:solidFill>
                  <a:schemeClr val="tx1"/>
                </a:solidFill>
                <a:latin typeface="Aptos"/>
              </a:rPr>
              <a:t>Access Control</a:t>
            </a:r>
            <a:r>
              <a:rPr lang="en-US" sz="1800">
                <a:solidFill>
                  <a:schemeClr val="tx1"/>
                </a:solidFill>
                <a:latin typeface="Aptos"/>
              </a:rPr>
              <a:t>: </a:t>
            </a:r>
            <a:r>
              <a:rPr lang="en-US" sz="1600">
                <a:solidFill>
                  <a:schemeClr val="tx1"/>
                </a:solidFill>
                <a:latin typeface="Aptos"/>
              </a:rPr>
              <a:t>Role-Based Access Control (RBAC) for fine-grained permissions.</a:t>
            </a:r>
          </a:p>
          <a:p>
            <a:pPr marL="742950" lvl="1" indent="-285750">
              <a:buFont typeface="Courier New" panose="02070309020205020404" pitchFamily="49" charset="0"/>
              <a:buChar char="o"/>
            </a:pPr>
            <a:endParaRPr lang="en-US">
              <a:solidFill>
                <a:schemeClr val="tx1"/>
              </a:solidFill>
              <a:latin typeface="Proxima Nova Rg"/>
            </a:endParaRPr>
          </a:p>
        </p:txBody>
      </p:sp>
      <p:pic>
        <p:nvPicPr>
          <p:cNvPr id="2" name="Picture 1" descr="A blue letter on a black background&#10;&#10;Description automatically generated">
            <a:extLst>
              <a:ext uri="{FF2B5EF4-FFF2-40B4-BE49-F238E27FC236}">
                <a16:creationId xmlns:a16="http://schemas.microsoft.com/office/drawing/2014/main" id="{348F6796-4402-28EB-183C-B451151EBD40}"/>
              </a:ext>
            </a:extLst>
          </p:cNvPr>
          <p:cNvPicPr>
            <a:picLocks noChangeAspect="1"/>
          </p:cNvPicPr>
          <p:nvPr/>
        </p:nvPicPr>
        <p:blipFill>
          <a:blip r:embed="rId2"/>
          <a:stretch>
            <a:fillRect/>
          </a:stretch>
        </p:blipFill>
        <p:spPr>
          <a:xfrm>
            <a:off x="672879" y="417324"/>
            <a:ext cx="975769" cy="463210"/>
          </a:xfrm>
          <a:prstGeom prst="rect">
            <a:avLst/>
          </a:prstGeom>
        </p:spPr>
      </p:pic>
    </p:spTree>
    <p:extLst>
      <p:ext uri="{BB962C8B-B14F-4D97-AF65-F5344CB8AC3E}">
        <p14:creationId xmlns:p14="http://schemas.microsoft.com/office/powerpoint/2010/main" val="361250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ue letter on a black background&#10;&#10;Description automatically generated">
            <a:extLst>
              <a:ext uri="{FF2B5EF4-FFF2-40B4-BE49-F238E27FC236}">
                <a16:creationId xmlns:a16="http://schemas.microsoft.com/office/drawing/2014/main" id="{F9113607-89C7-32E5-F269-41589611627E}"/>
              </a:ext>
            </a:extLst>
          </p:cNvPr>
          <p:cNvPicPr>
            <a:picLocks noChangeAspect="1"/>
          </p:cNvPicPr>
          <p:nvPr/>
        </p:nvPicPr>
        <p:blipFill>
          <a:blip r:embed="rId2"/>
          <a:stretch>
            <a:fillRect/>
          </a:stretch>
        </p:blipFill>
        <p:spPr>
          <a:xfrm>
            <a:off x="10774141" y="417324"/>
            <a:ext cx="975769" cy="463210"/>
          </a:xfrm>
          <a:prstGeom prst="rect">
            <a:avLst/>
          </a:prstGeom>
        </p:spPr>
      </p:pic>
      <p:sp>
        <p:nvSpPr>
          <p:cNvPr id="3" name="Rectangle 2">
            <a:extLst>
              <a:ext uri="{FF2B5EF4-FFF2-40B4-BE49-F238E27FC236}">
                <a16:creationId xmlns:a16="http://schemas.microsoft.com/office/drawing/2014/main" id="{477B1B50-0AE1-766A-B60A-7253B794F23E}"/>
              </a:ext>
            </a:extLst>
          </p:cNvPr>
          <p:cNvSpPr/>
          <p:nvPr/>
        </p:nvSpPr>
        <p:spPr>
          <a:xfrm>
            <a:off x="672879" y="1807779"/>
            <a:ext cx="9601200" cy="4183118"/>
          </a:xfrm>
          <a:prstGeom prst="rect">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66523BF-7CB4-BD2D-817E-8A54AC06C812}"/>
              </a:ext>
            </a:extLst>
          </p:cNvPr>
          <p:cNvSpPr/>
          <p:nvPr/>
        </p:nvSpPr>
        <p:spPr>
          <a:xfrm>
            <a:off x="3132300" y="-1"/>
            <a:ext cx="2070321" cy="1421439"/>
          </a:xfrm>
          <a:prstGeom prst="rect">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4B596A-294D-3E01-B8E3-529897113C66}"/>
              </a:ext>
            </a:extLst>
          </p:cNvPr>
          <p:cNvSpPr/>
          <p:nvPr/>
        </p:nvSpPr>
        <p:spPr>
          <a:xfrm>
            <a:off x="2323004" y="6377238"/>
            <a:ext cx="2070321" cy="480762"/>
          </a:xfrm>
          <a:prstGeom prst="rect">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C43848E-5943-9E98-F6C2-49644BD12DD8}"/>
              </a:ext>
            </a:extLst>
          </p:cNvPr>
          <p:cNvSpPr/>
          <p:nvPr/>
        </p:nvSpPr>
        <p:spPr>
          <a:xfrm>
            <a:off x="5167379" y="5752386"/>
            <a:ext cx="876071" cy="876071"/>
          </a:xfrm>
          <a:prstGeom prst="rect">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E814C0-761A-E860-5D58-6D4775E5D9A8}"/>
              </a:ext>
            </a:extLst>
          </p:cNvPr>
          <p:cNvSpPr/>
          <p:nvPr/>
        </p:nvSpPr>
        <p:spPr>
          <a:xfrm>
            <a:off x="1914280" y="687503"/>
            <a:ext cx="781476" cy="781476"/>
          </a:xfrm>
          <a:prstGeom prst="rect">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A6471B-8C7F-9C33-6A0B-7611FC4CFC44}"/>
              </a:ext>
            </a:extLst>
          </p:cNvPr>
          <p:cNvSpPr/>
          <p:nvPr/>
        </p:nvSpPr>
        <p:spPr>
          <a:xfrm>
            <a:off x="192116" y="6200294"/>
            <a:ext cx="480763" cy="480763"/>
          </a:xfrm>
          <a:prstGeom prst="rect">
            <a:avLst/>
          </a:prstGeom>
          <a:solidFill>
            <a:srgbClr val="0092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9BF6E4-32F3-C3EE-8943-188D3F4B5D02}"/>
              </a:ext>
            </a:extLst>
          </p:cNvPr>
          <p:cNvSpPr txBox="1">
            <a:spLocks/>
          </p:cNvSpPr>
          <p:nvPr/>
        </p:nvSpPr>
        <p:spPr>
          <a:xfrm>
            <a:off x="974371" y="3501502"/>
            <a:ext cx="5121629" cy="1412289"/>
          </a:xfrm>
          <a:prstGeom prst="rect">
            <a:avLst/>
          </a:prstGeom>
        </p:spPr>
        <p:txBody>
          <a:bodyPr/>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r>
              <a:rPr lang="en-GB">
                <a:solidFill>
                  <a:schemeClr val="bg1"/>
                </a:solidFill>
              </a:rPr>
              <a:t>Introductions</a:t>
            </a:r>
            <a:endParaRPr lang="en-US">
              <a:solidFill>
                <a:schemeClr val="bg1"/>
              </a:solidFill>
            </a:endParaRPr>
          </a:p>
        </p:txBody>
      </p:sp>
      <p:sp>
        <p:nvSpPr>
          <p:cNvPr id="14" name="Rectangle 13">
            <a:extLst>
              <a:ext uri="{FF2B5EF4-FFF2-40B4-BE49-F238E27FC236}">
                <a16:creationId xmlns:a16="http://schemas.microsoft.com/office/drawing/2014/main" id="{3177B701-B3CB-09E1-3E9C-E07E80B2F434}"/>
              </a:ext>
            </a:extLst>
          </p:cNvPr>
          <p:cNvSpPr/>
          <p:nvPr/>
        </p:nvSpPr>
        <p:spPr>
          <a:xfrm>
            <a:off x="763616" y="399569"/>
            <a:ext cx="480763" cy="480763"/>
          </a:xfrm>
          <a:prstGeom prst="rect">
            <a:avLst/>
          </a:prstGeom>
          <a:solidFill>
            <a:srgbClr val="0092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0334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640FC-FB15-E24B-5272-8EA5E2797C74}"/>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5163E82-544C-5884-242B-9A536567C507}"/>
              </a:ext>
            </a:extLst>
          </p:cNvPr>
          <p:cNvSpPr txBox="1">
            <a:spLocks/>
          </p:cNvSpPr>
          <p:nvPr/>
        </p:nvSpPr>
        <p:spPr>
          <a:xfrm>
            <a:off x="250513" y="1871449"/>
            <a:ext cx="3757817" cy="2011620"/>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15999"/>
              </a:lnSpc>
              <a:spcBef>
                <a:spcPts val="0"/>
              </a:spcBef>
              <a:buFont typeface="Wingdings" panose="05000000000000000000" pitchFamily="2" charset="2"/>
              <a:buChar char="Ø"/>
            </a:pPr>
            <a:r>
              <a:rPr lang="en-US" sz="1800">
                <a:solidFill>
                  <a:srgbClr val="000000"/>
                </a:solidFill>
                <a:latin typeface="Aptos"/>
                <a:cs typeface="Poppins"/>
              </a:rPr>
              <a:t>Features Document</a:t>
            </a:r>
            <a:endParaRPr lang="en-US" sz="1800">
              <a:solidFill>
                <a:srgbClr val="000000"/>
              </a:solidFill>
              <a:latin typeface="Aptos" panose="020B0004020202020204" pitchFamily="34" charset="0"/>
              <a:ea typeface="MS Mincho" panose="02020609040205080304" pitchFamily="49" charset="-128"/>
              <a:cs typeface="Arial" panose="020B0604020202020204" pitchFamily="34" charset="0"/>
            </a:endParaRPr>
          </a:p>
          <a:p>
            <a:pPr marL="342900" indent="-342900">
              <a:lnSpc>
                <a:spcPct val="115999"/>
              </a:lnSpc>
              <a:spcBef>
                <a:spcPts val="0"/>
              </a:spcBef>
              <a:buFont typeface="Wingdings" panose="05000000000000000000" pitchFamily="2" charset="2"/>
              <a:buChar char="Ø"/>
            </a:pPr>
            <a:r>
              <a:rPr lang="en-US" sz="1800">
                <a:latin typeface="Aptos"/>
                <a:ea typeface="MS Mincho"/>
                <a:cs typeface="Poppins"/>
              </a:rPr>
              <a:t>Technical Requirements Document</a:t>
            </a:r>
          </a:p>
          <a:p>
            <a:pPr marL="342900" indent="-342900">
              <a:lnSpc>
                <a:spcPct val="115999"/>
              </a:lnSpc>
              <a:spcBef>
                <a:spcPts val="0"/>
              </a:spcBef>
              <a:buFont typeface="Wingdings" panose="05000000000000000000" pitchFamily="2" charset="2"/>
              <a:buChar char="Ø"/>
            </a:pPr>
            <a:r>
              <a:rPr lang="en-US" sz="1800">
                <a:latin typeface="Aptos"/>
                <a:ea typeface="MS Mincho"/>
                <a:cs typeface="Poppins"/>
              </a:rPr>
              <a:t>Solution Design Document</a:t>
            </a:r>
            <a:endParaRPr lang="en-US" sz="1800">
              <a:latin typeface="Aptos"/>
              <a:ea typeface="MS Mincho" panose="02020609040205080304" pitchFamily="49" charset="-128"/>
              <a:cs typeface="Poppins"/>
            </a:endParaRPr>
          </a:p>
          <a:p>
            <a:pPr marL="342900" indent="-342900">
              <a:lnSpc>
                <a:spcPct val="115999"/>
              </a:lnSpc>
              <a:spcBef>
                <a:spcPts val="0"/>
              </a:spcBef>
              <a:buFont typeface="Wingdings" panose="05000000000000000000" pitchFamily="2" charset="2"/>
              <a:buChar char="Ø"/>
            </a:pPr>
            <a:r>
              <a:rPr lang="en-US" sz="1800">
                <a:latin typeface="Aptos"/>
                <a:ea typeface="MS Mincho"/>
                <a:cs typeface="Poppins"/>
              </a:rPr>
              <a:t>Detail Implementation Plan Document</a:t>
            </a:r>
            <a:endParaRPr lang="en-US" sz="1800">
              <a:latin typeface="Aptos"/>
              <a:ea typeface="MS Mincho" panose="02020609040205080304" pitchFamily="49" charset="-128"/>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49715F31-0076-F5AF-122B-A64415BBC8BB}"/>
              </a:ext>
            </a:extLst>
          </p:cNvPr>
          <p:cNvPicPr>
            <a:picLocks noChangeAspect="1"/>
          </p:cNvPicPr>
          <p:nvPr/>
        </p:nvPicPr>
        <p:blipFill>
          <a:blip r:embed="rId3"/>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293A39E9-3C97-CDCF-930B-50A2B28B2213}"/>
              </a:ext>
            </a:extLst>
          </p:cNvPr>
          <p:cNvSpPr>
            <a:spLocks noGrp="1"/>
          </p:cNvSpPr>
          <p:nvPr/>
        </p:nvSpPr>
        <p:spPr>
          <a:xfrm>
            <a:off x="4619744" y="444821"/>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panose="00000500000000000000" pitchFamily="2" charset="0"/>
                <a:cs typeface="Poppins" panose="00000500000000000000" pitchFamily="2" charset="0"/>
              </a:rPr>
              <a:t>Key Milestones</a:t>
            </a:r>
          </a:p>
        </p:txBody>
      </p:sp>
      <p:sp>
        <p:nvSpPr>
          <p:cNvPr id="2" name="TextBox 1">
            <a:extLst>
              <a:ext uri="{FF2B5EF4-FFF2-40B4-BE49-F238E27FC236}">
                <a16:creationId xmlns:a16="http://schemas.microsoft.com/office/drawing/2014/main" id="{A3EB8F6A-BC68-BB78-EB53-160757CEA0D9}"/>
              </a:ext>
            </a:extLst>
          </p:cNvPr>
          <p:cNvSpPr txBox="1"/>
          <p:nvPr/>
        </p:nvSpPr>
        <p:spPr>
          <a:xfrm>
            <a:off x="62631" y="1164745"/>
            <a:ext cx="420263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ptos" panose="020B0004020202020204" pitchFamily="34" charset="0"/>
                <a:ea typeface="Calibri"/>
                <a:cs typeface="Calibri"/>
              </a:rPr>
              <a:t>Design &amp; Discovery</a:t>
            </a:r>
          </a:p>
          <a:p>
            <a:pPr algn="ctr"/>
            <a:r>
              <a:rPr lang="en-US" sz="2000" b="1">
                <a:latin typeface="Aptos" panose="020B0004020202020204" pitchFamily="34" charset="0"/>
                <a:ea typeface="Calibri"/>
                <a:cs typeface="Calibri"/>
              </a:rPr>
              <a:t>(AI Chatbot and Datawarehouse)</a:t>
            </a:r>
          </a:p>
        </p:txBody>
      </p:sp>
      <p:sp>
        <p:nvSpPr>
          <p:cNvPr id="6" name="Content Placeholder 2">
            <a:extLst>
              <a:ext uri="{FF2B5EF4-FFF2-40B4-BE49-F238E27FC236}">
                <a16:creationId xmlns:a16="http://schemas.microsoft.com/office/drawing/2014/main" id="{3262A4E8-79EC-43EE-FBD2-C8B7A24E2CBA}"/>
              </a:ext>
            </a:extLst>
          </p:cNvPr>
          <p:cNvSpPr txBox="1">
            <a:spLocks/>
          </p:cNvSpPr>
          <p:nvPr/>
        </p:nvSpPr>
        <p:spPr>
          <a:xfrm>
            <a:off x="4415060" y="2522801"/>
            <a:ext cx="3459452" cy="1823730"/>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15999"/>
              </a:lnSpc>
              <a:spcBef>
                <a:spcPts val="0"/>
              </a:spcBef>
              <a:buFont typeface="Wingdings" panose="05000000000000000000" pitchFamily="2" charset="2"/>
              <a:buChar char="Ø"/>
            </a:pPr>
            <a:r>
              <a:rPr lang="en-US" sz="1800">
                <a:solidFill>
                  <a:srgbClr val="000000"/>
                </a:solidFill>
                <a:latin typeface="Aptos"/>
                <a:cs typeface="Poppins"/>
              </a:rPr>
              <a:t>Configure Initial phase of Datawarehouse</a:t>
            </a:r>
            <a:endParaRPr lang="en-US" sz="1800">
              <a:solidFill>
                <a:srgbClr val="000000"/>
              </a:solidFill>
              <a:latin typeface="Aptos" panose="020B0004020202020204" pitchFamily="34" charset="0"/>
              <a:ea typeface="MS Mincho" panose="02020609040205080304" pitchFamily="49" charset="-128"/>
              <a:cs typeface="Arial" panose="020B0604020202020204" pitchFamily="34" charset="0"/>
            </a:endParaRPr>
          </a:p>
          <a:p>
            <a:pPr marL="342900" indent="-342900">
              <a:lnSpc>
                <a:spcPct val="115999"/>
              </a:lnSpc>
              <a:spcBef>
                <a:spcPts val="0"/>
              </a:spcBef>
              <a:buFont typeface="Wingdings" panose="05000000000000000000" pitchFamily="2" charset="2"/>
              <a:buChar char="Ø"/>
            </a:pPr>
            <a:r>
              <a:rPr lang="en-US" sz="1800">
                <a:latin typeface="Aptos"/>
                <a:ea typeface="MS Mincho"/>
                <a:cs typeface="Poppins"/>
              </a:rPr>
              <a:t>Initial Data Migration </a:t>
            </a:r>
          </a:p>
          <a:p>
            <a:pPr marL="342900" indent="-342900">
              <a:lnSpc>
                <a:spcPct val="115999"/>
              </a:lnSpc>
              <a:spcBef>
                <a:spcPts val="0"/>
              </a:spcBef>
              <a:buFont typeface="Wingdings" panose="05000000000000000000" pitchFamily="2" charset="2"/>
              <a:buChar char="Ø"/>
            </a:pPr>
            <a:r>
              <a:rPr lang="en-US" sz="1800">
                <a:latin typeface="Aptos"/>
                <a:ea typeface="MS Mincho"/>
                <a:cs typeface="Poppins"/>
              </a:rPr>
              <a:t>Chatbot application</a:t>
            </a:r>
          </a:p>
          <a:p>
            <a:pPr marL="342900" indent="-342900">
              <a:lnSpc>
                <a:spcPct val="115999"/>
              </a:lnSpc>
              <a:spcBef>
                <a:spcPts val="0"/>
              </a:spcBef>
              <a:buFont typeface="Wingdings" panose="05000000000000000000" pitchFamily="2" charset="2"/>
              <a:buChar char="Ø"/>
            </a:pPr>
            <a:r>
              <a:rPr lang="en-US" sz="1800">
                <a:latin typeface="Aptos"/>
                <a:ea typeface="MS Mincho"/>
                <a:cs typeface="Poppins"/>
              </a:rPr>
              <a:t>Initial PowerPoint Deck generation Implementation</a:t>
            </a:r>
            <a:endParaRPr lang="en-US" sz="1800">
              <a:latin typeface="Aptos"/>
              <a:ea typeface="MS Mincho" panose="02020609040205080304" pitchFamily="49" charset="-128"/>
              <a:cs typeface="Poppins"/>
            </a:endParaRPr>
          </a:p>
          <a:p>
            <a:pPr marL="342900" indent="-342900">
              <a:lnSpc>
                <a:spcPct val="115999"/>
              </a:lnSpc>
              <a:spcBef>
                <a:spcPts val="0"/>
              </a:spcBef>
              <a:buFont typeface="Arial" panose="020B0604020202020204" pitchFamily="34" charset="0"/>
              <a:buChar char="•"/>
            </a:pPr>
            <a:endParaRPr lang="en-US" sz="1800">
              <a:latin typeface="Aptos"/>
              <a:ea typeface="MS Mincho" panose="02020609040205080304" pitchFamily="49" charset="-128"/>
              <a:cs typeface="Poppins"/>
            </a:endParaRPr>
          </a:p>
        </p:txBody>
      </p:sp>
      <p:sp>
        <p:nvSpPr>
          <p:cNvPr id="7" name="TextBox 6">
            <a:extLst>
              <a:ext uri="{FF2B5EF4-FFF2-40B4-BE49-F238E27FC236}">
                <a16:creationId xmlns:a16="http://schemas.microsoft.com/office/drawing/2014/main" id="{ADFA43E3-F16F-B7C8-ADA0-7E699A7CE007}"/>
              </a:ext>
            </a:extLst>
          </p:cNvPr>
          <p:cNvSpPr txBox="1"/>
          <p:nvPr/>
        </p:nvSpPr>
        <p:spPr>
          <a:xfrm>
            <a:off x="4031606" y="1189796"/>
            <a:ext cx="416227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ptos" panose="020B0004020202020204" pitchFamily="34" charset="0"/>
                <a:ea typeface="Calibri"/>
                <a:cs typeface="Calibri"/>
              </a:rPr>
              <a:t>Implementation</a:t>
            </a:r>
            <a:endParaRPr lang="en-US" sz="2000">
              <a:latin typeface="Aptos" panose="020B0004020202020204" pitchFamily="34" charset="0"/>
            </a:endParaRPr>
          </a:p>
          <a:p>
            <a:pPr algn="ctr"/>
            <a:r>
              <a:rPr lang="en-US" sz="2000" b="1">
                <a:latin typeface="Aptos" panose="020B0004020202020204" pitchFamily="34" charset="0"/>
                <a:ea typeface="Calibri"/>
                <a:cs typeface="Calibri"/>
              </a:rPr>
              <a:t>(AI Chatbot and Datawarehouse)</a:t>
            </a:r>
          </a:p>
        </p:txBody>
      </p:sp>
      <p:sp>
        <p:nvSpPr>
          <p:cNvPr id="15" name="Content Placeholder 2">
            <a:extLst>
              <a:ext uri="{FF2B5EF4-FFF2-40B4-BE49-F238E27FC236}">
                <a16:creationId xmlns:a16="http://schemas.microsoft.com/office/drawing/2014/main" id="{F5CC87FF-A130-67E9-95B4-0B365C8A633A}"/>
              </a:ext>
            </a:extLst>
          </p:cNvPr>
          <p:cNvSpPr txBox="1">
            <a:spLocks/>
          </p:cNvSpPr>
          <p:nvPr/>
        </p:nvSpPr>
        <p:spPr>
          <a:xfrm>
            <a:off x="8461397" y="2597957"/>
            <a:ext cx="3236081" cy="1015091"/>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15999"/>
              </a:lnSpc>
              <a:spcBef>
                <a:spcPts val="0"/>
              </a:spcBef>
              <a:buFont typeface="Wingdings" panose="05000000000000000000" pitchFamily="2" charset="2"/>
              <a:buChar char="Ø"/>
            </a:pPr>
            <a:r>
              <a:rPr lang="en-US" sz="1800">
                <a:solidFill>
                  <a:srgbClr val="000000"/>
                </a:solidFill>
                <a:latin typeface="Aptos"/>
                <a:cs typeface="Poppins"/>
              </a:rPr>
              <a:t>Client UAT</a:t>
            </a:r>
            <a:endParaRPr lang="en-US" sz="1800">
              <a:solidFill>
                <a:srgbClr val="000000"/>
              </a:solidFill>
              <a:latin typeface="Aptos" panose="020B0004020202020204" pitchFamily="34" charset="0"/>
              <a:ea typeface="MS Mincho" panose="02020609040205080304" pitchFamily="49" charset="-128"/>
              <a:cs typeface="Arial" panose="020B0604020202020204" pitchFamily="34" charset="0"/>
            </a:endParaRPr>
          </a:p>
          <a:p>
            <a:pPr marL="342900" indent="-342900">
              <a:lnSpc>
                <a:spcPct val="115999"/>
              </a:lnSpc>
              <a:spcBef>
                <a:spcPts val="0"/>
              </a:spcBef>
              <a:buFont typeface="Wingdings" panose="05000000000000000000" pitchFamily="2" charset="2"/>
              <a:buChar char="Ø"/>
            </a:pPr>
            <a:r>
              <a:rPr lang="en-US" sz="1800">
                <a:latin typeface="Aptos"/>
                <a:ea typeface="MS Mincho"/>
                <a:cs typeface="Poppins"/>
              </a:rPr>
              <a:t>Issue fixes</a:t>
            </a:r>
          </a:p>
          <a:p>
            <a:pPr marL="342900" indent="-342900">
              <a:lnSpc>
                <a:spcPct val="115999"/>
              </a:lnSpc>
              <a:spcBef>
                <a:spcPts val="0"/>
              </a:spcBef>
              <a:buFont typeface="Wingdings" panose="05000000000000000000" pitchFamily="2" charset="2"/>
              <a:buChar char="Ø"/>
            </a:pPr>
            <a:r>
              <a:rPr lang="en-US" sz="1800">
                <a:latin typeface="Aptos"/>
                <a:ea typeface="MS Mincho"/>
                <a:cs typeface="Poppins"/>
              </a:rPr>
              <a:t>Production Deployment</a:t>
            </a:r>
          </a:p>
        </p:txBody>
      </p:sp>
      <p:sp>
        <p:nvSpPr>
          <p:cNvPr id="16" name="TextBox 15">
            <a:extLst>
              <a:ext uri="{FF2B5EF4-FFF2-40B4-BE49-F238E27FC236}">
                <a16:creationId xmlns:a16="http://schemas.microsoft.com/office/drawing/2014/main" id="{D43AEEAD-353F-2733-FED3-2DC69BFCE84F}"/>
              </a:ext>
            </a:extLst>
          </p:cNvPr>
          <p:cNvSpPr txBox="1"/>
          <p:nvPr/>
        </p:nvSpPr>
        <p:spPr>
          <a:xfrm>
            <a:off x="8121519" y="1165281"/>
            <a:ext cx="392886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ptos" panose="020B0004020202020204" pitchFamily="34" charset="0"/>
                <a:ea typeface="Calibri"/>
                <a:cs typeface="Calibri"/>
              </a:rPr>
              <a:t>UAT &amp; Signoff</a:t>
            </a:r>
            <a:endParaRPr lang="en-US" sz="2000">
              <a:latin typeface="Aptos" panose="020B0004020202020204" pitchFamily="34" charset="0"/>
            </a:endParaRPr>
          </a:p>
          <a:p>
            <a:pPr algn="ctr"/>
            <a:r>
              <a:rPr lang="en-US" sz="2000" b="1">
                <a:latin typeface="Aptos" panose="020B0004020202020204" pitchFamily="34" charset="0"/>
                <a:ea typeface="Calibri"/>
                <a:cs typeface="Calibri"/>
              </a:rPr>
              <a:t>(AI Chatbot and Datawarehouse)</a:t>
            </a:r>
          </a:p>
        </p:txBody>
      </p:sp>
      <p:sp>
        <p:nvSpPr>
          <p:cNvPr id="17" name="Content Placeholder 2">
            <a:extLst>
              <a:ext uri="{FF2B5EF4-FFF2-40B4-BE49-F238E27FC236}">
                <a16:creationId xmlns:a16="http://schemas.microsoft.com/office/drawing/2014/main" id="{4A9FEEDF-EC10-318F-0E7A-D3ED623C262A}"/>
              </a:ext>
            </a:extLst>
          </p:cNvPr>
          <p:cNvSpPr txBox="1">
            <a:spLocks/>
          </p:cNvSpPr>
          <p:nvPr/>
        </p:nvSpPr>
        <p:spPr>
          <a:xfrm>
            <a:off x="250513" y="5030013"/>
            <a:ext cx="3791585" cy="168393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15999"/>
              </a:lnSpc>
              <a:spcBef>
                <a:spcPts val="0"/>
              </a:spcBef>
              <a:buFont typeface="Wingdings" panose="05000000000000000000" pitchFamily="2" charset="2"/>
              <a:buChar char="Ø"/>
            </a:pPr>
            <a:r>
              <a:rPr lang="en-US" sz="1800">
                <a:solidFill>
                  <a:srgbClr val="000000"/>
                </a:solidFill>
                <a:latin typeface="Aptos"/>
                <a:ea typeface="MS Mincho"/>
                <a:cs typeface="Poppins"/>
              </a:rPr>
              <a:t>Technical Requirements Document</a:t>
            </a:r>
          </a:p>
          <a:p>
            <a:pPr marL="342900" indent="-342900">
              <a:lnSpc>
                <a:spcPct val="115999"/>
              </a:lnSpc>
              <a:spcBef>
                <a:spcPts val="0"/>
              </a:spcBef>
              <a:buFont typeface="Wingdings" panose="05000000000000000000" pitchFamily="2" charset="2"/>
              <a:buChar char="Ø"/>
            </a:pPr>
            <a:r>
              <a:rPr lang="en-US" sz="1800">
                <a:latin typeface="Aptos"/>
                <a:ea typeface="MS Mincho"/>
                <a:cs typeface="Poppins"/>
              </a:rPr>
              <a:t>Solution Design Document</a:t>
            </a:r>
          </a:p>
          <a:p>
            <a:pPr marL="342900" indent="-342900">
              <a:lnSpc>
                <a:spcPct val="115999"/>
              </a:lnSpc>
              <a:spcBef>
                <a:spcPts val="0"/>
              </a:spcBef>
              <a:buFont typeface="Wingdings" panose="05000000000000000000" pitchFamily="2" charset="2"/>
              <a:buChar char="Ø"/>
            </a:pPr>
            <a:r>
              <a:rPr lang="en-US" sz="1800">
                <a:latin typeface="Aptos"/>
                <a:ea typeface="MS Mincho"/>
                <a:cs typeface="Poppins"/>
              </a:rPr>
              <a:t>Detail Implementation Plan Document</a:t>
            </a:r>
          </a:p>
          <a:p>
            <a:pPr marL="342900" indent="-342900">
              <a:lnSpc>
                <a:spcPct val="115999"/>
              </a:lnSpc>
              <a:spcBef>
                <a:spcPts val="0"/>
              </a:spcBef>
              <a:buFont typeface="Arial" panose="020B0604020202020204" pitchFamily="34" charset="0"/>
              <a:buChar char="•"/>
            </a:pPr>
            <a:endParaRPr lang="en-US" sz="1800">
              <a:latin typeface="Aptos"/>
              <a:ea typeface="MS Mincho"/>
              <a:cs typeface="Poppins"/>
            </a:endParaRPr>
          </a:p>
        </p:txBody>
      </p:sp>
      <p:sp>
        <p:nvSpPr>
          <p:cNvPr id="18" name="TextBox 17">
            <a:extLst>
              <a:ext uri="{FF2B5EF4-FFF2-40B4-BE49-F238E27FC236}">
                <a16:creationId xmlns:a16="http://schemas.microsoft.com/office/drawing/2014/main" id="{2781A54E-4B24-BFE5-804B-BEFF199D365F}"/>
              </a:ext>
            </a:extLst>
          </p:cNvPr>
          <p:cNvSpPr txBox="1"/>
          <p:nvPr/>
        </p:nvSpPr>
        <p:spPr>
          <a:xfrm>
            <a:off x="259228" y="4033264"/>
            <a:ext cx="374910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ptos" panose="020B0004020202020204" pitchFamily="34" charset="0"/>
                <a:ea typeface="Calibri"/>
                <a:cs typeface="Calibri"/>
              </a:rPr>
              <a:t>Design &amp; Discovery</a:t>
            </a:r>
          </a:p>
          <a:p>
            <a:pPr algn="ctr"/>
            <a:r>
              <a:rPr lang="en-US" sz="2000" b="1">
                <a:latin typeface="Aptos" panose="020B0004020202020204" pitchFamily="34" charset="0"/>
                <a:ea typeface="Calibri"/>
                <a:cs typeface="Calibri"/>
              </a:rPr>
              <a:t>(Low-code Development Environment)</a:t>
            </a:r>
          </a:p>
        </p:txBody>
      </p:sp>
      <p:sp>
        <p:nvSpPr>
          <p:cNvPr id="3" name="Rectangle 2">
            <a:extLst>
              <a:ext uri="{FF2B5EF4-FFF2-40B4-BE49-F238E27FC236}">
                <a16:creationId xmlns:a16="http://schemas.microsoft.com/office/drawing/2014/main" id="{30390BA8-90E3-F45A-A82E-C1D65F853D97}"/>
              </a:ext>
            </a:extLst>
          </p:cNvPr>
          <p:cNvSpPr/>
          <p:nvPr/>
        </p:nvSpPr>
        <p:spPr>
          <a:xfrm>
            <a:off x="250513" y="1139694"/>
            <a:ext cx="3791585" cy="27433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04A70F9-5F9D-7446-2E0E-21A2CB28B063}"/>
              </a:ext>
            </a:extLst>
          </p:cNvPr>
          <p:cNvSpPr/>
          <p:nvPr/>
        </p:nvSpPr>
        <p:spPr>
          <a:xfrm>
            <a:off x="4210817" y="1154308"/>
            <a:ext cx="3791585" cy="55700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In</a:t>
            </a:r>
            <a:endParaRPr lang="en-US"/>
          </a:p>
        </p:txBody>
      </p:sp>
      <p:sp>
        <p:nvSpPr>
          <p:cNvPr id="11" name="Rectangle 10">
            <a:extLst>
              <a:ext uri="{FF2B5EF4-FFF2-40B4-BE49-F238E27FC236}">
                <a16:creationId xmlns:a16="http://schemas.microsoft.com/office/drawing/2014/main" id="{8BD03684-A781-EAF3-8F5E-395962BD9969}"/>
              </a:ext>
            </a:extLst>
          </p:cNvPr>
          <p:cNvSpPr/>
          <p:nvPr/>
        </p:nvSpPr>
        <p:spPr>
          <a:xfrm>
            <a:off x="8183647" y="1143869"/>
            <a:ext cx="3791585" cy="55700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C2C57B-030C-5447-BDFF-1A4DCADB1ED4}"/>
              </a:ext>
            </a:extLst>
          </p:cNvPr>
          <p:cNvSpPr/>
          <p:nvPr/>
        </p:nvSpPr>
        <p:spPr>
          <a:xfrm>
            <a:off x="252601" y="4010236"/>
            <a:ext cx="3776971" cy="27037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526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D0E14-83E5-D48D-2A54-43E73A5087C3}"/>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A1346D34-C373-A55D-CC1A-23DCED5A904D}"/>
              </a:ext>
            </a:extLst>
          </p:cNvPr>
          <p:cNvSpPr/>
          <p:nvPr/>
        </p:nvSpPr>
        <p:spPr>
          <a:xfrm>
            <a:off x="406046" y="1114425"/>
            <a:ext cx="5486400" cy="5486400"/>
          </a:xfrm>
          <a:prstGeom prst="ellipse">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45F4A37D-AE47-6E1F-CC73-C4AEFFE9DFE4}"/>
              </a:ext>
            </a:extLst>
          </p:cNvPr>
          <p:cNvSpPr txBox="1">
            <a:spLocks/>
          </p:cNvSpPr>
          <p:nvPr/>
        </p:nvSpPr>
        <p:spPr>
          <a:xfrm>
            <a:off x="6608812" y="411819"/>
            <a:ext cx="5197620" cy="6277080"/>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a:latin typeface="Aptos"/>
                <a:cs typeface="Poppins"/>
              </a:rPr>
              <a:t>Deliverables:</a:t>
            </a:r>
          </a:p>
          <a:p>
            <a:pPr marL="285750" indent="-285750">
              <a:buFont typeface="Wingdings" panose="05000000000000000000" pitchFamily="2" charset="2"/>
              <a:buChar char="q"/>
            </a:pPr>
            <a:r>
              <a:rPr lang="en-GB" sz="1800" b="1">
                <a:latin typeface="Aptos"/>
                <a:ea typeface="Calibri"/>
                <a:cs typeface="Poppins"/>
              </a:rPr>
              <a:t>Discovery &amp; Design:</a:t>
            </a:r>
          </a:p>
          <a:p>
            <a:pPr marL="285750" indent="-285750">
              <a:buFont typeface="Wingdings" panose="05000000000000000000" pitchFamily="2" charset="2"/>
              <a:buChar char="Ø"/>
            </a:pPr>
            <a:r>
              <a:rPr lang="en-GB">
                <a:latin typeface="Aptos"/>
                <a:ea typeface="Calibri"/>
                <a:cs typeface="Poppins"/>
              </a:rPr>
              <a:t>Review and conduct discovery current processes, pain points, needs and finalize the technical approach for the solution. </a:t>
            </a:r>
            <a:endParaRPr lang="en-GB">
              <a:latin typeface="Aptos"/>
            </a:endParaRPr>
          </a:p>
          <a:p>
            <a:pPr marL="285750" indent="-285750">
              <a:buFont typeface="Wingdings" panose="05000000000000000000" pitchFamily="2" charset="2"/>
              <a:buChar char="Ø"/>
            </a:pPr>
            <a:r>
              <a:rPr lang="en-GB">
                <a:latin typeface="Aptos"/>
                <a:ea typeface="Calibri"/>
                <a:cs typeface="Poppins"/>
              </a:rPr>
              <a:t>Final implementation plan as per discovery design with deliverables details</a:t>
            </a:r>
          </a:p>
          <a:p>
            <a:pPr marL="285750" indent="-285750">
              <a:buFont typeface="Wingdings" panose="05000000000000000000" pitchFamily="2" charset="2"/>
              <a:buChar char="Ø"/>
            </a:pPr>
            <a:r>
              <a:rPr lang="en-GB">
                <a:latin typeface="Aptos"/>
                <a:ea typeface="Calibri"/>
                <a:cs typeface="Poppins"/>
              </a:rPr>
              <a:t>Complete feasibility POC for solution.</a:t>
            </a:r>
          </a:p>
          <a:p>
            <a:endParaRPr lang="en-GB">
              <a:latin typeface="Aptos" panose="020B0004020202020204" pitchFamily="34" charset="0"/>
              <a:ea typeface="Calibri"/>
              <a:cs typeface="Poppins"/>
            </a:endParaRPr>
          </a:p>
          <a:p>
            <a:pPr marL="285750" indent="-285750">
              <a:buFont typeface="Wingdings" panose="05000000000000000000" pitchFamily="2" charset="2"/>
              <a:buChar char="q"/>
            </a:pPr>
            <a:r>
              <a:rPr lang="en-GB" sz="1800" b="1">
                <a:latin typeface="Aptos"/>
                <a:ea typeface="Calibri"/>
                <a:cs typeface="Poppins"/>
              </a:rPr>
              <a:t>Implementation:</a:t>
            </a:r>
          </a:p>
          <a:p>
            <a:pPr marL="285750" indent="-285750">
              <a:buFont typeface="Wingdings" panose="05000000000000000000" pitchFamily="2" charset="2"/>
              <a:buChar char="Ø"/>
            </a:pPr>
            <a:r>
              <a:rPr lang="en-GB">
                <a:latin typeface="Aptos"/>
                <a:ea typeface="Calibri"/>
                <a:cs typeface="Poppins"/>
              </a:rPr>
              <a:t>Set up project environment including Azure resources (Azure AI Foundry) &amp; Microsoft Fabric. Configure access and best practices.</a:t>
            </a:r>
          </a:p>
          <a:p>
            <a:pPr marL="285750" indent="-285750">
              <a:buFont typeface="Wingdings" panose="05000000000000000000" pitchFamily="2" charset="2"/>
              <a:buChar char="Ø"/>
            </a:pPr>
            <a:r>
              <a:rPr lang="en-GB">
                <a:latin typeface="Aptos"/>
                <a:ea typeface="Calibri"/>
                <a:cs typeface="Poppins"/>
              </a:rPr>
              <a:t>Ingest data via APIs for structured data sources.</a:t>
            </a:r>
          </a:p>
          <a:p>
            <a:pPr marL="285750" indent="-285750">
              <a:buFont typeface="Wingdings" panose="05000000000000000000" pitchFamily="2" charset="2"/>
              <a:buChar char="Ø"/>
            </a:pPr>
            <a:r>
              <a:rPr lang="en-GB">
                <a:latin typeface="Aptos"/>
                <a:ea typeface="Calibri"/>
                <a:cs typeface="Poppins"/>
              </a:rPr>
              <a:t>Link services utilizing ADF to unstructured data sources.</a:t>
            </a:r>
          </a:p>
          <a:p>
            <a:pPr marL="285750" indent="-285750">
              <a:buFont typeface="Wingdings" panose="05000000000000000000" pitchFamily="2" charset="2"/>
              <a:buChar char="Ø"/>
            </a:pPr>
            <a:r>
              <a:rPr lang="en-GB">
                <a:latin typeface="Aptos"/>
                <a:ea typeface="Calibri"/>
                <a:cs typeface="Poppins"/>
              </a:rPr>
              <a:t>Utilize ADF and/or Synapse Pipelines to schedule and move data from unstructured &amp; structured data sources to Microsoft Fabric </a:t>
            </a:r>
            <a:r>
              <a:rPr lang="en-GB" err="1">
                <a:latin typeface="Aptos"/>
                <a:ea typeface="Calibri"/>
                <a:cs typeface="Poppins"/>
              </a:rPr>
              <a:t>OneLake</a:t>
            </a:r>
            <a:r>
              <a:rPr lang="en-GB">
                <a:latin typeface="Aptos"/>
                <a:ea typeface="Calibri"/>
                <a:cs typeface="Poppins"/>
              </a:rPr>
              <a:t>. </a:t>
            </a:r>
          </a:p>
          <a:p>
            <a:pPr marL="285750" indent="-285750">
              <a:buFont typeface="Wingdings" panose="05000000000000000000" pitchFamily="2" charset="2"/>
              <a:buChar char="Ø"/>
            </a:pPr>
            <a:r>
              <a:rPr lang="en-GB">
                <a:latin typeface="Aptos"/>
                <a:ea typeface="Calibri"/>
                <a:cs typeface="Poppins"/>
              </a:rPr>
              <a:t>Leverage Synapse Data Engineering to process, cleanse and standardize data for AI search index and retrieval. </a:t>
            </a:r>
          </a:p>
          <a:p>
            <a:pPr lvl="1"/>
            <a:endParaRPr lang="en-US" sz="1800">
              <a:latin typeface="Aptos" panose="020B0004020202020204" pitchFamily="34" charset="0"/>
              <a:ea typeface="Calibri"/>
              <a:cs typeface="Calibri"/>
            </a:endParaRPr>
          </a:p>
          <a:p>
            <a:pPr marL="285750" indent="-285750">
              <a:buFont typeface="Arial" panose="020B0604020202020204" pitchFamily="34" charset="0"/>
              <a:buChar char="•"/>
            </a:pPr>
            <a:endParaRPr lang="en-US" sz="2000">
              <a:latin typeface="Aptos" panose="020B0004020202020204" pitchFamily="34" charset="0"/>
              <a:ea typeface="Calibri"/>
              <a:cs typeface="Calibri"/>
            </a:endParaRPr>
          </a:p>
          <a:p>
            <a:pPr marL="285750" indent="-285750">
              <a:buFont typeface="Arial" panose="020B0604020202020204" pitchFamily="34" charset="0"/>
              <a:buChar char="•"/>
            </a:pPr>
            <a:endParaRPr lang="en-US" sz="2000">
              <a:latin typeface="Aptos" panose="020B0004020202020204" pitchFamily="34" charset="0"/>
              <a:ea typeface="Calibri"/>
              <a:cs typeface="Calibri"/>
            </a:endParaRPr>
          </a:p>
          <a:p>
            <a:pPr marL="742950" lvl="1" indent="-285750">
              <a:buFont typeface="Courier New" panose="020B0604020202020204" pitchFamily="34" charset="0"/>
              <a:buChar char="o"/>
            </a:pPr>
            <a:endParaRPr lang="en-US" sz="2800">
              <a:latin typeface="Aptos" panose="020B0004020202020204" pitchFamily="34" charset="0"/>
              <a:ea typeface="Calibri"/>
              <a:cs typeface="Calibri"/>
            </a:endParaRPr>
          </a:p>
          <a:p>
            <a:pPr marL="285750" indent="-285750">
              <a:buChar char="•"/>
            </a:pPr>
            <a:endParaRPr lang="en-US" sz="2000">
              <a:latin typeface="Aptos" panose="020B0004020202020204" pitchFamily="34" charset="0"/>
              <a:ea typeface="Calibri"/>
              <a:cs typeface="Calibri"/>
            </a:endParaRPr>
          </a:p>
          <a:p>
            <a:pPr>
              <a:buChar char="•"/>
            </a:pPr>
            <a:endParaRPr lang="en-US" sz="1200">
              <a:latin typeface="Bookman Old Style"/>
              <a:ea typeface="Calibri"/>
              <a:cs typeface="Calibri"/>
            </a:endParaRPr>
          </a:p>
          <a:p>
            <a:endParaRPr lang="en-US" sz="1400" b="1">
              <a:latin typeface="Aptos" panose="020B0004020202020204" pitchFamily="34" charset="0"/>
              <a:ea typeface="Calibri"/>
              <a:cs typeface="Calibri"/>
            </a:endParaRPr>
          </a:p>
          <a:p>
            <a:pPr lvl="1"/>
            <a:endParaRPr lang="en-US" sz="1200">
              <a:latin typeface="Aptos" panose="020B0004020202020204" pitchFamily="34" charset="0"/>
              <a:ea typeface="Calibri"/>
              <a:cs typeface="Calibri"/>
            </a:endParaRPr>
          </a:p>
          <a:p>
            <a:endParaRPr lang="en-US" sz="1400">
              <a:latin typeface="Aptos" panose="020B0004020202020204" pitchFamily="34" charset="0"/>
              <a:ea typeface="Calibri"/>
              <a:cs typeface="Calibri"/>
            </a:endParaRPr>
          </a:p>
          <a:p>
            <a:endParaRPr lang="en-GB" sz="1800">
              <a:latin typeface="Poppins"/>
              <a:ea typeface="MS Mincho" panose="02020609040205080304" pitchFamily="49" charset="-128"/>
              <a:cs typeface="Poppins"/>
            </a:endParaRPr>
          </a:p>
          <a:p>
            <a:pPr marL="342900" indent="-342900">
              <a:lnSpc>
                <a:spcPct val="116000"/>
              </a:lnSpc>
              <a:spcBef>
                <a:spcPts val="0"/>
              </a:spcBef>
              <a:buFont typeface="Arial" panose="05050102010706020507" pitchFamily="18" charset="2"/>
              <a:buChar char="•"/>
            </a:pPr>
            <a:endParaRPr lang="en-US" sz="1400">
              <a:latin typeface="Aptos" panose="020B0004020202020204" pitchFamily="34" charset="0"/>
              <a:ea typeface="MS Mincho" panose="02020609040205080304" pitchFamily="49" charset="-128"/>
              <a:cs typeface="Arial" panose="020B0604020202020204" pitchFamily="34" charset="0"/>
            </a:endParaRPr>
          </a:p>
        </p:txBody>
      </p:sp>
      <p:pic>
        <p:nvPicPr>
          <p:cNvPr id="9" name="Picture 8" descr="A blue letter on a black background&#10;&#10;Description automatically generated">
            <a:extLst>
              <a:ext uri="{FF2B5EF4-FFF2-40B4-BE49-F238E27FC236}">
                <a16:creationId xmlns:a16="http://schemas.microsoft.com/office/drawing/2014/main" id="{B55521D8-4FB9-D176-35AF-3F65114D3F73}"/>
              </a:ext>
            </a:extLst>
          </p:cNvPr>
          <p:cNvPicPr>
            <a:picLocks noChangeAspect="1"/>
          </p:cNvPicPr>
          <p:nvPr/>
        </p:nvPicPr>
        <p:blipFill>
          <a:blip r:embed="rId2"/>
          <a:stretch>
            <a:fillRect/>
          </a:stretch>
        </p:blipFill>
        <p:spPr>
          <a:xfrm>
            <a:off x="672879" y="417324"/>
            <a:ext cx="975769" cy="463210"/>
          </a:xfrm>
          <a:prstGeom prst="rect">
            <a:avLst/>
          </a:prstGeom>
        </p:spPr>
      </p:pic>
      <p:sp>
        <p:nvSpPr>
          <p:cNvPr id="2" name="Title 1">
            <a:extLst>
              <a:ext uri="{FF2B5EF4-FFF2-40B4-BE49-F238E27FC236}">
                <a16:creationId xmlns:a16="http://schemas.microsoft.com/office/drawing/2014/main" id="{152ACBEC-D74B-2DC7-D3C6-69C3E46CB761}"/>
              </a:ext>
            </a:extLst>
          </p:cNvPr>
          <p:cNvSpPr txBox="1">
            <a:spLocks/>
          </p:cNvSpPr>
          <p:nvPr/>
        </p:nvSpPr>
        <p:spPr>
          <a:xfrm>
            <a:off x="1108983" y="3198208"/>
            <a:ext cx="4148817" cy="1318834"/>
          </a:xfrm>
          <a:prstGeom prst="rect">
            <a:avLst/>
          </a:prstGeom>
        </p:spPr>
        <p:txBody>
          <a:bodyPr lIns="91440" tIns="45720" rIns="91440" bIns="45720" anchor="t"/>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pPr algn="ctr"/>
            <a:r>
              <a:rPr lang="en-GB">
                <a:solidFill>
                  <a:schemeClr val="bg1"/>
                </a:solidFill>
                <a:latin typeface="Poppins"/>
                <a:cs typeface="Poppins"/>
              </a:rPr>
              <a:t>Deliverables</a:t>
            </a:r>
          </a:p>
          <a:p>
            <a:pPr algn="ctr"/>
            <a:r>
              <a:rPr lang="en-GB" sz="2400">
                <a:solidFill>
                  <a:schemeClr val="bg1"/>
                </a:solidFill>
                <a:latin typeface="Poppins Light"/>
                <a:cs typeface="Poppins"/>
              </a:rPr>
              <a:t>AI Chatbot &amp; Data Warehouse</a:t>
            </a:r>
            <a:endParaRPr lang="en-GB" sz="2400">
              <a:solidFill>
                <a:schemeClr val="bg1"/>
              </a:solidFill>
              <a:latin typeface="Poppins Light"/>
            </a:endParaRPr>
          </a:p>
        </p:txBody>
      </p:sp>
      <p:sp>
        <p:nvSpPr>
          <p:cNvPr id="7" name="Oval 6">
            <a:extLst>
              <a:ext uri="{FF2B5EF4-FFF2-40B4-BE49-F238E27FC236}">
                <a16:creationId xmlns:a16="http://schemas.microsoft.com/office/drawing/2014/main" id="{07A28659-9776-1D40-213B-804AEF1F8931}"/>
              </a:ext>
            </a:extLst>
          </p:cNvPr>
          <p:cNvSpPr/>
          <p:nvPr/>
        </p:nvSpPr>
        <p:spPr>
          <a:xfrm>
            <a:off x="672879" y="5568467"/>
            <a:ext cx="872209" cy="872209"/>
          </a:xfrm>
          <a:prstGeom prst="ellipse">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5657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35E26-BEE4-AA42-6E1F-EA3205ECE4D6}"/>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E4798EF0-9FAA-168A-2571-C24A70AE8782}"/>
              </a:ext>
            </a:extLst>
          </p:cNvPr>
          <p:cNvSpPr/>
          <p:nvPr/>
        </p:nvSpPr>
        <p:spPr>
          <a:xfrm>
            <a:off x="406046" y="1114425"/>
            <a:ext cx="5486400" cy="5486400"/>
          </a:xfrm>
          <a:prstGeom prst="ellipse">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5CA1FE7E-D22D-6453-A74B-2F2CC6D629CA}"/>
              </a:ext>
            </a:extLst>
          </p:cNvPr>
          <p:cNvSpPr txBox="1">
            <a:spLocks/>
          </p:cNvSpPr>
          <p:nvPr/>
        </p:nvSpPr>
        <p:spPr>
          <a:xfrm>
            <a:off x="6621727" y="608560"/>
            <a:ext cx="5197620" cy="5260532"/>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a:latin typeface="Aptos"/>
                <a:cs typeface="Poppins"/>
              </a:rPr>
              <a:t>Deliverables (Continued):</a:t>
            </a:r>
          </a:p>
          <a:p>
            <a:endParaRPr lang="en-GB" sz="1800" b="1">
              <a:latin typeface="Aptos"/>
            </a:endParaRPr>
          </a:p>
          <a:p>
            <a:pPr marL="285750" indent="-285750">
              <a:buFont typeface="Wingdings" panose="05000000000000000000" pitchFamily="2" charset="2"/>
              <a:buChar char="Ø"/>
            </a:pPr>
            <a:r>
              <a:rPr lang="en-GB">
                <a:latin typeface="Aptos"/>
                <a:ea typeface="Calibri"/>
                <a:cs typeface="Poppins"/>
              </a:rPr>
              <a:t>Create indexes &amp; embeddings for AI-powered retrieval. </a:t>
            </a:r>
          </a:p>
          <a:p>
            <a:pPr marL="285750" indent="-285750">
              <a:buFont typeface="Wingdings" panose="05000000000000000000" pitchFamily="2" charset="2"/>
              <a:buChar char="Ø"/>
            </a:pPr>
            <a:r>
              <a:rPr lang="en-GB">
                <a:latin typeface="Aptos"/>
                <a:ea typeface="Calibri"/>
                <a:cs typeface="Poppins"/>
              </a:rPr>
              <a:t>Configure Azure AI Search by creating a search index, vector DB schema, and creating and implementing custom skill sets. </a:t>
            </a:r>
          </a:p>
          <a:p>
            <a:pPr marL="285750" indent="-285750">
              <a:buFont typeface="Wingdings" panose="05000000000000000000" pitchFamily="2" charset="2"/>
              <a:buChar char="Ø"/>
            </a:pPr>
            <a:r>
              <a:rPr lang="en-GB">
                <a:latin typeface="Aptos"/>
                <a:ea typeface="Calibri"/>
                <a:cs typeface="Poppins"/>
              </a:rPr>
              <a:t>Implement Hybrid Search.</a:t>
            </a:r>
          </a:p>
          <a:p>
            <a:pPr marL="285750" indent="-285750">
              <a:buFont typeface="Wingdings" panose="05000000000000000000" pitchFamily="2" charset="2"/>
              <a:buChar char="Ø"/>
            </a:pPr>
            <a:r>
              <a:rPr lang="en-GB">
                <a:latin typeface="Aptos"/>
                <a:ea typeface="Calibri"/>
                <a:cs typeface="Poppins"/>
              </a:rPr>
              <a:t>Experiment and enrich AI retrieval </a:t>
            </a:r>
          </a:p>
          <a:p>
            <a:pPr marL="285750" indent="-285750">
              <a:buFont typeface="Wingdings" panose="05000000000000000000" pitchFamily="2" charset="2"/>
              <a:buChar char="Ø"/>
            </a:pPr>
            <a:r>
              <a:rPr lang="en-GB">
                <a:latin typeface="Aptos"/>
                <a:ea typeface="Calibri"/>
                <a:cs typeface="Poppins"/>
              </a:rPr>
              <a:t>Generate investment pack template (ppt) and retrieval process to fetch relevant data based on user prompts. </a:t>
            </a:r>
          </a:p>
          <a:p>
            <a:pPr marL="285750" indent="-285750">
              <a:buFont typeface="Wingdings" panose="05000000000000000000" pitchFamily="2" charset="2"/>
              <a:buChar char="Ø"/>
            </a:pPr>
            <a:r>
              <a:rPr lang="en-US">
                <a:latin typeface="Aptos"/>
                <a:ea typeface="Calibri"/>
                <a:cs typeface="Calibri"/>
              </a:rPr>
              <a:t>Develop back-end API to connect to Copilot Studio and integrate with Microsoft Teams as query interface. </a:t>
            </a:r>
          </a:p>
          <a:p>
            <a:pPr marL="285750" indent="-285750">
              <a:buFont typeface="Wingdings" panose="05000000000000000000" pitchFamily="2" charset="2"/>
              <a:buChar char="Ø"/>
            </a:pPr>
            <a:r>
              <a:rPr lang="en-US">
                <a:latin typeface="Aptos"/>
                <a:ea typeface="Calibri"/>
                <a:cs typeface="Calibri"/>
              </a:rPr>
              <a:t>Enable security &amp; monitoring through key vault configuration, log analytics and monitoring, and access control policies. </a:t>
            </a:r>
          </a:p>
          <a:p>
            <a:pPr marL="285750" indent="-285750">
              <a:buFont typeface="Wingdings" panose="05000000000000000000" pitchFamily="2" charset="2"/>
              <a:buChar char="Ø"/>
            </a:pPr>
            <a:r>
              <a:rPr lang="en-US">
                <a:latin typeface="Aptos"/>
                <a:ea typeface="Calibri"/>
                <a:cs typeface="Calibri"/>
              </a:rPr>
              <a:t>Collaborate with client to complete UAT. </a:t>
            </a:r>
          </a:p>
          <a:p>
            <a:pPr marL="742950" lvl="1" indent="-285750">
              <a:buFont typeface="Courier New" panose="020B0604020202020204" pitchFamily="34" charset="0"/>
              <a:buChar char="o"/>
            </a:pPr>
            <a:endParaRPr lang="en-US" sz="2800">
              <a:latin typeface="Aptos"/>
              <a:ea typeface="Calibri"/>
              <a:cs typeface="Calibri"/>
            </a:endParaRPr>
          </a:p>
          <a:p>
            <a:pPr marL="285750" indent="-285750">
              <a:buChar char="•"/>
            </a:pPr>
            <a:endParaRPr lang="en-US" sz="2000">
              <a:latin typeface="Aptos"/>
              <a:ea typeface="Calibri"/>
              <a:cs typeface="Calibri"/>
            </a:endParaRPr>
          </a:p>
          <a:p>
            <a:pPr>
              <a:buChar char="•"/>
            </a:pPr>
            <a:endParaRPr lang="en-US" sz="1200">
              <a:latin typeface="Bookman Old Style"/>
              <a:ea typeface="Calibri"/>
              <a:cs typeface="Calibri"/>
            </a:endParaRPr>
          </a:p>
          <a:p>
            <a:endParaRPr lang="en-US" sz="1400" b="1">
              <a:latin typeface="Aptos"/>
              <a:ea typeface="Calibri"/>
              <a:cs typeface="Calibri"/>
            </a:endParaRPr>
          </a:p>
          <a:p>
            <a:pPr lvl="1"/>
            <a:endParaRPr lang="en-US" sz="1200">
              <a:latin typeface="Aptos"/>
              <a:ea typeface="Calibri"/>
              <a:cs typeface="Calibri"/>
            </a:endParaRPr>
          </a:p>
          <a:p>
            <a:endParaRPr lang="en-US" sz="1400">
              <a:latin typeface="Aptos"/>
              <a:ea typeface="Calibri"/>
              <a:cs typeface="Calibri"/>
            </a:endParaRPr>
          </a:p>
          <a:p>
            <a:endParaRPr lang="en-GB" sz="1800">
              <a:latin typeface="Poppins"/>
              <a:ea typeface="MS Mincho" panose="02020609040205080304" pitchFamily="49" charset="-128"/>
              <a:cs typeface="Poppins"/>
            </a:endParaRPr>
          </a:p>
          <a:p>
            <a:pPr marL="342900" indent="-342900">
              <a:lnSpc>
                <a:spcPct val="116000"/>
              </a:lnSpc>
              <a:spcBef>
                <a:spcPts val="0"/>
              </a:spcBef>
              <a:buFont typeface="Arial" panose="05050102010706020507" pitchFamily="18" charset="2"/>
              <a:buChar char="•"/>
            </a:pPr>
            <a:endParaRPr lang="en-US" sz="1400">
              <a:latin typeface="Aptos" panose="020B0004020202020204" pitchFamily="34" charset="0"/>
              <a:ea typeface="MS Mincho" panose="02020609040205080304" pitchFamily="49" charset="-128"/>
              <a:cs typeface="Arial" panose="020B0604020202020204" pitchFamily="34" charset="0"/>
            </a:endParaRPr>
          </a:p>
        </p:txBody>
      </p:sp>
      <p:pic>
        <p:nvPicPr>
          <p:cNvPr id="9" name="Picture 8" descr="A blue letter on a black background&#10;&#10;Description automatically generated">
            <a:extLst>
              <a:ext uri="{FF2B5EF4-FFF2-40B4-BE49-F238E27FC236}">
                <a16:creationId xmlns:a16="http://schemas.microsoft.com/office/drawing/2014/main" id="{C9D8F5B1-B9A9-EF19-74A2-8D62CE4B1847}"/>
              </a:ext>
            </a:extLst>
          </p:cNvPr>
          <p:cNvPicPr>
            <a:picLocks noChangeAspect="1"/>
          </p:cNvPicPr>
          <p:nvPr/>
        </p:nvPicPr>
        <p:blipFill>
          <a:blip r:embed="rId2"/>
          <a:stretch>
            <a:fillRect/>
          </a:stretch>
        </p:blipFill>
        <p:spPr>
          <a:xfrm>
            <a:off x="672879" y="417324"/>
            <a:ext cx="975769" cy="463210"/>
          </a:xfrm>
          <a:prstGeom prst="rect">
            <a:avLst/>
          </a:prstGeom>
        </p:spPr>
      </p:pic>
      <p:sp>
        <p:nvSpPr>
          <p:cNvPr id="2" name="Title 1">
            <a:extLst>
              <a:ext uri="{FF2B5EF4-FFF2-40B4-BE49-F238E27FC236}">
                <a16:creationId xmlns:a16="http://schemas.microsoft.com/office/drawing/2014/main" id="{99E41CA0-175E-EAE0-53DF-AC42343C51B2}"/>
              </a:ext>
            </a:extLst>
          </p:cNvPr>
          <p:cNvSpPr txBox="1">
            <a:spLocks/>
          </p:cNvSpPr>
          <p:nvPr/>
        </p:nvSpPr>
        <p:spPr>
          <a:xfrm>
            <a:off x="1108983" y="3198208"/>
            <a:ext cx="4148817" cy="1318834"/>
          </a:xfrm>
          <a:prstGeom prst="rect">
            <a:avLst/>
          </a:prstGeom>
        </p:spPr>
        <p:txBody>
          <a:bodyPr lIns="91440" tIns="45720" rIns="91440" bIns="45720" anchor="t"/>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pPr algn="ctr"/>
            <a:r>
              <a:rPr lang="en-GB">
                <a:solidFill>
                  <a:schemeClr val="bg1"/>
                </a:solidFill>
                <a:latin typeface="Poppins"/>
                <a:cs typeface="Poppins"/>
              </a:rPr>
              <a:t>Deliverables</a:t>
            </a:r>
          </a:p>
          <a:p>
            <a:pPr algn="ctr"/>
            <a:r>
              <a:rPr lang="en-GB" sz="2400">
                <a:solidFill>
                  <a:schemeClr val="bg1"/>
                </a:solidFill>
                <a:latin typeface="Poppins Light"/>
                <a:cs typeface="Poppins Light"/>
              </a:rPr>
              <a:t>AI Chatbot &amp; Data Warehouse</a:t>
            </a:r>
            <a:br>
              <a:rPr lang="en-GB">
                <a:solidFill>
                  <a:schemeClr val="bg1"/>
                </a:solidFill>
                <a:latin typeface="Poppins"/>
                <a:cs typeface="Poppins"/>
              </a:rPr>
            </a:br>
            <a:endParaRPr lang="en-GB">
              <a:solidFill>
                <a:schemeClr val="bg1"/>
              </a:solidFill>
              <a:latin typeface="Poppins"/>
              <a:cs typeface="Poppins"/>
            </a:endParaRPr>
          </a:p>
          <a:p>
            <a:pPr algn="ctr"/>
            <a:endParaRPr lang="en-GB"/>
          </a:p>
        </p:txBody>
      </p:sp>
      <p:sp>
        <p:nvSpPr>
          <p:cNvPr id="7" name="Oval 6">
            <a:extLst>
              <a:ext uri="{FF2B5EF4-FFF2-40B4-BE49-F238E27FC236}">
                <a16:creationId xmlns:a16="http://schemas.microsoft.com/office/drawing/2014/main" id="{37A19222-48AE-D2EB-CED5-2BA8854C9218}"/>
              </a:ext>
            </a:extLst>
          </p:cNvPr>
          <p:cNvSpPr/>
          <p:nvPr/>
        </p:nvSpPr>
        <p:spPr>
          <a:xfrm>
            <a:off x="672879" y="5568467"/>
            <a:ext cx="872209" cy="872209"/>
          </a:xfrm>
          <a:prstGeom prst="ellipse">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8717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1FFED-3C51-892D-B72F-EF3C183EAAC6}"/>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527C9E66-90BF-3BC9-EC41-83F99442593A}"/>
              </a:ext>
            </a:extLst>
          </p:cNvPr>
          <p:cNvSpPr/>
          <p:nvPr/>
        </p:nvSpPr>
        <p:spPr>
          <a:xfrm>
            <a:off x="406046" y="1114425"/>
            <a:ext cx="5486400" cy="5486400"/>
          </a:xfrm>
          <a:prstGeom prst="ellipse">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8984DF5B-F9D0-6A55-0D1E-EF67BF3EF511}"/>
              </a:ext>
            </a:extLst>
          </p:cNvPr>
          <p:cNvSpPr txBox="1">
            <a:spLocks/>
          </p:cNvSpPr>
          <p:nvPr/>
        </p:nvSpPr>
        <p:spPr>
          <a:xfrm>
            <a:off x="6621727" y="495825"/>
            <a:ext cx="5197620" cy="5701391"/>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1">
                <a:latin typeface="Aptos"/>
                <a:cs typeface="Poppins"/>
              </a:rPr>
              <a:t>Deliverables :</a:t>
            </a:r>
          </a:p>
          <a:p>
            <a:endParaRPr lang="en-GB" sz="1800" b="1">
              <a:latin typeface="Aptos"/>
            </a:endParaRPr>
          </a:p>
          <a:p>
            <a:pPr marL="285750" indent="-285750">
              <a:buFont typeface="Wingdings" panose="05000000000000000000" pitchFamily="2" charset="2"/>
              <a:buChar char="q"/>
            </a:pPr>
            <a:r>
              <a:rPr lang="en-GB" sz="1800" b="1">
                <a:latin typeface="Aptos"/>
                <a:ea typeface="Calibri"/>
                <a:cs typeface="Poppins"/>
              </a:rPr>
              <a:t>Discovery &amp; Design:</a:t>
            </a:r>
            <a:endParaRPr lang="en-US" sz="1800">
              <a:latin typeface="Aptos"/>
              <a:ea typeface="Calibri"/>
              <a:cs typeface="Poppins"/>
            </a:endParaRPr>
          </a:p>
          <a:p>
            <a:pPr marL="285750" indent="-285750">
              <a:buFont typeface="Wingdings" panose="05000000000000000000" pitchFamily="2" charset="2"/>
              <a:buChar char="Ø"/>
            </a:pPr>
            <a:r>
              <a:rPr lang="en-GB">
                <a:latin typeface="Aptos"/>
                <a:ea typeface="Calibri"/>
                <a:cs typeface="Poppins"/>
              </a:rPr>
              <a:t>Review and conduct discovery to understand the </a:t>
            </a:r>
          </a:p>
          <a:p>
            <a:pPr marL="742950" lvl="1" indent="-285750">
              <a:buFont typeface="Wingdings" panose="05000000000000000000" pitchFamily="2" charset="2"/>
              <a:buChar char="ü"/>
            </a:pPr>
            <a:r>
              <a:rPr lang="en-GB" sz="1600">
                <a:latin typeface="Aptos"/>
                <a:ea typeface="Calibri"/>
                <a:cs typeface="Poppins"/>
              </a:rPr>
              <a:t>Chatbot customization</a:t>
            </a:r>
            <a:endParaRPr lang="en-GB" sz="1600">
              <a:latin typeface="Aptos"/>
              <a:ea typeface="Calibri"/>
            </a:endParaRPr>
          </a:p>
          <a:p>
            <a:pPr marL="742950" lvl="1" indent="-285750">
              <a:buFont typeface="Wingdings" panose="05000000000000000000" pitchFamily="2" charset="2"/>
              <a:buChar char="ü"/>
            </a:pPr>
            <a:r>
              <a:rPr lang="en-GB" sz="1600">
                <a:latin typeface="Aptos"/>
                <a:ea typeface="Calibri"/>
                <a:cs typeface="Poppins"/>
              </a:rPr>
              <a:t>Workflow and Automation Processes</a:t>
            </a:r>
            <a:endParaRPr lang="en-GB" sz="1600">
              <a:latin typeface="Aptos"/>
              <a:ea typeface="Calibri"/>
            </a:endParaRPr>
          </a:p>
          <a:p>
            <a:pPr marL="742950" lvl="1" indent="-285750">
              <a:buFont typeface="Wingdings" panose="05000000000000000000" pitchFamily="2" charset="2"/>
              <a:buChar char="ü"/>
            </a:pPr>
            <a:r>
              <a:rPr lang="en-GB" sz="1600">
                <a:latin typeface="Aptos"/>
                <a:ea typeface="Calibri"/>
                <a:cs typeface="Poppins"/>
              </a:rPr>
              <a:t>Custom Forms and Applications details</a:t>
            </a:r>
            <a:endParaRPr lang="en-GB" sz="1600">
              <a:latin typeface="Aptos"/>
              <a:ea typeface="Calibri"/>
            </a:endParaRPr>
          </a:p>
          <a:p>
            <a:pPr marL="742950" lvl="1" indent="-285750">
              <a:buFont typeface="Wingdings" panose="05000000000000000000" pitchFamily="2" charset="2"/>
              <a:buChar char="ü"/>
            </a:pPr>
            <a:r>
              <a:rPr lang="en-GB" sz="1600">
                <a:latin typeface="Aptos"/>
                <a:ea typeface="Calibri"/>
                <a:cs typeface="Poppins"/>
              </a:rPr>
              <a:t>Document the complete requirements</a:t>
            </a:r>
          </a:p>
          <a:p>
            <a:pPr marL="285750" indent="-285750">
              <a:buFont typeface="Wingdings" panose="05000000000000000000" pitchFamily="2" charset="2"/>
              <a:buChar char="Ø"/>
            </a:pPr>
            <a:r>
              <a:rPr lang="en-GB">
                <a:latin typeface="Aptos"/>
                <a:ea typeface="Calibri"/>
                <a:cs typeface="Poppins"/>
              </a:rPr>
              <a:t>Finalize the technical approach for the solution. </a:t>
            </a:r>
          </a:p>
          <a:p>
            <a:pPr marL="285750" indent="-285750">
              <a:buFont typeface="Wingdings" panose="05000000000000000000" pitchFamily="2" charset="2"/>
              <a:buChar char="Ø"/>
            </a:pPr>
            <a:r>
              <a:rPr lang="en-GB">
                <a:latin typeface="Aptos"/>
                <a:ea typeface="Calibri"/>
                <a:cs typeface="Calibri"/>
              </a:rPr>
              <a:t>Complete feasibility POC for solution</a:t>
            </a:r>
            <a:r>
              <a:rPr lang="en-GB">
                <a:latin typeface="Aptos"/>
                <a:ea typeface="Calibri"/>
                <a:cs typeface="Poppins"/>
              </a:rPr>
              <a:t>.</a:t>
            </a:r>
          </a:p>
          <a:p>
            <a:endParaRPr lang="en-US">
              <a:latin typeface="Aptos"/>
              <a:ea typeface="Calibri"/>
              <a:cs typeface="Poppins"/>
            </a:endParaRPr>
          </a:p>
          <a:p>
            <a:pPr marL="285750" indent="-285750">
              <a:buFont typeface="Wingdings" panose="05000000000000000000" pitchFamily="2" charset="2"/>
              <a:buChar char="q"/>
            </a:pPr>
            <a:r>
              <a:rPr lang="en-GB" sz="1800" b="1">
                <a:latin typeface="Aptos"/>
                <a:ea typeface="Calibri"/>
                <a:cs typeface="Calibri"/>
              </a:rPr>
              <a:t>Implementation:</a:t>
            </a:r>
            <a:endParaRPr lang="en-US" sz="1800">
              <a:latin typeface="Aptos"/>
              <a:ea typeface="Calibri"/>
              <a:cs typeface="Poppins"/>
            </a:endParaRPr>
          </a:p>
          <a:p>
            <a:pPr marL="285750" indent="-285750">
              <a:buFont typeface="Wingdings" panose="05000000000000000000" pitchFamily="2" charset="2"/>
              <a:buChar char="Ø"/>
            </a:pPr>
            <a:r>
              <a:rPr lang="en-GB">
                <a:latin typeface="Aptos"/>
                <a:ea typeface="Calibri"/>
                <a:cs typeface="Calibri"/>
              </a:rPr>
              <a:t>Implement the initial MVP solution based on finalized technical approach</a:t>
            </a:r>
          </a:p>
          <a:p>
            <a:endParaRPr lang="en-GB" sz="1800">
              <a:latin typeface="Aptos"/>
              <a:ea typeface="Calibri"/>
              <a:cs typeface="Poppins"/>
            </a:endParaRPr>
          </a:p>
          <a:p>
            <a:pPr marL="285750" indent="-285750">
              <a:buFont typeface="Wingdings" panose="05000000000000000000" pitchFamily="2" charset="2"/>
              <a:buChar char="q"/>
            </a:pPr>
            <a:r>
              <a:rPr lang="en-US" sz="1800" b="1">
                <a:latin typeface="Aptos"/>
                <a:ea typeface="Calibri"/>
                <a:cs typeface="Calibri"/>
              </a:rPr>
              <a:t>Collaborate with client to complete UAT.</a:t>
            </a:r>
            <a:endParaRPr lang="en-US" sz="1200">
              <a:latin typeface="Bookman Old Style"/>
              <a:ea typeface="Calibri"/>
              <a:cs typeface="Calibri"/>
            </a:endParaRPr>
          </a:p>
          <a:p>
            <a:endParaRPr lang="en-US" sz="1400" b="1">
              <a:latin typeface="Aptos"/>
              <a:ea typeface="Calibri"/>
              <a:cs typeface="Calibri"/>
            </a:endParaRPr>
          </a:p>
          <a:p>
            <a:pPr lvl="1"/>
            <a:endParaRPr lang="en-US" sz="1200">
              <a:latin typeface="Aptos"/>
              <a:ea typeface="Calibri"/>
              <a:cs typeface="Calibri"/>
            </a:endParaRPr>
          </a:p>
          <a:p>
            <a:endParaRPr lang="en-US" sz="1400">
              <a:latin typeface="Aptos"/>
              <a:ea typeface="Calibri"/>
              <a:cs typeface="Calibri"/>
            </a:endParaRPr>
          </a:p>
          <a:p>
            <a:endParaRPr lang="en-GB" sz="1800">
              <a:latin typeface="Poppins"/>
              <a:ea typeface="MS Mincho" panose="02020609040205080304" pitchFamily="49" charset="-128"/>
              <a:cs typeface="Poppins"/>
            </a:endParaRPr>
          </a:p>
          <a:p>
            <a:pPr marL="342900" indent="-342900">
              <a:lnSpc>
                <a:spcPct val="116000"/>
              </a:lnSpc>
              <a:spcBef>
                <a:spcPts val="0"/>
              </a:spcBef>
              <a:buFont typeface="Arial" panose="05050102010706020507" pitchFamily="18" charset="2"/>
              <a:buChar char="•"/>
            </a:pPr>
            <a:endParaRPr lang="en-US" sz="1400">
              <a:latin typeface="Aptos" panose="020B0004020202020204" pitchFamily="34" charset="0"/>
              <a:ea typeface="MS Mincho" panose="02020609040205080304" pitchFamily="49" charset="-128"/>
              <a:cs typeface="Arial" panose="020B0604020202020204" pitchFamily="34" charset="0"/>
            </a:endParaRPr>
          </a:p>
        </p:txBody>
      </p:sp>
      <p:pic>
        <p:nvPicPr>
          <p:cNvPr id="9" name="Picture 8" descr="A blue letter on a black background&#10;&#10;Description automatically generated">
            <a:extLst>
              <a:ext uri="{FF2B5EF4-FFF2-40B4-BE49-F238E27FC236}">
                <a16:creationId xmlns:a16="http://schemas.microsoft.com/office/drawing/2014/main" id="{211C354B-B4FD-31C2-0615-F2547E8F10A2}"/>
              </a:ext>
            </a:extLst>
          </p:cNvPr>
          <p:cNvPicPr>
            <a:picLocks noChangeAspect="1"/>
          </p:cNvPicPr>
          <p:nvPr/>
        </p:nvPicPr>
        <p:blipFill>
          <a:blip r:embed="rId2"/>
          <a:stretch>
            <a:fillRect/>
          </a:stretch>
        </p:blipFill>
        <p:spPr>
          <a:xfrm>
            <a:off x="672879" y="417324"/>
            <a:ext cx="975769" cy="463210"/>
          </a:xfrm>
          <a:prstGeom prst="rect">
            <a:avLst/>
          </a:prstGeom>
        </p:spPr>
      </p:pic>
      <p:sp>
        <p:nvSpPr>
          <p:cNvPr id="2" name="Title 1">
            <a:extLst>
              <a:ext uri="{FF2B5EF4-FFF2-40B4-BE49-F238E27FC236}">
                <a16:creationId xmlns:a16="http://schemas.microsoft.com/office/drawing/2014/main" id="{C47496FD-C401-2B6A-4719-1697ED7BAD16}"/>
              </a:ext>
            </a:extLst>
          </p:cNvPr>
          <p:cNvSpPr txBox="1">
            <a:spLocks/>
          </p:cNvSpPr>
          <p:nvPr/>
        </p:nvSpPr>
        <p:spPr>
          <a:xfrm>
            <a:off x="1108983" y="3198208"/>
            <a:ext cx="4148817" cy="1318834"/>
          </a:xfrm>
          <a:prstGeom prst="rect">
            <a:avLst/>
          </a:prstGeom>
        </p:spPr>
        <p:txBody>
          <a:bodyPr lIns="91440" tIns="45720" rIns="91440" bIns="45720" anchor="t"/>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pPr algn="ctr"/>
            <a:r>
              <a:rPr lang="en-GB">
                <a:solidFill>
                  <a:schemeClr val="bg1"/>
                </a:solidFill>
                <a:latin typeface="Poppins"/>
                <a:cs typeface="Poppins"/>
              </a:rPr>
              <a:t>Deliverables</a:t>
            </a:r>
          </a:p>
          <a:p>
            <a:pPr algn="ctr"/>
            <a:r>
              <a:rPr lang="en-GB" sz="2400">
                <a:solidFill>
                  <a:schemeClr val="bg1"/>
                </a:solidFill>
                <a:latin typeface="Poppins Light"/>
                <a:cs typeface="Poppins Light"/>
              </a:rPr>
              <a:t>Low-Code Development Environment</a:t>
            </a:r>
          </a:p>
          <a:p>
            <a:pPr algn="ctr"/>
            <a:endParaRPr lang="en-GB" sz="2400">
              <a:solidFill>
                <a:schemeClr val="bg1"/>
              </a:solidFill>
              <a:latin typeface="Poppins Light"/>
              <a:cs typeface="Poppins Light"/>
            </a:endParaRPr>
          </a:p>
        </p:txBody>
      </p:sp>
      <p:sp>
        <p:nvSpPr>
          <p:cNvPr id="7" name="Oval 6">
            <a:extLst>
              <a:ext uri="{FF2B5EF4-FFF2-40B4-BE49-F238E27FC236}">
                <a16:creationId xmlns:a16="http://schemas.microsoft.com/office/drawing/2014/main" id="{979C86F5-6629-6948-3783-B4C11CA37A78}"/>
              </a:ext>
            </a:extLst>
          </p:cNvPr>
          <p:cNvSpPr/>
          <p:nvPr/>
        </p:nvSpPr>
        <p:spPr>
          <a:xfrm>
            <a:off x="672879" y="5568467"/>
            <a:ext cx="872209" cy="872209"/>
          </a:xfrm>
          <a:prstGeom prst="ellipse">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4634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79162-AC63-B9BD-BE5D-D0FD876645B3}"/>
            </a:ext>
          </a:extLst>
        </p:cNvPr>
        <p:cNvGrpSpPr/>
        <p:nvPr/>
      </p:nvGrpSpPr>
      <p:grpSpPr>
        <a:xfrm>
          <a:off x="0" y="0"/>
          <a:ext cx="0" cy="0"/>
          <a:chOff x="0" y="0"/>
          <a:chExt cx="0" cy="0"/>
        </a:xfrm>
      </p:grpSpPr>
      <p:pic>
        <p:nvPicPr>
          <p:cNvPr id="9" name="Picture 8" descr="A blue letter on a black background&#10;&#10;Description automatically generated">
            <a:extLst>
              <a:ext uri="{FF2B5EF4-FFF2-40B4-BE49-F238E27FC236}">
                <a16:creationId xmlns:a16="http://schemas.microsoft.com/office/drawing/2014/main" id="{74A16B43-DA6D-AB16-E809-8DC7BAF29EB9}"/>
              </a:ext>
            </a:extLst>
          </p:cNvPr>
          <p:cNvPicPr>
            <a:picLocks noChangeAspect="1"/>
          </p:cNvPicPr>
          <p:nvPr/>
        </p:nvPicPr>
        <p:blipFill>
          <a:blip r:embed="rId2"/>
          <a:stretch>
            <a:fillRect/>
          </a:stretch>
        </p:blipFill>
        <p:spPr>
          <a:xfrm>
            <a:off x="384781" y="145240"/>
            <a:ext cx="975769" cy="463210"/>
          </a:xfrm>
          <a:prstGeom prst="rect">
            <a:avLst/>
          </a:prstGeom>
        </p:spPr>
      </p:pic>
      <p:sp>
        <p:nvSpPr>
          <p:cNvPr id="2" name="Title 1">
            <a:extLst>
              <a:ext uri="{FF2B5EF4-FFF2-40B4-BE49-F238E27FC236}">
                <a16:creationId xmlns:a16="http://schemas.microsoft.com/office/drawing/2014/main" id="{1BF2A3F2-C4C9-351D-E584-2AD8EA7756CA}"/>
              </a:ext>
            </a:extLst>
          </p:cNvPr>
          <p:cNvSpPr txBox="1">
            <a:spLocks/>
          </p:cNvSpPr>
          <p:nvPr/>
        </p:nvSpPr>
        <p:spPr>
          <a:xfrm>
            <a:off x="1083931" y="3110526"/>
            <a:ext cx="4148817" cy="1318834"/>
          </a:xfrm>
          <a:prstGeom prst="rect">
            <a:avLst/>
          </a:prstGeom>
        </p:spPr>
        <p:txBody>
          <a:bodyPr lIns="91440" tIns="45720" rIns="91440" bIns="45720" anchor="t"/>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pPr algn="ctr"/>
            <a:r>
              <a:rPr lang="en-GB">
                <a:solidFill>
                  <a:schemeClr val="bg1"/>
                </a:solidFill>
                <a:latin typeface="Poppins"/>
                <a:cs typeface="Poppins"/>
              </a:rPr>
              <a:t>Technology Stack</a:t>
            </a:r>
            <a:endParaRPr lang="en-US">
              <a:solidFill>
                <a:schemeClr val="bg1"/>
              </a:solidFill>
            </a:endParaRPr>
          </a:p>
        </p:txBody>
      </p:sp>
      <p:sp>
        <p:nvSpPr>
          <p:cNvPr id="3" name="TextBox 2">
            <a:extLst>
              <a:ext uri="{FF2B5EF4-FFF2-40B4-BE49-F238E27FC236}">
                <a16:creationId xmlns:a16="http://schemas.microsoft.com/office/drawing/2014/main" id="{A5915020-02F1-1AA9-0161-B8A3D0F99324}"/>
              </a:ext>
            </a:extLst>
          </p:cNvPr>
          <p:cNvSpPr txBox="1"/>
          <p:nvPr/>
        </p:nvSpPr>
        <p:spPr>
          <a:xfrm>
            <a:off x="6096000" y="880943"/>
            <a:ext cx="5608099" cy="5262979"/>
          </a:xfrm>
          <a:prstGeom prst="rect">
            <a:avLst/>
          </a:prstGeom>
          <a:noFill/>
        </p:spPr>
        <p:txBody>
          <a:bodyPr wrap="square" lIns="91440" tIns="45720" rIns="91440" bIns="45720" rtlCol="0" anchor="t">
            <a:spAutoFit/>
          </a:bodyPr>
          <a:lstStyle/>
          <a:p>
            <a:pPr marL="342900" indent="-342900">
              <a:buFont typeface="Wingdings" panose="05000000000000000000" pitchFamily="2" charset="2"/>
              <a:buChar char="q"/>
            </a:pPr>
            <a:r>
              <a:rPr lang="en-US" sz="2000">
                <a:latin typeface="Aptos" panose="020B0004020202020204" pitchFamily="34" charset="0"/>
                <a:ea typeface="Calibri"/>
                <a:cs typeface="Calibri"/>
              </a:rPr>
              <a:t>We</a:t>
            </a:r>
            <a:r>
              <a:rPr lang="en-US" sz="2000">
                <a:latin typeface="Aptos" panose="020B0004020202020204" pitchFamily="34" charset="0"/>
              </a:rPr>
              <a:t> assume that </a:t>
            </a:r>
            <a:r>
              <a:rPr lang="en-US" sz="2000">
                <a:latin typeface="Aptos" panose="020B0004020202020204" pitchFamily="34" charset="0"/>
                <a:ea typeface="+mn-lt"/>
                <a:cs typeface="+mn-lt"/>
              </a:rPr>
              <a:t>the standard (E3 or E5) Microsoft 365 licenses (Teams, Outlook, SharePoint) are already in place within the organization</a:t>
            </a:r>
          </a:p>
          <a:p>
            <a:pPr marL="342900" indent="-342900">
              <a:buFont typeface="Wingdings" panose="05000000000000000000" pitchFamily="2" charset="2"/>
              <a:buChar char="q"/>
            </a:pPr>
            <a:endParaRPr lang="en-US" sz="2000">
              <a:latin typeface="Aptos" panose="020B0004020202020204" pitchFamily="34" charset="0"/>
              <a:ea typeface="Calibri"/>
              <a:cs typeface="Calibri"/>
            </a:endParaRPr>
          </a:p>
          <a:p>
            <a:pPr marL="342900" indent="-342900">
              <a:buFont typeface="Wingdings" panose="05000000000000000000" pitchFamily="2" charset="2"/>
              <a:buChar char="q"/>
            </a:pPr>
            <a:r>
              <a:rPr lang="en-US" sz="2000" b="1">
                <a:latin typeface="Aptos" panose="020B0004020202020204" pitchFamily="34" charset="0"/>
                <a:ea typeface="+mn-lt"/>
                <a:cs typeface="+mn-lt"/>
              </a:rPr>
              <a:t>Azure OpenAI Service / Azure AI Search </a:t>
            </a:r>
            <a:r>
              <a:rPr lang="en-US" sz="2000">
                <a:latin typeface="Aptos" panose="020B0004020202020204" pitchFamily="34" charset="0"/>
                <a:ea typeface="+mn-lt"/>
                <a:cs typeface="+mn-lt"/>
              </a:rPr>
              <a:t>: Azure OpenAI Subscription required. Includes GPT model usage for summarization, intelligent search, and chatbot capabilities</a:t>
            </a:r>
          </a:p>
          <a:p>
            <a:pPr marL="342900" indent="-342900">
              <a:buFont typeface="Wingdings" panose="05000000000000000000" pitchFamily="2" charset="2"/>
              <a:buChar char="q"/>
            </a:pPr>
            <a:endParaRPr lang="en-US" sz="2000">
              <a:latin typeface="Aptos" panose="020B0004020202020204" pitchFamily="34" charset="0"/>
              <a:ea typeface="+mn-lt"/>
              <a:cs typeface="+mn-lt"/>
            </a:endParaRPr>
          </a:p>
          <a:p>
            <a:pPr marL="342900" indent="-342900">
              <a:buFont typeface="Wingdings" panose="05000000000000000000" pitchFamily="2" charset="2"/>
              <a:buChar char="q"/>
            </a:pPr>
            <a:r>
              <a:rPr lang="en-US" sz="2000" b="1">
                <a:latin typeface="Aptos" panose="020B0004020202020204" pitchFamily="34" charset="0"/>
                <a:ea typeface="+mn-lt"/>
                <a:cs typeface="+mn-lt"/>
              </a:rPr>
              <a:t>Microsoft Fabric / </a:t>
            </a:r>
            <a:r>
              <a:rPr lang="en-US" sz="2000" b="1" err="1">
                <a:latin typeface="Aptos" panose="020B0004020202020204" pitchFamily="34" charset="0"/>
                <a:ea typeface="+mn-lt"/>
                <a:cs typeface="+mn-lt"/>
              </a:rPr>
              <a:t>OneLake</a:t>
            </a:r>
            <a:r>
              <a:rPr lang="en-US" sz="2000" b="1">
                <a:latin typeface="Aptos" panose="020B0004020202020204" pitchFamily="34" charset="0"/>
                <a:ea typeface="+mn-lt"/>
                <a:cs typeface="+mn-lt"/>
              </a:rPr>
              <a:t> </a:t>
            </a:r>
            <a:r>
              <a:rPr lang="en-US" sz="2000">
                <a:latin typeface="Aptos" panose="020B0004020202020204" pitchFamily="34" charset="0"/>
                <a:ea typeface="+mn-lt"/>
                <a:cs typeface="+mn-lt"/>
              </a:rPr>
              <a:t>: Microsoft Fabric Capacity license required. Includes </a:t>
            </a:r>
            <a:r>
              <a:rPr lang="en-US" sz="2000" err="1">
                <a:latin typeface="Aptos" panose="020B0004020202020204" pitchFamily="34" charset="0"/>
                <a:ea typeface="+mn-lt"/>
                <a:cs typeface="+mn-lt"/>
              </a:rPr>
              <a:t>OneLake</a:t>
            </a:r>
            <a:r>
              <a:rPr lang="en-US" sz="2000">
                <a:latin typeface="Aptos" panose="020B0004020202020204" pitchFamily="34" charset="0"/>
                <a:ea typeface="+mn-lt"/>
                <a:cs typeface="+mn-lt"/>
              </a:rPr>
              <a:t> storage, Data Factory, Synapse.</a:t>
            </a:r>
            <a:endParaRPr lang="en-US" sz="2000">
              <a:latin typeface="Aptos" panose="020B0004020202020204" pitchFamily="34" charset="0"/>
              <a:ea typeface="Calibri"/>
              <a:cs typeface="Calibri"/>
            </a:endParaRPr>
          </a:p>
          <a:p>
            <a:pPr marL="342900" indent="-342900">
              <a:buFont typeface="Wingdings" panose="05000000000000000000" pitchFamily="2" charset="2"/>
              <a:buChar char="q"/>
            </a:pPr>
            <a:endParaRPr lang="en-US" sz="2000">
              <a:latin typeface="Aptos" panose="020B0004020202020204" pitchFamily="34" charset="0"/>
              <a:ea typeface="Calibri"/>
              <a:cs typeface="Calibri"/>
            </a:endParaRPr>
          </a:p>
          <a:p>
            <a:pPr marL="342900" indent="-342900">
              <a:buFont typeface="Wingdings" panose="05000000000000000000" pitchFamily="2" charset="2"/>
              <a:buChar char="q"/>
            </a:pPr>
            <a:r>
              <a:rPr lang="en-US" sz="2000">
                <a:latin typeface="Aptos" panose="020B0004020202020204" pitchFamily="34" charset="0"/>
                <a:ea typeface="Calibri"/>
                <a:cs typeface="Calibri"/>
              </a:rPr>
              <a:t>During Discovery and Design if required add necessary license.</a:t>
            </a:r>
          </a:p>
          <a:p>
            <a:endParaRPr lang="en-US" sz="1600">
              <a:latin typeface="Calibri"/>
              <a:ea typeface="Calibri"/>
              <a:cs typeface="Calibri"/>
            </a:endParaRPr>
          </a:p>
        </p:txBody>
      </p:sp>
      <p:sp>
        <p:nvSpPr>
          <p:cNvPr id="4" name="Oval 3">
            <a:extLst>
              <a:ext uri="{FF2B5EF4-FFF2-40B4-BE49-F238E27FC236}">
                <a16:creationId xmlns:a16="http://schemas.microsoft.com/office/drawing/2014/main" id="{BE5C18F3-4C9C-E69E-4FD5-F6E506642C74}"/>
              </a:ext>
            </a:extLst>
          </p:cNvPr>
          <p:cNvSpPr/>
          <p:nvPr/>
        </p:nvSpPr>
        <p:spPr>
          <a:xfrm>
            <a:off x="129443" y="1026743"/>
            <a:ext cx="5294327" cy="5486400"/>
          </a:xfrm>
          <a:prstGeom prst="ellipse">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CBBC93C-5F4A-55DB-FCE1-96C7F65A695E}"/>
              </a:ext>
            </a:extLst>
          </p:cNvPr>
          <p:cNvSpPr/>
          <p:nvPr/>
        </p:nvSpPr>
        <p:spPr>
          <a:xfrm>
            <a:off x="384781" y="5480785"/>
            <a:ext cx="872209" cy="872209"/>
          </a:xfrm>
          <a:prstGeom prst="ellipse">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62683E58-2909-5CF1-80C5-182D689CF931}"/>
              </a:ext>
            </a:extLst>
          </p:cNvPr>
          <p:cNvSpPr txBox="1">
            <a:spLocks/>
          </p:cNvSpPr>
          <p:nvPr/>
        </p:nvSpPr>
        <p:spPr>
          <a:xfrm>
            <a:off x="475989" y="3110526"/>
            <a:ext cx="4493713" cy="1318834"/>
          </a:xfrm>
          <a:prstGeom prst="rect">
            <a:avLst/>
          </a:prstGeom>
        </p:spPr>
        <p:txBody>
          <a:bodyPr lIns="91440" tIns="45720" rIns="91440" bIns="45720" anchor="t"/>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pPr algn="ctr"/>
            <a:r>
              <a:rPr lang="en-GB">
                <a:solidFill>
                  <a:schemeClr val="bg1"/>
                </a:solidFill>
                <a:latin typeface="Poppins"/>
                <a:cs typeface="Poppins"/>
              </a:rPr>
              <a:t> Licences &amp; Subscription</a:t>
            </a:r>
            <a:endParaRPr lang="en-GB">
              <a:solidFill>
                <a:schemeClr val="bg1"/>
              </a:solidFill>
            </a:endParaRPr>
          </a:p>
        </p:txBody>
      </p:sp>
    </p:spTree>
    <p:extLst>
      <p:ext uri="{BB962C8B-B14F-4D97-AF65-F5344CB8AC3E}">
        <p14:creationId xmlns:p14="http://schemas.microsoft.com/office/powerpoint/2010/main" val="1836779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E85A4-C7AF-773B-F4BD-F41828056ACC}"/>
            </a:ext>
          </a:extLst>
        </p:cNvPr>
        <p:cNvGrpSpPr/>
        <p:nvPr/>
      </p:nvGrpSpPr>
      <p:grpSpPr>
        <a:xfrm>
          <a:off x="0" y="0"/>
          <a:ext cx="0" cy="0"/>
          <a:chOff x="0" y="0"/>
          <a:chExt cx="0" cy="0"/>
        </a:xfrm>
      </p:grpSpPr>
      <p:pic>
        <p:nvPicPr>
          <p:cNvPr id="9" name="Picture 8" descr="A blue letter on a black background&#10;&#10;Description automatically generated">
            <a:extLst>
              <a:ext uri="{FF2B5EF4-FFF2-40B4-BE49-F238E27FC236}">
                <a16:creationId xmlns:a16="http://schemas.microsoft.com/office/drawing/2014/main" id="{B0E87FFA-3B5D-6D3D-CF87-C2E11DBE7B88}"/>
              </a:ext>
            </a:extLst>
          </p:cNvPr>
          <p:cNvPicPr>
            <a:picLocks noChangeAspect="1"/>
          </p:cNvPicPr>
          <p:nvPr/>
        </p:nvPicPr>
        <p:blipFill>
          <a:blip r:embed="rId2"/>
          <a:stretch>
            <a:fillRect/>
          </a:stretch>
        </p:blipFill>
        <p:spPr>
          <a:xfrm>
            <a:off x="384781" y="145240"/>
            <a:ext cx="975769" cy="463210"/>
          </a:xfrm>
          <a:prstGeom prst="rect">
            <a:avLst/>
          </a:prstGeom>
        </p:spPr>
      </p:pic>
      <p:sp>
        <p:nvSpPr>
          <p:cNvPr id="2" name="Title 1">
            <a:extLst>
              <a:ext uri="{FF2B5EF4-FFF2-40B4-BE49-F238E27FC236}">
                <a16:creationId xmlns:a16="http://schemas.microsoft.com/office/drawing/2014/main" id="{3B2B24C0-FEEA-7C76-5449-41B14089D518}"/>
              </a:ext>
            </a:extLst>
          </p:cNvPr>
          <p:cNvSpPr txBox="1">
            <a:spLocks/>
          </p:cNvSpPr>
          <p:nvPr/>
        </p:nvSpPr>
        <p:spPr>
          <a:xfrm>
            <a:off x="1083931" y="3110526"/>
            <a:ext cx="4148817" cy="1318834"/>
          </a:xfrm>
          <a:prstGeom prst="rect">
            <a:avLst/>
          </a:prstGeom>
        </p:spPr>
        <p:txBody>
          <a:bodyPr lIns="91440" tIns="45720" rIns="91440" bIns="45720" anchor="t"/>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pPr algn="ctr"/>
            <a:r>
              <a:rPr lang="en-GB">
                <a:solidFill>
                  <a:schemeClr val="bg1"/>
                </a:solidFill>
                <a:latin typeface="Poppins"/>
                <a:cs typeface="Poppins"/>
              </a:rPr>
              <a:t>Technology Stack</a:t>
            </a:r>
            <a:endParaRPr lang="en-US">
              <a:solidFill>
                <a:schemeClr val="bg1"/>
              </a:solidFill>
            </a:endParaRPr>
          </a:p>
        </p:txBody>
      </p:sp>
      <p:sp>
        <p:nvSpPr>
          <p:cNvPr id="4" name="Oval 3">
            <a:extLst>
              <a:ext uri="{FF2B5EF4-FFF2-40B4-BE49-F238E27FC236}">
                <a16:creationId xmlns:a16="http://schemas.microsoft.com/office/drawing/2014/main" id="{06D0DAA6-3C81-0169-FEE0-A805EABD5231}"/>
              </a:ext>
            </a:extLst>
          </p:cNvPr>
          <p:cNvSpPr/>
          <p:nvPr/>
        </p:nvSpPr>
        <p:spPr>
          <a:xfrm>
            <a:off x="129443" y="1026743"/>
            <a:ext cx="5294327" cy="5486400"/>
          </a:xfrm>
          <a:prstGeom prst="ellipse">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DB4C2D3-37F4-F4DE-31AB-D8488887D749}"/>
              </a:ext>
            </a:extLst>
          </p:cNvPr>
          <p:cNvSpPr/>
          <p:nvPr/>
        </p:nvSpPr>
        <p:spPr>
          <a:xfrm>
            <a:off x="384781" y="5480785"/>
            <a:ext cx="872209" cy="872209"/>
          </a:xfrm>
          <a:prstGeom prst="ellipse">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58FB61B4-F7C6-8CF6-FFFE-210C8268DBFB}"/>
              </a:ext>
            </a:extLst>
          </p:cNvPr>
          <p:cNvSpPr txBox="1">
            <a:spLocks/>
          </p:cNvSpPr>
          <p:nvPr/>
        </p:nvSpPr>
        <p:spPr>
          <a:xfrm>
            <a:off x="658047" y="3110526"/>
            <a:ext cx="4148817" cy="1318834"/>
          </a:xfrm>
          <a:prstGeom prst="rect">
            <a:avLst/>
          </a:prstGeom>
        </p:spPr>
        <p:txBody>
          <a:bodyPr lIns="91440" tIns="45720" rIns="91440" bIns="45720" anchor="t"/>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pPr algn="ctr"/>
            <a:r>
              <a:rPr lang="en-GB">
                <a:solidFill>
                  <a:schemeClr val="bg1"/>
                </a:solidFill>
                <a:latin typeface="Poppins"/>
                <a:cs typeface="Poppins"/>
              </a:rPr>
              <a:t> Case Study</a:t>
            </a:r>
          </a:p>
          <a:p>
            <a:pPr algn="ctr"/>
            <a:r>
              <a:rPr lang="en-GB">
                <a:solidFill>
                  <a:schemeClr val="bg1"/>
                </a:solidFill>
                <a:latin typeface="Poppins"/>
                <a:cs typeface="Poppins"/>
              </a:rPr>
              <a:t>ELLA</a:t>
            </a:r>
          </a:p>
        </p:txBody>
      </p:sp>
      <p:sp>
        <p:nvSpPr>
          <p:cNvPr id="12" name="Content Placeholder 2">
            <a:extLst>
              <a:ext uri="{FF2B5EF4-FFF2-40B4-BE49-F238E27FC236}">
                <a16:creationId xmlns:a16="http://schemas.microsoft.com/office/drawing/2014/main" id="{8ED626B6-94C4-4E05-38D4-553A41333475}"/>
              </a:ext>
            </a:extLst>
          </p:cNvPr>
          <p:cNvSpPr txBox="1">
            <a:spLocks/>
          </p:cNvSpPr>
          <p:nvPr/>
        </p:nvSpPr>
        <p:spPr>
          <a:xfrm>
            <a:off x="5523977" y="218144"/>
            <a:ext cx="6538579" cy="5831928"/>
          </a:xfrm>
          <a:prstGeom prst="rect">
            <a:avLst/>
          </a:prstGeom>
        </p:spPr>
        <p:txBody>
          <a:bodyPr lIns="91440" tIns="45720" rIns="91440" bIns="45720" anchor="t"/>
          <a:lstStyle>
            <a:defPPr>
              <a:defRPr lang="en-US"/>
            </a:defPPr>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q"/>
            </a:pPr>
            <a:r>
              <a:rPr lang="en-US" sz="1800">
                <a:latin typeface="Aptos"/>
                <a:ea typeface="Roboto"/>
                <a:cs typeface="Roboto"/>
              </a:rPr>
              <a:t>ELLA (</a:t>
            </a:r>
            <a:r>
              <a:rPr lang="en-US" sz="1800" b="1" u="sng">
                <a:latin typeface="Aptos"/>
                <a:ea typeface="Roboto"/>
                <a:cs typeface="Roboto"/>
              </a:rPr>
              <a:t>ECI's Large Language Application</a:t>
            </a:r>
            <a:r>
              <a:rPr lang="en-US" sz="1800">
                <a:latin typeface="Aptos"/>
                <a:ea typeface="Roboto"/>
                <a:cs typeface="Roboto"/>
              </a:rPr>
              <a:t>) is our state-of-the-art solution that can help you harness the potential of Large Language Models (LLMs) like ChatGPT, within a secure and compliant framework that is dedicated to maximizing your performance in the financial services industry. </a:t>
            </a:r>
            <a:endParaRPr lang="en-US" sz="1800">
              <a:latin typeface="Aptos"/>
              <a:ea typeface="Calibri"/>
              <a:cs typeface="Poppins"/>
            </a:endParaRPr>
          </a:p>
          <a:p>
            <a:pPr marL="285750" indent="-285750">
              <a:lnSpc>
                <a:spcPct val="150000"/>
              </a:lnSpc>
              <a:buFont typeface="Wingdings" panose="05000000000000000000" pitchFamily="2" charset="2"/>
              <a:buChar char="q"/>
            </a:pPr>
            <a:r>
              <a:rPr lang="en-US" sz="1800">
                <a:latin typeface="Aptos"/>
                <a:ea typeface="Calibri"/>
                <a:cs typeface="Poppins"/>
              </a:rPr>
              <a:t>With ELLA, you can seamlessly integrate the expansive capabilities of AI with the unique requirements of your business. This ensures that you and your customers can access advanced insights and intelligence, all while maintaining the highest standards of data security and regulatory compliance. </a:t>
            </a:r>
          </a:p>
          <a:p>
            <a:pPr marL="285750" indent="-285750">
              <a:lnSpc>
                <a:spcPct val="150000"/>
              </a:lnSpc>
              <a:buFont typeface="Wingdings" panose="05000000000000000000" pitchFamily="2" charset="2"/>
              <a:buChar char="q"/>
            </a:pPr>
            <a:r>
              <a:rPr lang="en-US" sz="1800">
                <a:latin typeface="Aptos"/>
                <a:ea typeface="Calibri"/>
                <a:cs typeface="Poppins"/>
              </a:rPr>
              <a:t>ELLA strikes the perfect balance between leveraging cutting-edge AI technology and meeting the stringent demands of the financial sector, empowering you to achieve maximum performance and efficiency.</a:t>
            </a:r>
            <a:endParaRPr lang="en-US" sz="1800">
              <a:latin typeface="Aptos"/>
              <a:ea typeface="Calibri"/>
              <a:cs typeface="Calibri"/>
            </a:endParaRPr>
          </a:p>
          <a:p>
            <a:pPr marL="285750" indent="-285750">
              <a:lnSpc>
                <a:spcPct val="150000"/>
              </a:lnSpc>
              <a:buChar char="•"/>
            </a:pPr>
            <a:endParaRPr lang="en-US" sz="1800">
              <a:latin typeface="Calibri"/>
              <a:ea typeface="Calibri"/>
              <a:cs typeface="Calibri"/>
            </a:endParaRPr>
          </a:p>
          <a:p>
            <a:pPr marL="285750" indent="-285750">
              <a:lnSpc>
                <a:spcPct val="150000"/>
              </a:lnSpc>
              <a:buChar char="•"/>
            </a:pPr>
            <a:endParaRPr lang="en-US" sz="1800">
              <a:latin typeface="Calibri"/>
              <a:ea typeface="Calibri"/>
              <a:cs typeface="Calibri"/>
            </a:endParaRPr>
          </a:p>
        </p:txBody>
      </p:sp>
    </p:spTree>
    <p:extLst>
      <p:ext uri="{BB962C8B-B14F-4D97-AF65-F5344CB8AC3E}">
        <p14:creationId xmlns:p14="http://schemas.microsoft.com/office/powerpoint/2010/main" val="4138428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9034D-DC7E-0A6D-C986-F45D8EF06022}"/>
            </a:ext>
          </a:extLst>
        </p:cNvPr>
        <p:cNvGrpSpPr/>
        <p:nvPr/>
      </p:nvGrpSpPr>
      <p:grpSpPr>
        <a:xfrm>
          <a:off x="0" y="0"/>
          <a:ext cx="0" cy="0"/>
          <a:chOff x="0" y="0"/>
          <a:chExt cx="0" cy="0"/>
        </a:xfrm>
      </p:grpSpPr>
      <p:pic>
        <p:nvPicPr>
          <p:cNvPr id="9" name="Picture 8" descr="A blue letter on a black background&#10;&#10;Description automatically generated">
            <a:extLst>
              <a:ext uri="{FF2B5EF4-FFF2-40B4-BE49-F238E27FC236}">
                <a16:creationId xmlns:a16="http://schemas.microsoft.com/office/drawing/2014/main" id="{8420F10D-BB94-1AD0-D204-7A22C59F4174}"/>
              </a:ext>
            </a:extLst>
          </p:cNvPr>
          <p:cNvPicPr>
            <a:picLocks noChangeAspect="1"/>
          </p:cNvPicPr>
          <p:nvPr/>
        </p:nvPicPr>
        <p:blipFill>
          <a:blip r:embed="rId2"/>
          <a:stretch>
            <a:fillRect/>
          </a:stretch>
        </p:blipFill>
        <p:spPr>
          <a:xfrm>
            <a:off x="384781" y="145240"/>
            <a:ext cx="975769" cy="463210"/>
          </a:xfrm>
          <a:prstGeom prst="rect">
            <a:avLst/>
          </a:prstGeom>
        </p:spPr>
      </p:pic>
      <p:sp>
        <p:nvSpPr>
          <p:cNvPr id="2" name="Title 1">
            <a:extLst>
              <a:ext uri="{FF2B5EF4-FFF2-40B4-BE49-F238E27FC236}">
                <a16:creationId xmlns:a16="http://schemas.microsoft.com/office/drawing/2014/main" id="{9F37A273-A195-4040-96BD-501A49B2D25F}"/>
              </a:ext>
            </a:extLst>
          </p:cNvPr>
          <p:cNvSpPr txBox="1">
            <a:spLocks/>
          </p:cNvSpPr>
          <p:nvPr/>
        </p:nvSpPr>
        <p:spPr>
          <a:xfrm>
            <a:off x="1083931" y="3110526"/>
            <a:ext cx="4148817" cy="1318834"/>
          </a:xfrm>
          <a:prstGeom prst="rect">
            <a:avLst/>
          </a:prstGeom>
        </p:spPr>
        <p:txBody>
          <a:bodyPr lIns="91440" tIns="45720" rIns="91440" bIns="45720" anchor="t"/>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pPr algn="ctr"/>
            <a:r>
              <a:rPr lang="en-GB">
                <a:solidFill>
                  <a:schemeClr val="bg1"/>
                </a:solidFill>
                <a:latin typeface="Poppins"/>
                <a:cs typeface="Poppins"/>
              </a:rPr>
              <a:t>Technology Stack</a:t>
            </a:r>
            <a:endParaRPr lang="en-US">
              <a:solidFill>
                <a:schemeClr val="bg1"/>
              </a:solidFill>
            </a:endParaRPr>
          </a:p>
        </p:txBody>
      </p:sp>
      <p:sp>
        <p:nvSpPr>
          <p:cNvPr id="4" name="Oval 3">
            <a:extLst>
              <a:ext uri="{FF2B5EF4-FFF2-40B4-BE49-F238E27FC236}">
                <a16:creationId xmlns:a16="http://schemas.microsoft.com/office/drawing/2014/main" id="{C3873CDB-6BF5-FC49-1D30-CECACD838681}"/>
              </a:ext>
            </a:extLst>
          </p:cNvPr>
          <p:cNvSpPr/>
          <p:nvPr/>
        </p:nvSpPr>
        <p:spPr>
          <a:xfrm>
            <a:off x="129443" y="1026743"/>
            <a:ext cx="5294327" cy="5486400"/>
          </a:xfrm>
          <a:prstGeom prst="ellipse">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E47DEF6-FB17-B026-17EE-81B1473147CA}"/>
              </a:ext>
            </a:extLst>
          </p:cNvPr>
          <p:cNvSpPr/>
          <p:nvPr/>
        </p:nvSpPr>
        <p:spPr>
          <a:xfrm>
            <a:off x="384781" y="5480785"/>
            <a:ext cx="872209" cy="872209"/>
          </a:xfrm>
          <a:prstGeom prst="ellipse">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BAB3394D-D845-D186-B2BD-943B91BA4B5B}"/>
              </a:ext>
            </a:extLst>
          </p:cNvPr>
          <p:cNvSpPr txBox="1">
            <a:spLocks/>
          </p:cNvSpPr>
          <p:nvPr/>
        </p:nvSpPr>
        <p:spPr>
          <a:xfrm>
            <a:off x="820885" y="3110526"/>
            <a:ext cx="4148817" cy="1318834"/>
          </a:xfrm>
          <a:prstGeom prst="rect">
            <a:avLst/>
          </a:prstGeom>
        </p:spPr>
        <p:txBody>
          <a:bodyPr lIns="91440" tIns="45720" rIns="91440" bIns="45720" anchor="t"/>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pPr algn="ctr"/>
            <a:r>
              <a:rPr lang="en-GB">
                <a:solidFill>
                  <a:schemeClr val="bg1"/>
                </a:solidFill>
                <a:latin typeface="Poppins"/>
                <a:cs typeface="Poppins"/>
              </a:rPr>
              <a:t> Case Study</a:t>
            </a:r>
          </a:p>
          <a:p>
            <a:pPr algn="ctr"/>
            <a:r>
              <a:rPr lang="en-GB">
                <a:solidFill>
                  <a:schemeClr val="bg1"/>
                </a:solidFill>
              </a:rPr>
              <a:t>ELLA</a:t>
            </a:r>
          </a:p>
        </p:txBody>
      </p:sp>
      <p:sp>
        <p:nvSpPr>
          <p:cNvPr id="12" name="Content Placeholder 2">
            <a:extLst>
              <a:ext uri="{FF2B5EF4-FFF2-40B4-BE49-F238E27FC236}">
                <a16:creationId xmlns:a16="http://schemas.microsoft.com/office/drawing/2014/main" id="{BCD9DAF7-CA66-1B61-C053-DE0E04D6CC1C}"/>
              </a:ext>
            </a:extLst>
          </p:cNvPr>
          <p:cNvSpPr txBox="1">
            <a:spLocks/>
          </p:cNvSpPr>
          <p:nvPr/>
        </p:nvSpPr>
        <p:spPr>
          <a:xfrm>
            <a:off x="5704721" y="1043444"/>
            <a:ext cx="3393200" cy="3081402"/>
          </a:xfrm>
          <a:prstGeom prst="rect">
            <a:avLst/>
          </a:prstGeom>
        </p:spPr>
        <p:txBody>
          <a:bodyPr lIns="91440" tIns="45720" rIns="91440" bIns="45720" anchor="t"/>
          <a:lstStyle>
            <a:defPPr>
              <a:defRPr lang="en-US"/>
            </a:defPPr>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spcBef>
                <a:spcPts val="300"/>
              </a:spcBef>
              <a:buFont typeface="Wingdings" panose="05000000000000000000" pitchFamily="2" charset="2"/>
              <a:buChar char="ü"/>
            </a:pPr>
            <a:r>
              <a:rPr lang="en-US" sz="1400">
                <a:latin typeface="Aptos"/>
                <a:ea typeface="Calibri"/>
                <a:cs typeface="Poppins"/>
              </a:rPr>
              <a:t>Structured , Semi Structured and Unstructured Support</a:t>
            </a:r>
          </a:p>
          <a:p>
            <a:pPr marL="285750" indent="-285750">
              <a:lnSpc>
                <a:spcPct val="100000"/>
              </a:lnSpc>
              <a:spcBef>
                <a:spcPts val="300"/>
              </a:spcBef>
              <a:buFont typeface="Wingdings" panose="05000000000000000000" pitchFamily="2" charset="2"/>
              <a:buChar char="ü"/>
            </a:pPr>
            <a:r>
              <a:rPr lang="en-US" sz="1400">
                <a:latin typeface="Aptos"/>
                <a:ea typeface="Calibri"/>
                <a:cs typeface="Poppins"/>
              </a:rPr>
              <a:t>SQL Agent</a:t>
            </a:r>
          </a:p>
          <a:p>
            <a:pPr marL="285750" indent="-285750">
              <a:lnSpc>
                <a:spcPct val="100000"/>
              </a:lnSpc>
              <a:spcBef>
                <a:spcPts val="300"/>
              </a:spcBef>
              <a:buFont typeface="Wingdings" panose="05000000000000000000" pitchFamily="2" charset="2"/>
              <a:buChar char="ü"/>
            </a:pPr>
            <a:r>
              <a:rPr lang="en-US" sz="1400">
                <a:latin typeface="Aptos"/>
                <a:ea typeface="Calibri"/>
                <a:cs typeface="Poppins"/>
              </a:rPr>
              <a:t>Web Search Agent</a:t>
            </a:r>
          </a:p>
          <a:p>
            <a:pPr marL="285750" indent="-285750">
              <a:lnSpc>
                <a:spcPct val="100000"/>
              </a:lnSpc>
              <a:spcBef>
                <a:spcPts val="300"/>
              </a:spcBef>
              <a:buFont typeface="Wingdings" panose="05000000000000000000" pitchFamily="2" charset="2"/>
              <a:buChar char="ü"/>
            </a:pPr>
            <a:r>
              <a:rPr lang="en-US" sz="1400">
                <a:latin typeface="Aptos"/>
                <a:ea typeface="Calibri"/>
                <a:cs typeface="Poppins"/>
              </a:rPr>
              <a:t>Prompt Template &amp; Prompt Suggestions</a:t>
            </a:r>
          </a:p>
          <a:p>
            <a:pPr marL="285750" indent="-285750">
              <a:lnSpc>
                <a:spcPct val="100000"/>
              </a:lnSpc>
              <a:spcBef>
                <a:spcPts val="300"/>
              </a:spcBef>
              <a:buFont typeface="Wingdings" panose="05000000000000000000" pitchFamily="2" charset="2"/>
              <a:buChar char="ü"/>
            </a:pPr>
            <a:r>
              <a:rPr lang="en-US" sz="1400">
                <a:latin typeface="Aptos"/>
                <a:ea typeface="Calibri"/>
                <a:cs typeface="Poppins"/>
              </a:rPr>
              <a:t>Vector DB – Postgres Pg vector, </a:t>
            </a:r>
            <a:r>
              <a:rPr lang="en-US" sz="1400" err="1">
                <a:latin typeface="Aptos"/>
                <a:ea typeface="Calibri"/>
                <a:cs typeface="Poppins"/>
              </a:rPr>
              <a:t>Mivus</a:t>
            </a:r>
            <a:r>
              <a:rPr lang="en-US" sz="1400">
                <a:latin typeface="Aptos"/>
                <a:ea typeface="Calibri"/>
                <a:cs typeface="Poppins"/>
              </a:rPr>
              <a:t> DB, </a:t>
            </a:r>
            <a:r>
              <a:rPr lang="en-US" sz="1400" err="1">
                <a:latin typeface="Aptos"/>
                <a:ea typeface="Calibri"/>
                <a:cs typeface="Poppins"/>
              </a:rPr>
              <a:t>Zilliz</a:t>
            </a:r>
            <a:endParaRPr lang="en-US" sz="1400">
              <a:latin typeface="Aptos"/>
              <a:ea typeface="Calibri"/>
              <a:cs typeface="Poppins"/>
            </a:endParaRPr>
          </a:p>
          <a:p>
            <a:pPr marL="285750" indent="-285750">
              <a:lnSpc>
                <a:spcPct val="100000"/>
              </a:lnSpc>
              <a:spcBef>
                <a:spcPts val="300"/>
              </a:spcBef>
              <a:buFont typeface="Wingdings" panose="05000000000000000000" pitchFamily="2" charset="2"/>
              <a:buChar char="ü"/>
            </a:pPr>
            <a:r>
              <a:rPr lang="en-US" sz="1400">
                <a:latin typeface="Aptos"/>
                <a:ea typeface="Calibri"/>
                <a:cs typeface="Poppins"/>
              </a:rPr>
              <a:t>Bulk upload – Azure Blob, AWS S3, </a:t>
            </a:r>
            <a:r>
              <a:rPr lang="en-US" sz="1400" err="1">
                <a:latin typeface="Aptos"/>
                <a:ea typeface="Calibri"/>
                <a:cs typeface="Poppins"/>
              </a:rPr>
              <a:t>Sharepoint</a:t>
            </a:r>
            <a:endParaRPr lang="en-US" sz="1400">
              <a:latin typeface="Aptos"/>
              <a:ea typeface="Calibri"/>
              <a:cs typeface="Poppins"/>
            </a:endParaRPr>
          </a:p>
          <a:p>
            <a:pPr marL="285750" indent="-285750">
              <a:lnSpc>
                <a:spcPct val="100000"/>
              </a:lnSpc>
              <a:spcBef>
                <a:spcPts val="300"/>
              </a:spcBef>
              <a:buFont typeface="Wingdings" panose="05000000000000000000" pitchFamily="2" charset="2"/>
              <a:buChar char="ü"/>
            </a:pPr>
            <a:r>
              <a:rPr lang="en-US" sz="1400">
                <a:solidFill>
                  <a:srgbClr val="000000"/>
                </a:solidFill>
                <a:latin typeface="Aptos"/>
                <a:ea typeface="Calibri"/>
                <a:cs typeface="Poppins"/>
              </a:rPr>
              <a:t>ELLA on MS Teams</a:t>
            </a:r>
          </a:p>
          <a:p>
            <a:pPr marL="285750" indent="-285750">
              <a:lnSpc>
                <a:spcPct val="100000"/>
              </a:lnSpc>
              <a:spcBef>
                <a:spcPts val="300"/>
              </a:spcBef>
              <a:buFont typeface="Wingdings" panose="05000000000000000000" pitchFamily="2" charset="2"/>
              <a:buChar char="ü"/>
            </a:pPr>
            <a:r>
              <a:rPr lang="en-US" sz="1400">
                <a:solidFill>
                  <a:srgbClr val="242424"/>
                </a:solidFill>
                <a:latin typeface="Aptos"/>
                <a:ea typeface="Calibri"/>
                <a:cs typeface="Poppins"/>
              </a:rPr>
              <a:t>Search &amp; Retrieval</a:t>
            </a:r>
            <a:endParaRPr lang="en-US" sz="1400">
              <a:latin typeface="Aptos"/>
              <a:ea typeface="Calibri"/>
              <a:cs typeface="Poppins"/>
            </a:endParaRPr>
          </a:p>
        </p:txBody>
      </p:sp>
      <p:sp>
        <p:nvSpPr>
          <p:cNvPr id="5" name="TextBox 4">
            <a:extLst>
              <a:ext uri="{FF2B5EF4-FFF2-40B4-BE49-F238E27FC236}">
                <a16:creationId xmlns:a16="http://schemas.microsoft.com/office/drawing/2014/main" id="{2134BC3A-1AFD-CB5E-E1BC-BF1B8321BEBB}"/>
              </a:ext>
            </a:extLst>
          </p:cNvPr>
          <p:cNvSpPr txBox="1"/>
          <p:nvPr/>
        </p:nvSpPr>
        <p:spPr>
          <a:xfrm>
            <a:off x="9098071" y="1043444"/>
            <a:ext cx="2864285" cy="2870016"/>
          </a:xfrm>
          <a:prstGeom prst="rect">
            <a:avLst/>
          </a:prstGeom>
          <a:noFill/>
        </p:spPr>
        <p:txBody>
          <a:bodyPr wrap="square" rtlCol="0">
            <a:spAutoFit/>
          </a:bodyPr>
          <a:lstStyle/>
          <a:p>
            <a:pPr marL="285750" indent="-285750">
              <a:lnSpc>
                <a:spcPct val="100000"/>
              </a:lnSpc>
              <a:spcBef>
                <a:spcPts val="300"/>
              </a:spcBef>
              <a:buFont typeface="Wingdings" panose="05000000000000000000" pitchFamily="2" charset="2"/>
              <a:buChar char="ü"/>
            </a:pPr>
            <a:r>
              <a:rPr lang="en-US" sz="1400">
                <a:solidFill>
                  <a:srgbClr val="242424"/>
                </a:solidFill>
                <a:latin typeface="Aptos"/>
                <a:ea typeface="Calibri"/>
                <a:cs typeface="Poppins"/>
              </a:rPr>
              <a:t>DLP Rules</a:t>
            </a:r>
            <a:endParaRPr lang="en-US" sz="1400">
              <a:latin typeface="Aptos"/>
              <a:ea typeface="Calibri"/>
              <a:cs typeface="Poppins"/>
            </a:endParaRPr>
          </a:p>
          <a:p>
            <a:pPr marL="285750" indent="-285750">
              <a:lnSpc>
                <a:spcPct val="100000"/>
              </a:lnSpc>
              <a:spcBef>
                <a:spcPts val="300"/>
              </a:spcBef>
              <a:buFont typeface="Wingdings" panose="05000000000000000000" pitchFamily="2" charset="2"/>
              <a:buChar char="ü"/>
            </a:pPr>
            <a:r>
              <a:rPr lang="en-US" sz="1400">
                <a:solidFill>
                  <a:srgbClr val="242424"/>
                </a:solidFill>
                <a:latin typeface="Aptos"/>
                <a:ea typeface="Calibri"/>
                <a:cs typeface="Poppins"/>
              </a:rPr>
              <a:t>New Chat</a:t>
            </a:r>
          </a:p>
          <a:p>
            <a:pPr marL="285750" indent="-285750">
              <a:lnSpc>
                <a:spcPct val="100000"/>
              </a:lnSpc>
              <a:spcBef>
                <a:spcPts val="300"/>
              </a:spcBef>
              <a:buFont typeface="Wingdings" panose="05000000000000000000" pitchFamily="2" charset="2"/>
              <a:buChar char="ü"/>
            </a:pPr>
            <a:r>
              <a:rPr lang="en-US" sz="1400">
                <a:solidFill>
                  <a:srgbClr val="242424"/>
                </a:solidFill>
                <a:latin typeface="Aptos"/>
                <a:ea typeface="Calibri"/>
                <a:cs typeface="Poppins"/>
              </a:rPr>
              <a:t>Local LLM Support(Llama 3)</a:t>
            </a:r>
          </a:p>
          <a:p>
            <a:pPr marL="285750" indent="-285750">
              <a:lnSpc>
                <a:spcPct val="100000"/>
              </a:lnSpc>
              <a:spcBef>
                <a:spcPts val="300"/>
              </a:spcBef>
              <a:buFont typeface="Wingdings" panose="05000000000000000000" pitchFamily="2" charset="2"/>
              <a:buChar char="ü"/>
            </a:pPr>
            <a:r>
              <a:rPr lang="en-US" sz="1400">
                <a:solidFill>
                  <a:srgbClr val="242424"/>
                </a:solidFill>
                <a:latin typeface="Aptos"/>
                <a:ea typeface="Calibri"/>
                <a:cs typeface="Poppins"/>
              </a:rPr>
              <a:t>Citations</a:t>
            </a:r>
            <a:endParaRPr lang="en-US" sz="1400">
              <a:latin typeface="Aptos"/>
              <a:ea typeface="Calibri"/>
              <a:cs typeface="Poppins"/>
            </a:endParaRPr>
          </a:p>
          <a:p>
            <a:pPr marL="285750" indent="-285750">
              <a:lnSpc>
                <a:spcPct val="100000"/>
              </a:lnSpc>
              <a:spcBef>
                <a:spcPts val="300"/>
              </a:spcBef>
              <a:buFont typeface="Wingdings" panose="05000000000000000000" pitchFamily="2" charset="2"/>
              <a:buChar char="ü"/>
            </a:pPr>
            <a:r>
              <a:rPr lang="en-US" sz="1400">
                <a:solidFill>
                  <a:srgbClr val="242424"/>
                </a:solidFill>
                <a:latin typeface="Aptos"/>
                <a:ea typeface="Calibri"/>
                <a:cs typeface="Poppins"/>
              </a:rPr>
              <a:t>Copy Response</a:t>
            </a:r>
            <a:endParaRPr lang="en-US" sz="1400">
              <a:latin typeface="Aptos"/>
              <a:ea typeface="Calibri"/>
              <a:cs typeface="Poppins"/>
            </a:endParaRPr>
          </a:p>
          <a:p>
            <a:pPr marL="285750" indent="-285750">
              <a:lnSpc>
                <a:spcPct val="100000"/>
              </a:lnSpc>
              <a:spcBef>
                <a:spcPts val="300"/>
              </a:spcBef>
              <a:buFont typeface="Wingdings" panose="05000000000000000000" pitchFamily="2" charset="2"/>
              <a:buChar char="ü"/>
            </a:pPr>
            <a:r>
              <a:rPr lang="en-US" sz="1400">
                <a:latin typeface="Aptos"/>
                <a:ea typeface="Calibri"/>
                <a:cs typeface="Poppins"/>
              </a:rPr>
              <a:t>Summarization</a:t>
            </a:r>
            <a:endParaRPr lang="en-US" sz="1400">
              <a:solidFill>
                <a:srgbClr val="242424"/>
              </a:solidFill>
              <a:latin typeface="Aptos"/>
              <a:ea typeface="Calibri"/>
              <a:cs typeface="Poppins"/>
            </a:endParaRPr>
          </a:p>
          <a:p>
            <a:pPr marL="285750" indent="-285750">
              <a:buFont typeface="Wingdings" panose="05000000000000000000" pitchFamily="2" charset="2"/>
              <a:buChar char="ü"/>
            </a:pPr>
            <a:r>
              <a:rPr lang="en-US" sz="1400">
                <a:solidFill>
                  <a:srgbClr val="242424"/>
                </a:solidFill>
                <a:latin typeface="Aptos"/>
                <a:ea typeface="Calibri"/>
                <a:cs typeface="Poppins"/>
              </a:rPr>
              <a:t>Document Upload</a:t>
            </a:r>
          </a:p>
          <a:p>
            <a:pPr marL="285750" indent="-285750">
              <a:buFont typeface="Wingdings" panose="05000000000000000000" pitchFamily="2" charset="2"/>
              <a:buChar char="ü"/>
            </a:pPr>
            <a:r>
              <a:rPr lang="en-US" sz="1400">
                <a:solidFill>
                  <a:srgbClr val="242424"/>
                </a:solidFill>
                <a:latin typeface="Aptos"/>
                <a:ea typeface="Calibri"/>
                <a:cs typeface="Poppins"/>
              </a:rPr>
              <a:t>Rag Memory</a:t>
            </a:r>
          </a:p>
          <a:p>
            <a:pPr marL="285750" indent="-285750">
              <a:buFont typeface="Wingdings" panose="05000000000000000000" pitchFamily="2" charset="2"/>
              <a:buChar char="ü"/>
            </a:pPr>
            <a:r>
              <a:rPr lang="en-US" sz="1400">
                <a:solidFill>
                  <a:srgbClr val="242424"/>
                </a:solidFill>
                <a:latin typeface="Aptos"/>
                <a:ea typeface="Calibri"/>
                <a:cs typeface="Poppins"/>
              </a:rPr>
              <a:t>Multi LLM &amp; Reasoning models</a:t>
            </a:r>
          </a:p>
          <a:p>
            <a:pPr marL="285750" indent="-285750">
              <a:buFont typeface="Wingdings" panose="05000000000000000000" pitchFamily="2" charset="2"/>
              <a:buChar char="ü"/>
            </a:pPr>
            <a:r>
              <a:rPr lang="en-US" sz="1400">
                <a:solidFill>
                  <a:srgbClr val="242424"/>
                </a:solidFill>
                <a:latin typeface="Aptos"/>
                <a:ea typeface="Calibri"/>
                <a:cs typeface="Poppins"/>
              </a:rPr>
              <a:t>Regenerate Response</a:t>
            </a:r>
          </a:p>
          <a:p>
            <a:pPr marL="285750" indent="-285750">
              <a:buFont typeface="Wingdings" panose="05000000000000000000" pitchFamily="2" charset="2"/>
              <a:buChar char="ü"/>
            </a:pPr>
            <a:r>
              <a:rPr lang="en-US" sz="1400">
                <a:solidFill>
                  <a:srgbClr val="242424"/>
                </a:solidFill>
                <a:latin typeface="Aptos"/>
                <a:ea typeface="Calibri"/>
                <a:cs typeface="Poppins"/>
              </a:rPr>
              <a:t>Chat Logs</a:t>
            </a:r>
          </a:p>
          <a:p>
            <a:pPr marL="285750" indent="-285750">
              <a:buFont typeface="Wingdings" panose="05000000000000000000" pitchFamily="2" charset="2"/>
              <a:buChar char="ü"/>
            </a:pPr>
            <a:r>
              <a:rPr lang="en-US" sz="1400">
                <a:latin typeface="Aptos"/>
                <a:ea typeface="Calibri"/>
                <a:cs typeface="Poppins"/>
              </a:rPr>
              <a:t>Theme Support (Dark and Light</a:t>
            </a:r>
          </a:p>
        </p:txBody>
      </p:sp>
      <p:sp>
        <p:nvSpPr>
          <p:cNvPr id="10" name="TextBox 9">
            <a:extLst>
              <a:ext uri="{FF2B5EF4-FFF2-40B4-BE49-F238E27FC236}">
                <a16:creationId xmlns:a16="http://schemas.microsoft.com/office/drawing/2014/main" id="{939291CA-04AE-19D8-E676-9C91670DAE95}"/>
              </a:ext>
            </a:extLst>
          </p:cNvPr>
          <p:cNvSpPr txBox="1"/>
          <p:nvPr/>
        </p:nvSpPr>
        <p:spPr>
          <a:xfrm>
            <a:off x="5725719" y="5234768"/>
            <a:ext cx="2864285" cy="1169551"/>
          </a:xfrm>
          <a:prstGeom prst="rect">
            <a:avLst/>
          </a:prstGeom>
          <a:noFill/>
        </p:spPr>
        <p:txBody>
          <a:bodyPr wrap="square" rtlCol="0">
            <a:spAutoFit/>
          </a:bodyPr>
          <a:lstStyle/>
          <a:p>
            <a:pPr marL="285750" indent="-285750">
              <a:lnSpc>
                <a:spcPct val="100000"/>
              </a:lnSpc>
              <a:spcBef>
                <a:spcPts val="0"/>
              </a:spcBef>
              <a:buFont typeface="Wingdings" panose="05000000000000000000" pitchFamily="2" charset="2"/>
              <a:buChar char="ü"/>
            </a:pPr>
            <a:r>
              <a:rPr lang="en-US" sz="1400">
                <a:solidFill>
                  <a:srgbClr val="242424"/>
                </a:solidFill>
                <a:latin typeface="Aptos"/>
                <a:ea typeface="Calibri"/>
                <a:cs typeface="Poppins"/>
              </a:rPr>
              <a:t>Data Rules</a:t>
            </a:r>
            <a:endParaRPr lang="en-US" sz="1400">
              <a:solidFill>
                <a:srgbClr val="000000"/>
              </a:solidFill>
              <a:latin typeface="Aptos"/>
              <a:ea typeface="Calibri"/>
              <a:cs typeface="Poppins"/>
            </a:endParaRPr>
          </a:p>
          <a:p>
            <a:pPr marL="285750" indent="-285750">
              <a:lnSpc>
                <a:spcPct val="100000"/>
              </a:lnSpc>
              <a:spcBef>
                <a:spcPts val="0"/>
              </a:spcBef>
              <a:buFont typeface="Wingdings" panose="05000000000000000000" pitchFamily="2" charset="2"/>
              <a:buChar char="ü"/>
            </a:pPr>
            <a:r>
              <a:rPr lang="en-US" sz="1400">
                <a:solidFill>
                  <a:srgbClr val="242424"/>
                </a:solidFill>
                <a:latin typeface="Aptos"/>
                <a:ea typeface="Calibri"/>
                <a:cs typeface="Poppins"/>
              </a:rPr>
              <a:t>Domain User Management</a:t>
            </a:r>
            <a:endParaRPr lang="en-US" sz="1400">
              <a:solidFill>
                <a:srgbClr val="000000"/>
              </a:solidFill>
              <a:latin typeface="Aptos"/>
              <a:ea typeface="Calibri"/>
              <a:cs typeface="Poppins"/>
            </a:endParaRPr>
          </a:p>
          <a:p>
            <a:pPr marL="285750" indent="-285750">
              <a:lnSpc>
                <a:spcPct val="100000"/>
              </a:lnSpc>
              <a:spcBef>
                <a:spcPts val="0"/>
              </a:spcBef>
              <a:buFont typeface="Wingdings" panose="05000000000000000000" pitchFamily="2" charset="2"/>
              <a:buChar char="ü"/>
            </a:pPr>
            <a:r>
              <a:rPr lang="en-US" sz="1400">
                <a:solidFill>
                  <a:srgbClr val="242424"/>
                </a:solidFill>
                <a:latin typeface="Aptos"/>
                <a:ea typeface="Calibri"/>
                <a:cs typeface="Poppins"/>
              </a:rPr>
              <a:t>Bulk Upload Scheduler</a:t>
            </a:r>
            <a:endParaRPr lang="en-US" sz="1400">
              <a:solidFill>
                <a:srgbClr val="000000"/>
              </a:solidFill>
              <a:latin typeface="Aptos"/>
              <a:ea typeface="Calibri"/>
            </a:endParaRPr>
          </a:p>
          <a:p>
            <a:pPr marL="285750" indent="-285750">
              <a:lnSpc>
                <a:spcPct val="100000"/>
              </a:lnSpc>
              <a:spcBef>
                <a:spcPts val="0"/>
              </a:spcBef>
              <a:buFont typeface="Wingdings" panose="05000000000000000000" pitchFamily="2" charset="2"/>
              <a:buChar char="ü"/>
            </a:pPr>
            <a:r>
              <a:rPr lang="en-US" sz="1400">
                <a:solidFill>
                  <a:srgbClr val="242424"/>
                </a:solidFill>
                <a:latin typeface="Aptos"/>
                <a:ea typeface="Calibri"/>
                <a:cs typeface="Poppins"/>
              </a:rPr>
              <a:t>Data Extraction</a:t>
            </a:r>
            <a:endParaRPr lang="en-US" sz="1400">
              <a:latin typeface="Aptos"/>
            </a:endParaRPr>
          </a:p>
          <a:p>
            <a:pPr marL="285750" indent="-285750">
              <a:lnSpc>
                <a:spcPct val="100000"/>
              </a:lnSpc>
              <a:spcBef>
                <a:spcPts val="0"/>
              </a:spcBef>
              <a:buFont typeface="Wingdings" panose="05000000000000000000" pitchFamily="2" charset="2"/>
              <a:buChar char="ü"/>
            </a:pPr>
            <a:r>
              <a:rPr lang="en-US" sz="1400">
                <a:solidFill>
                  <a:srgbClr val="242424"/>
                </a:solidFill>
                <a:latin typeface="Aptos"/>
                <a:ea typeface="Calibri"/>
                <a:cs typeface="Poppins"/>
              </a:rPr>
              <a:t>Web Search User Management</a:t>
            </a:r>
          </a:p>
        </p:txBody>
      </p:sp>
      <p:sp>
        <p:nvSpPr>
          <p:cNvPr id="11" name="TextBox 10">
            <a:extLst>
              <a:ext uri="{FF2B5EF4-FFF2-40B4-BE49-F238E27FC236}">
                <a16:creationId xmlns:a16="http://schemas.microsoft.com/office/drawing/2014/main" id="{68602E8E-4385-A934-221C-C9CE1BA81BA6}"/>
              </a:ext>
            </a:extLst>
          </p:cNvPr>
          <p:cNvSpPr txBox="1"/>
          <p:nvPr/>
        </p:nvSpPr>
        <p:spPr>
          <a:xfrm>
            <a:off x="7135659" y="422107"/>
            <a:ext cx="3394554" cy="369332"/>
          </a:xfrm>
          <a:prstGeom prst="rect">
            <a:avLst/>
          </a:prstGeom>
          <a:noFill/>
        </p:spPr>
        <p:txBody>
          <a:bodyPr wrap="square" rtlCol="0">
            <a:spAutoFit/>
          </a:bodyPr>
          <a:lstStyle/>
          <a:p>
            <a:pPr>
              <a:lnSpc>
                <a:spcPct val="100000"/>
              </a:lnSpc>
              <a:spcBef>
                <a:spcPts val="300"/>
              </a:spcBef>
            </a:pPr>
            <a:r>
              <a:rPr lang="en-US" sz="1800" b="1">
                <a:solidFill>
                  <a:srgbClr val="242424"/>
                </a:solidFill>
                <a:latin typeface="Aptos"/>
                <a:ea typeface="Calibri"/>
                <a:cs typeface="Poppins"/>
              </a:rPr>
              <a:t>User Functionality Features:</a:t>
            </a:r>
            <a:endParaRPr lang="en-US" sz="1800">
              <a:latin typeface="Aptos"/>
              <a:ea typeface="Calibri"/>
              <a:cs typeface="Poppins"/>
            </a:endParaRPr>
          </a:p>
        </p:txBody>
      </p:sp>
      <p:sp>
        <p:nvSpPr>
          <p:cNvPr id="13" name="TextBox 12">
            <a:extLst>
              <a:ext uri="{FF2B5EF4-FFF2-40B4-BE49-F238E27FC236}">
                <a16:creationId xmlns:a16="http://schemas.microsoft.com/office/drawing/2014/main" id="{357271CE-A26B-9579-9BB0-BFAAFCDD39B7}"/>
              </a:ext>
            </a:extLst>
          </p:cNvPr>
          <p:cNvSpPr txBox="1"/>
          <p:nvPr/>
        </p:nvSpPr>
        <p:spPr>
          <a:xfrm>
            <a:off x="6372616" y="4589723"/>
            <a:ext cx="4723355" cy="369332"/>
          </a:xfrm>
          <a:prstGeom prst="rect">
            <a:avLst/>
          </a:prstGeom>
          <a:noFill/>
        </p:spPr>
        <p:txBody>
          <a:bodyPr wrap="square" rtlCol="0">
            <a:spAutoFit/>
          </a:bodyPr>
          <a:lstStyle/>
          <a:p>
            <a:pPr>
              <a:lnSpc>
                <a:spcPct val="100000"/>
              </a:lnSpc>
              <a:spcBef>
                <a:spcPts val="0"/>
              </a:spcBef>
            </a:pPr>
            <a:r>
              <a:rPr lang="en-US" sz="1800" b="1">
                <a:solidFill>
                  <a:srgbClr val="242424"/>
                </a:solidFill>
                <a:latin typeface="Aptos"/>
                <a:ea typeface="Calibri"/>
                <a:cs typeface="Poppins"/>
              </a:rPr>
              <a:t>Admin Panel &amp; Backend Process Features:</a:t>
            </a:r>
            <a:endParaRPr lang="en-US" sz="1800">
              <a:latin typeface="Aptos"/>
              <a:ea typeface="Calibri"/>
              <a:cs typeface="Poppins"/>
            </a:endParaRPr>
          </a:p>
        </p:txBody>
      </p:sp>
      <p:sp>
        <p:nvSpPr>
          <p:cNvPr id="15" name="TextBox 14">
            <a:extLst>
              <a:ext uri="{FF2B5EF4-FFF2-40B4-BE49-F238E27FC236}">
                <a16:creationId xmlns:a16="http://schemas.microsoft.com/office/drawing/2014/main" id="{A2E9EBBA-0354-83A0-1361-8128CEDC778E}"/>
              </a:ext>
            </a:extLst>
          </p:cNvPr>
          <p:cNvSpPr txBox="1"/>
          <p:nvPr/>
        </p:nvSpPr>
        <p:spPr>
          <a:xfrm>
            <a:off x="9124425" y="5244226"/>
            <a:ext cx="2302942" cy="1169551"/>
          </a:xfrm>
          <a:prstGeom prst="rect">
            <a:avLst/>
          </a:prstGeom>
          <a:noFill/>
        </p:spPr>
        <p:txBody>
          <a:bodyPr wrap="square" rtlCol="0">
            <a:spAutoFit/>
          </a:bodyPr>
          <a:lstStyle/>
          <a:p>
            <a:pPr marL="285750" indent="-285750">
              <a:buFont typeface="Wingdings" panose="05000000000000000000" pitchFamily="2" charset="2"/>
              <a:buChar char="ü"/>
            </a:pPr>
            <a:r>
              <a:rPr lang="en-US" sz="1400">
                <a:solidFill>
                  <a:srgbClr val="242424"/>
                </a:solidFill>
                <a:latin typeface="Aptos"/>
                <a:ea typeface="Calibri"/>
                <a:cs typeface="Poppins"/>
              </a:rPr>
              <a:t>Dashboard Insights</a:t>
            </a:r>
          </a:p>
          <a:p>
            <a:pPr marL="285750" indent="-285750">
              <a:buFont typeface="Wingdings" panose="05000000000000000000" pitchFamily="2" charset="2"/>
              <a:buChar char="ü"/>
            </a:pPr>
            <a:r>
              <a:rPr lang="en-US" sz="1400">
                <a:solidFill>
                  <a:srgbClr val="242424"/>
                </a:solidFill>
                <a:latin typeface="Aptos"/>
                <a:ea typeface="Calibri"/>
                <a:cs typeface="Poppins"/>
              </a:rPr>
              <a:t>Bulk Upload</a:t>
            </a:r>
          </a:p>
          <a:p>
            <a:pPr marL="285750" indent="-285750">
              <a:buFont typeface="Wingdings" panose="05000000000000000000" pitchFamily="2" charset="2"/>
              <a:buChar char="ü"/>
            </a:pPr>
            <a:r>
              <a:rPr lang="en-US" sz="1400">
                <a:solidFill>
                  <a:srgbClr val="242424"/>
                </a:solidFill>
                <a:latin typeface="Aptos"/>
                <a:ea typeface="Calibri"/>
                <a:cs typeface="Poppins"/>
              </a:rPr>
              <a:t>Metadata Extraction</a:t>
            </a:r>
          </a:p>
          <a:p>
            <a:pPr marL="285750" indent="-285750">
              <a:buFont typeface="Wingdings" panose="05000000000000000000" pitchFamily="2" charset="2"/>
              <a:buChar char="ü"/>
            </a:pPr>
            <a:r>
              <a:rPr lang="en-US" sz="1400">
                <a:solidFill>
                  <a:srgbClr val="242424"/>
                </a:solidFill>
                <a:latin typeface="Aptos"/>
                <a:ea typeface="Calibri"/>
                <a:cs typeface="Poppins"/>
              </a:rPr>
              <a:t>Vectorization and Indexing</a:t>
            </a:r>
            <a:endParaRPr lang="en-US" sz="1400"/>
          </a:p>
        </p:txBody>
      </p:sp>
    </p:spTree>
    <p:extLst>
      <p:ext uri="{BB962C8B-B14F-4D97-AF65-F5344CB8AC3E}">
        <p14:creationId xmlns:p14="http://schemas.microsoft.com/office/powerpoint/2010/main" val="934067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E7FA926-38CF-89D7-A665-19EA26660D68}"/>
              </a:ext>
            </a:extLst>
          </p:cNvPr>
          <p:cNvSpPr/>
          <p:nvPr/>
        </p:nvSpPr>
        <p:spPr>
          <a:xfrm>
            <a:off x="406046" y="1114425"/>
            <a:ext cx="5486400" cy="5486400"/>
          </a:xfrm>
          <a:prstGeom prst="ellipse">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8ED626B6-94C4-4E05-38D4-553A41333475}"/>
              </a:ext>
            </a:extLst>
          </p:cNvPr>
          <p:cNvSpPr txBox="1">
            <a:spLocks/>
          </p:cNvSpPr>
          <p:nvPr/>
        </p:nvSpPr>
        <p:spPr>
          <a:xfrm>
            <a:off x="6549129" y="238145"/>
            <a:ext cx="5486400" cy="6077119"/>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a:solidFill>
                  <a:srgbClr val="2F2F2F"/>
                </a:solidFill>
                <a:latin typeface="Aptos"/>
                <a:ea typeface="Calibri"/>
                <a:cs typeface="Calibri"/>
              </a:rPr>
              <a:t>Assumptions: </a:t>
            </a:r>
          </a:p>
          <a:p>
            <a:pPr marL="342900" indent="-342900">
              <a:buFont typeface="Wingdings" panose="05000000000000000000" pitchFamily="2" charset="2"/>
              <a:buChar char="q"/>
            </a:pPr>
            <a:r>
              <a:rPr lang="en-US">
                <a:solidFill>
                  <a:srgbClr val="000000"/>
                </a:solidFill>
                <a:latin typeface="Aptos"/>
                <a:ea typeface="Calibri"/>
                <a:cs typeface="Calibri"/>
              </a:rPr>
              <a:t>API will be available for all available data sources.</a:t>
            </a:r>
          </a:p>
          <a:p>
            <a:pPr marL="342900" indent="-342900">
              <a:buFont typeface="Wingdings" panose="05000000000000000000" pitchFamily="2" charset="2"/>
              <a:buChar char="q"/>
            </a:pPr>
            <a:r>
              <a:rPr lang="en-US">
                <a:solidFill>
                  <a:srgbClr val="000000"/>
                </a:solidFill>
                <a:latin typeface="Aptos"/>
                <a:ea typeface="Calibri"/>
                <a:cs typeface="Calibri"/>
              </a:rPr>
              <a:t>Client</a:t>
            </a:r>
            <a:r>
              <a:rPr lang="en-US">
                <a:latin typeface="Aptos"/>
                <a:ea typeface="Calibri"/>
                <a:cs typeface="Calibri"/>
              </a:rPr>
              <a:t> will provide domain and/or sub-domain as well as SSL certificates. </a:t>
            </a:r>
            <a:endParaRPr lang="en-US">
              <a:latin typeface="Aptos"/>
            </a:endParaRPr>
          </a:p>
          <a:p>
            <a:pPr marL="342900" indent="-342900">
              <a:buFont typeface="Wingdings" panose="05000000000000000000" pitchFamily="2" charset="2"/>
              <a:buChar char="q"/>
            </a:pPr>
            <a:r>
              <a:rPr lang="en-US">
                <a:solidFill>
                  <a:srgbClr val="000000"/>
                </a:solidFill>
                <a:latin typeface="Aptos"/>
                <a:ea typeface="Calibri"/>
                <a:cs typeface="Calibri"/>
              </a:rPr>
              <a:t>Data from unstructured &amp; structured data source in scope will be ingested batch once a day.</a:t>
            </a:r>
          </a:p>
          <a:p>
            <a:pPr marL="342900" indent="-342900">
              <a:buFont typeface="Wingdings" panose="05000000000000000000" pitchFamily="2" charset="2"/>
              <a:buChar char="q"/>
            </a:pPr>
            <a:r>
              <a:rPr lang="en-US">
                <a:solidFill>
                  <a:srgbClr val="000000"/>
                </a:solidFill>
                <a:latin typeface="Aptos"/>
                <a:ea typeface="Calibri"/>
                <a:cs typeface="Calibri"/>
              </a:rPr>
              <a:t>We have considered total data from sources to be less than 2 TB. </a:t>
            </a:r>
          </a:p>
          <a:p>
            <a:pPr marL="342900" indent="-342900">
              <a:buFont typeface="Wingdings" panose="05000000000000000000" pitchFamily="2" charset="2"/>
              <a:buChar char="q"/>
            </a:pPr>
            <a:r>
              <a:rPr lang="en-US">
                <a:solidFill>
                  <a:srgbClr val="000000"/>
                </a:solidFill>
                <a:latin typeface="Aptos"/>
                <a:ea typeface="Calibri"/>
                <a:cs typeface="Calibri"/>
              </a:rPr>
              <a:t>Final deliverables and architecture may change based on the outcomes of the design and discovery phases.</a:t>
            </a:r>
            <a:endParaRPr lang="en-US"/>
          </a:p>
          <a:p>
            <a:pPr marL="342900" indent="-342900">
              <a:buFont typeface="Wingdings" panose="05000000000000000000" pitchFamily="2" charset="2"/>
              <a:buChar char="q"/>
            </a:pPr>
            <a:r>
              <a:rPr lang="en-US">
                <a:solidFill>
                  <a:srgbClr val="000000"/>
                </a:solidFill>
                <a:latin typeface="Aptos"/>
                <a:ea typeface="Calibri"/>
                <a:cs typeface="Calibri"/>
              </a:rPr>
              <a:t>The current scope includes basic challenges in data sources ingestion/integration. Any complex integration is out of current scope.</a:t>
            </a:r>
          </a:p>
          <a:p>
            <a:pPr marL="342900" indent="-342900">
              <a:buFont typeface="Wingdings" panose="05000000000000000000" pitchFamily="2" charset="2"/>
              <a:buChar char="q"/>
            </a:pPr>
            <a:r>
              <a:rPr lang="en-US">
                <a:solidFill>
                  <a:srgbClr val="000000"/>
                </a:solidFill>
                <a:latin typeface="Aptos"/>
                <a:ea typeface="Calibri"/>
                <a:cs typeface="Calibri"/>
              </a:rPr>
              <a:t>Content generated files will be available in SharePoint Teams Site mapped to Teams Channel.</a:t>
            </a:r>
          </a:p>
          <a:p>
            <a:pPr marL="342900" indent="-342900">
              <a:buFont typeface="Wingdings" panose="05000000000000000000" pitchFamily="2" charset="2"/>
              <a:buChar char="q"/>
            </a:pPr>
            <a:r>
              <a:rPr lang="en-US">
                <a:solidFill>
                  <a:srgbClr val="000000"/>
                </a:solidFill>
                <a:latin typeface="Aptos"/>
                <a:ea typeface="Calibri"/>
                <a:cs typeface="Calibri"/>
              </a:rPr>
              <a:t>3 Training sessions are considered </a:t>
            </a:r>
          </a:p>
          <a:p>
            <a:pPr marL="342900" indent="-342900">
              <a:buFont typeface="Wingdings" panose="05000000000000000000" pitchFamily="2" charset="2"/>
              <a:buChar char="q"/>
            </a:pPr>
            <a:r>
              <a:rPr lang="en-US">
                <a:solidFill>
                  <a:srgbClr val="000000"/>
                </a:solidFill>
                <a:latin typeface="Aptos"/>
                <a:ea typeface="Calibri"/>
                <a:cs typeface="Calibri"/>
              </a:rPr>
              <a:t>The investment pack template ppt will be no more than 20 slides. </a:t>
            </a:r>
          </a:p>
          <a:p>
            <a:pPr marL="342900" indent="-342900">
              <a:buFont typeface="Wingdings" panose="05000000000000000000" pitchFamily="2" charset="2"/>
              <a:buChar char="q"/>
            </a:pPr>
            <a:r>
              <a:rPr lang="en-US">
                <a:solidFill>
                  <a:srgbClr val="000000"/>
                </a:solidFill>
                <a:latin typeface="Aptos"/>
                <a:ea typeface="Calibri"/>
                <a:cs typeface="Calibri"/>
              </a:rPr>
              <a:t>Corrupted and password protected data will be excluded from ingestion to </a:t>
            </a:r>
            <a:r>
              <a:rPr lang="en-US" err="1">
                <a:solidFill>
                  <a:srgbClr val="000000"/>
                </a:solidFill>
                <a:latin typeface="Aptos"/>
                <a:ea typeface="Calibri"/>
                <a:cs typeface="Calibri"/>
              </a:rPr>
              <a:t>OneLake</a:t>
            </a:r>
            <a:r>
              <a:rPr lang="en-US">
                <a:solidFill>
                  <a:srgbClr val="000000"/>
                </a:solidFill>
                <a:latin typeface="Aptos"/>
                <a:ea typeface="Calibri"/>
                <a:cs typeface="Calibri"/>
              </a:rPr>
              <a:t>. </a:t>
            </a:r>
          </a:p>
          <a:p>
            <a:pPr marL="342900" indent="-342900">
              <a:buFont typeface="Wingdings" panose="05000000000000000000" pitchFamily="2" charset="2"/>
              <a:buChar char="q"/>
            </a:pPr>
            <a:r>
              <a:rPr lang="en-US">
                <a:solidFill>
                  <a:srgbClr val="000000"/>
                </a:solidFill>
                <a:latin typeface="Aptos"/>
                <a:ea typeface="Calibri"/>
                <a:cs typeface="Calibri"/>
              </a:rPr>
              <a:t>Investment packs will be created with text and tabular data. </a:t>
            </a:r>
          </a:p>
          <a:p>
            <a:pPr marL="342900" indent="-342900">
              <a:buFont typeface="Wingdings" panose="05000000000000000000" pitchFamily="2" charset="2"/>
              <a:buChar char="q"/>
            </a:pPr>
            <a:endParaRPr lang="en-US">
              <a:solidFill>
                <a:srgbClr val="000000"/>
              </a:solidFill>
              <a:latin typeface="Aptos" panose="020B0004020202020204" pitchFamily="34" charset="0"/>
              <a:ea typeface="Calibri"/>
              <a:cs typeface="Calibri"/>
            </a:endParaRPr>
          </a:p>
          <a:p>
            <a:endParaRPr lang="en-US" sz="1400">
              <a:solidFill>
                <a:srgbClr val="000000"/>
              </a:solidFill>
              <a:ea typeface="Calibri"/>
            </a:endParaRPr>
          </a:p>
          <a:p>
            <a:endParaRPr lang="en-US" sz="1800">
              <a:solidFill>
                <a:srgbClr val="000000"/>
              </a:solidFill>
              <a:latin typeface="Aptos"/>
              <a:ea typeface="Calibri"/>
              <a:cs typeface="Calibri"/>
            </a:endParaRPr>
          </a:p>
        </p:txBody>
      </p:sp>
      <p:pic>
        <p:nvPicPr>
          <p:cNvPr id="9" name="Picture 8" descr="A blue letter on a black background&#10;&#10;Description automatically generated">
            <a:extLst>
              <a:ext uri="{FF2B5EF4-FFF2-40B4-BE49-F238E27FC236}">
                <a16:creationId xmlns:a16="http://schemas.microsoft.com/office/drawing/2014/main" id="{F9113607-89C7-32E5-F269-41589611627E}"/>
              </a:ext>
            </a:extLst>
          </p:cNvPr>
          <p:cNvPicPr>
            <a:picLocks noChangeAspect="1"/>
          </p:cNvPicPr>
          <p:nvPr/>
        </p:nvPicPr>
        <p:blipFill>
          <a:blip r:embed="rId2"/>
          <a:stretch>
            <a:fillRect/>
          </a:stretch>
        </p:blipFill>
        <p:spPr>
          <a:xfrm>
            <a:off x="672879" y="417324"/>
            <a:ext cx="975769" cy="463210"/>
          </a:xfrm>
          <a:prstGeom prst="rect">
            <a:avLst/>
          </a:prstGeom>
        </p:spPr>
      </p:pic>
      <p:sp>
        <p:nvSpPr>
          <p:cNvPr id="2" name="Title 1">
            <a:extLst>
              <a:ext uri="{FF2B5EF4-FFF2-40B4-BE49-F238E27FC236}">
                <a16:creationId xmlns:a16="http://schemas.microsoft.com/office/drawing/2014/main" id="{E79BF6E4-32F3-C3EE-8943-188D3F4B5D02}"/>
              </a:ext>
            </a:extLst>
          </p:cNvPr>
          <p:cNvSpPr txBox="1">
            <a:spLocks/>
          </p:cNvSpPr>
          <p:nvPr/>
        </p:nvSpPr>
        <p:spPr>
          <a:xfrm>
            <a:off x="1021540" y="3273364"/>
            <a:ext cx="4453617" cy="1318834"/>
          </a:xfrm>
          <a:prstGeom prst="rect">
            <a:avLst/>
          </a:prstGeom>
        </p:spPr>
        <p:txBody>
          <a:bodyPr lIns="91440" tIns="45720" rIns="91440" bIns="45720" anchor="t"/>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pPr algn="ctr"/>
            <a:r>
              <a:rPr lang="en-GB">
                <a:solidFill>
                  <a:schemeClr val="bg1"/>
                </a:solidFill>
              </a:rPr>
              <a:t>Assumptions</a:t>
            </a:r>
            <a:endParaRPr lang="en-US">
              <a:solidFill>
                <a:schemeClr val="bg1"/>
              </a:solidFill>
            </a:endParaRPr>
          </a:p>
        </p:txBody>
      </p:sp>
      <p:sp>
        <p:nvSpPr>
          <p:cNvPr id="7" name="Oval 6">
            <a:extLst>
              <a:ext uri="{FF2B5EF4-FFF2-40B4-BE49-F238E27FC236}">
                <a16:creationId xmlns:a16="http://schemas.microsoft.com/office/drawing/2014/main" id="{1CA7FB97-C48F-972F-F846-7451D5893852}"/>
              </a:ext>
            </a:extLst>
          </p:cNvPr>
          <p:cNvSpPr/>
          <p:nvPr/>
        </p:nvSpPr>
        <p:spPr>
          <a:xfrm>
            <a:off x="672879" y="5568467"/>
            <a:ext cx="872209" cy="872209"/>
          </a:xfrm>
          <a:prstGeom prst="ellipse">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1364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A908E-E566-39D2-07CE-970657A786A4}"/>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5F46B3EE-95C6-DA3D-4165-7E8126D46BBD}"/>
              </a:ext>
            </a:extLst>
          </p:cNvPr>
          <p:cNvSpPr/>
          <p:nvPr/>
        </p:nvSpPr>
        <p:spPr>
          <a:xfrm>
            <a:off x="406046" y="1114425"/>
            <a:ext cx="5486400" cy="5486400"/>
          </a:xfrm>
          <a:prstGeom prst="ellipse">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A7107BA1-5E50-2477-DFEF-FE4E66155681}"/>
              </a:ext>
            </a:extLst>
          </p:cNvPr>
          <p:cNvSpPr txBox="1">
            <a:spLocks/>
          </p:cNvSpPr>
          <p:nvPr/>
        </p:nvSpPr>
        <p:spPr>
          <a:xfrm>
            <a:off x="6618280" y="182599"/>
            <a:ext cx="5331550" cy="6289212"/>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a:solidFill>
                  <a:srgbClr val="2F2F2F"/>
                </a:solidFill>
                <a:latin typeface="Aptos"/>
                <a:ea typeface="Calibri"/>
                <a:cs typeface="Calibri"/>
              </a:rPr>
              <a:t>Assumptions (Continued):</a:t>
            </a:r>
          </a:p>
          <a:p>
            <a:pPr marL="342900" indent="-342900">
              <a:buFont typeface="Wingdings" panose="05000000000000000000" pitchFamily="2" charset="2"/>
              <a:buChar char="q"/>
            </a:pPr>
            <a:r>
              <a:rPr lang="en-US">
                <a:solidFill>
                  <a:srgbClr val="000000"/>
                </a:solidFill>
                <a:latin typeface="Aptos"/>
                <a:ea typeface="Calibri"/>
                <a:cs typeface="Calibri"/>
              </a:rPr>
              <a:t>Pilot group of users is 10. There will be 40 users total and roughly 20 queries per day per user. </a:t>
            </a:r>
            <a:endParaRPr lang="en-US">
              <a:latin typeface="Aptos"/>
            </a:endParaRPr>
          </a:p>
          <a:p>
            <a:pPr marL="342900" indent="-342900">
              <a:buFont typeface="Wingdings" panose="05000000000000000000" pitchFamily="2" charset="2"/>
              <a:buChar char="q"/>
            </a:pPr>
            <a:r>
              <a:rPr lang="en-US">
                <a:solidFill>
                  <a:srgbClr val="000000"/>
                </a:solidFill>
                <a:latin typeface="Aptos"/>
                <a:ea typeface="Calibri"/>
                <a:cs typeface="Calibri"/>
              </a:rPr>
              <a:t>Client will be responsible for all cloud costs incurred from resources &amp; service usage. </a:t>
            </a:r>
          </a:p>
          <a:p>
            <a:pPr marL="285750" indent="-285750">
              <a:buFont typeface="Wingdings" panose="05000000000000000000" pitchFamily="2" charset="2"/>
              <a:buChar char="q"/>
            </a:pPr>
            <a:r>
              <a:rPr lang="en-US">
                <a:latin typeface="Aptos"/>
                <a:ea typeface="Calibri"/>
                <a:cs typeface="Poppins"/>
              </a:rPr>
              <a:t>Responses will be generated based on the capabilities and limitations of Azure AI Search. While it enables semantic search and retrieval, it may not always provide complete or perfectly structured answers.</a:t>
            </a:r>
          </a:p>
          <a:p>
            <a:pPr marL="285750" indent="-285750">
              <a:buFont typeface="Wingdings" panose="05000000000000000000" pitchFamily="2" charset="2"/>
              <a:buChar char="q"/>
            </a:pPr>
            <a:r>
              <a:rPr lang="en-US">
                <a:solidFill>
                  <a:srgbClr val="000000"/>
                </a:solidFill>
                <a:latin typeface="Aptos"/>
                <a:ea typeface="Calibri"/>
                <a:cs typeface="Poppins"/>
              </a:rPr>
              <a:t>It is assumed that all data sources will be compatible with Fabric for integration and ingestion. No custom implementation will be required.</a:t>
            </a:r>
          </a:p>
          <a:p>
            <a:pPr marL="285750" indent="-285750">
              <a:buFont typeface="Wingdings" panose="05000000000000000000" pitchFamily="2" charset="2"/>
              <a:buChar char="q"/>
            </a:pPr>
            <a:r>
              <a:rPr lang="en-US">
                <a:latin typeface="Aptos"/>
                <a:ea typeface="Calibri"/>
                <a:cs typeface="Poppins"/>
              </a:rPr>
              <a:t>As data volume grows, infrastructure costs, including storage, indexing, and AI processing will increase accordingly</a:t>
            </a:r>
          </a:p>
          <a:p>
            <a:pPr marL="285750" indent="-285750">
              <a:buFont typeface="Wingdings" panose="05000000000000000000" pitchFamily="2" charset="2"/>
              <a:buChar char="q"/>
            </a:pPr>
            <a:r>
              <a:rPr lang="en-US">
                <a:latin typeface="Aptos"/>
                <a:ea typeface="Calibri"/>
                <a:cs typeface="Poppins"/>
              </a:rPr>
              <a:t>We assume that the standard (E3 or E5) Microsoft 365 licenses (Teams, Outlook, SharePoint) are already in place within the organization</a:t>
            </a:r>
          </a:p>
          <a:p>
            <a:pPr marL="285750" indent="-285750">
              <a:buFont typeface="Wingdings" panose="05000000000000000000" pitchFamily="2" charset="2"/>
              <a:buChar char="q"/>
            </a:pPr>
            <a:r>
              <a:rPr lang="en-US">
                <a:latin typeface="Aptos"/>
                <a:ea typeface="Calibri"/>
                <a:cs typeface="Poppins"/>
              </a:rPr>
              <a:t>The incremental data will be loaded into the vector database as a part of a daily batch process (and not streamed)</a:t>
            </a:r>
            <a:endParaRPr lang="en-US">
              <a:solidFill>
                <a:srgbClr val="000000"/>
              </a:solidFill>
              <a:latin typeface="Aptos"/>
              <a:ea typeface="Calibri"/>
              <a:cs typeface="Poppins"/>
            </a:endParaRPr>
          </a:p>
          <a:p>
            <a:pPr marL="342900" indent="-342900">
              <a:buFont typeface="Wingdings" panose="05000000000000000000" pitchFamily="2" charset="2"/>
              <a:buChar char="q"/>
            </a:pPr>
            <a:endParaRPr lang="en-US">
              <a:solidFill>
                <a:srgbClr val="000000"/>
              </a:solidFill>
              <a:latin typeface="Aptos" panose="020B0004020202020204" pitchFamily="34" charset="0"/>
              <a:ea typeface="Calibri"/>
              <a:cs typeface="Calibri"/>
            </a:endParaRPr>
          </a:p>
          <a:p>
            <a:pPr marL="342900" indent="-342900">
              <a:buChar char="•"/>
            </a:pPr>
            <a:endParaRPr lang="en-US" sz="1800">
              <a:solidFill>
                <a:srgbClr val="000000"/>
              </a:solidFill>
              <a:latin typeface="Aptos"/>
              <a:ea typeface="Calibri"/>
              <a:cs typeface="Calibri"/>
            </a:endParaRPr>
          </a:p>
          <a:p>
            <a:pPr marL="342900" indent="-342900">
              <a:buChar char="•"/>
            </a:pPr>
            <a:endParaRPr lang="en-US" sz="1400">
              <a:solidFill>
                <a:srgbClr val="000000"/>
              </a:solidFill>
              <a:ea typeface="Calibri"/>
            </a:endParaRPr>
          </a:p>
          <a:p>
            <a:pPr marL="342900" indent="-342900">
              <a:buChar char="•"/>
            </a:pPr>
            <a:endParaRPr lang="en-US" sz="1800">
              <a:solidFill>
                <a:srgbClr val="000000"/>
              </a:solidFill>
              <a:latin typeface="Aptos"/>
              <a:ea typeface="Calibri"/>
              <a:cs typeface="Calibri"/>
            </a:endParaRPr>
          </a:p>
          <a:p>
            <a:pPr marL="342900" indent="-342900">
              <a:buChar char="•"/>
            </a:pPr>
            <a:endParaRPr lang="en-US" sz="1800">
              <a:solidFill>
                <a:srgbClr val="000000"/>
              </a:solidFill>
              <a:latin typeface="Aptos"/>
              <a:ea typeface="Calibri"/>
              <a:cs typeface="Calibri"/>
            </a:endParaRPr>
          </a:p>
          <a:p>
            <a:pPr marL="342900" indent="-342900">
              <a:buChar char="•"/>
            </a:pPr>
            <a:endParaRPr lang="en-US" sz="1800">
              <a:solidFill>
                <a:srgbClr val="000000"/>
              </a:solidFill>
              <a:latin typeface="Aptos"/>
              <a:ea typeface="Calibri"/>
              <a:cs typeface="Calibri"/>
            </a:endParaRPr>
          </a:p>
          <a:p>
            <a:pPr marL="285750" indent="-285750">
              <a:buChar char="•"/>
            </a:pPr>
            <a:endParaRPr lang="en-US">
              <a:solidFill>
                <a:srgbClr val="2F2F2F"/>
              </a:solidFill>
              <a:latin typeface="Aptos"/>
              <a:ea typeface="Calibri"/>
              <a:cs typeface="Calibri"/>
            </a:endParaRPr>
          </a:p>
          <a:p>
            <a:endParaRPr lang="en-US" sz="1200">
              <a:solidFill>
                <a:srgbClr val="000000"/>
              </a:solidFill>
              <a:latin typeface="Aptos"/>
              <a:ea typeface="Calibri"/>
              <a:cs typeface="Arial"/>
            </a:endParaRPr>
          </a:p>
        </p:txBody>
      </p:sp>
      <p:pic>
        <p:nvPicPr>
          <p:cNvPr id="9" name="Picture 8" descr="A blue letter on a black background&#10;&#10;Description automatically generated">
            <a:extLst>
              <a:ext uri="{FF2B5EF4-FFF2-40B4-BE49-F238E27FC236}">
                <a16:creationId xmlns:a16="http://schemas.microsoft.com/office/drawing/2014/main" id="{2450AA5B-6CDD-8FEA-8968-D7A591667F6F}"/>
              </a:ext>
            </a:extLst>
          </p:cNvPr>
          <p:cNvPicPr>
            <a:picLocks noChangeAspect="1"/>
          </p:cNvPicPr>
          <p:nvPr/>
        </p:nvPicPr>
        <p:blipFill>
          <a:blip r:embed="rId2"/>
          <a:stretch>
            <a:fillRect/>
          </a:stretch>
        </p:blipFill>
        <p:spPr>
          <a:xfrm>
            <a:off x="672879" y="417324"/>
            <a:ext cx="975769" cy="463210"/>
          </a:xfrm>
          <a:prstGeom prst="rect">
            <a:avLst/>
          </a:prstGeom>
        </p:spPr>
      </p:pic>
      <p:sp>
        <p:nvSpPr>
          <p:cNvPr id="2" name="Title 1">
            <a:extLst>
              <a:ext uri="{FF2B5EF4-FFF2-40B4-BE49-F238E27FC236}">
                <a16:creationId xmlns:a16="http://schemas.microsoft.com/office/drawing/2014/main" id="{54BEA2F5-C13F-8147-C6D5-254DA681673A}"/>
              </a:ext>
            </a:extLst>
          </p:cNvPr>
          <p:cNvSpPr txBox="1">
            <a:spLocks/>
          </p:cNvSpPr>
          <p:nvPr/>
        </p:nvSpPr>
        <p:spPr>
          <a:xfrm>
            <a:off x="1021540" y="3285890"/>
            <a:ext cx="4453617" cy="1318834"/>
          </a:xfrm>
          <a:prstGeom prst="rect">
            <a:avLst/>
          </a:prstGeom>
        </p:spPr>
        <p:txBody>
          <a:bodyPr lIns="91440" tIns="45720" rIns="91440" bIns="45720" anchor="t"/>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pPr algn="ctr"/>
            <a:r>
              <a:rPr lang="en-GB">
                <a:solidFill>
                  <a:schemeClr val="bg1"/>
                </a:solidFill>
              </a:rPr>
              <a:t>Assumptions</a:t>
            </a:r>
            <a:endParaRPr lang="en-US">
              <a:solidFill>
                <a:schemeClr val="bg1"/>
              </a:solidFill>
            </a:endParaRPr>
          </a:p>
        </p:txBody>
      </p:sp>
      <p:sp>
        <p:nvSpPr>
          <p:cNvPr id="7" name="Oval 6">
            <a:extLst>
              <a:ext uri="{FF2B5EF4-FFF2-40B4-BE49-F238E27FC236}">
                <a16:creationId xmlns:a16="http://schemas.microsoft.com/office/drawing/2014/main" id="{CF786F9A-0B06-D57B-28FC-EC63E0396AEB}"/>
              </a:ext>
            </a:extLst>
          </p:cNvPr>
          <p:cNvSpPr/>
          <p:nvPr/>
        </p:nvSpPr>
        <p:spPr>
          <a:xfrm>
            <a:off x="672879" y="5568467"/>
            <a:ext cx="872209" cy="872209"/>
          </a:xfrm>
          <a:prstGeom prst="ellipse">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6635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E7FA926-38CF-89D7-A665-19EA26660D68}"/>
              </a:ext>
            </a:extLst>
          </p:cNvPr>
          <p:cNvSpPr/>
          <p:nvPr/>
        </p:nvSpPr>
        <p:spPr>
          <a:xfrm>
            <a:off x="406046" y="1114425"/>
            <a:ext cx="5486400" cy="5486400"/>
          </a:xfrm>
          <a:prstGeom prst="ellipse">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8ED626B6-94C4-4E05-38D4-553A41333475}"/>
              </a:ext>
            </a:extLst>
          </p:cNvPr>
          <p:cNvSpPr txBox="1">
            <a:spLocks/>
          </p:cNvSpPr>
          <p:nvPr/>
        </p:nvSpPr>
        <p:spPr>
          <a:xfrm>
            <a:off x="6536189" y="2096059"/>
            <a:ext cx="5050386" cy="2964454"/>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a:solidFill>
                  <a:srgbClr val="2F2F2F"/>
                </a:solidFill>
                <a:latin typeface="Aptos"/>
                <a:ea typeface="Calibri"/>
                <a:cs typeface="Calibri"/>
              </a:rPr>
              <a:t>Pre-requisites:</a:t>
            </a:r>
          </a:p>
          <a:p>
            <a:endParaRPr lang="en-US" sz="2200" b="1">
              <a:solidFill>
                <a:srgbClr val="2F2F2F"/>
              </a:solidFill>
              <a:latin typeface="Aptos"/>
              <a:ea typeface="Calibri"/>
              <a:cs typeface="Calibri"/>
            </a:endParaRPr>
          </a:p>
          <a:p>
            <a:pPr marL="285750" indent="-285750">
              <a:buFont typeface="Wingdings" panose="05000000000000000000" pitchFamily="2" charset="2"/>
              <a:buChar char="q"/>
            </a:pPr>
            <a:r>
              <a:rPr lang="en-US" sz="1800">
                <a:solidFill>
                  <a:srgbClr val="000000"/>
                </a:solidFill>
                <a:latin typeface="Aptos"/>
                <a:ea typeface="Calibri"/>
                <a:cs typeface="Calibri"/>
              </a:rPr>
              <a:t>Access details and proper permission to D365, </a:t>
            </a:r>
            <a:r>
              <a:rPr lang="en-US" sz="1800" err="1">
                <a:solidFill>
                  <a:srgbClr val="000000"/>
                </a:solidFill>
                <a:latin typeface="Aptos"/>
                <a:ea typeface="Calibri"/>
                <a:cs typeface="Calibri"/>
              </a:rPr>
              <a:t>Addepar</a:t>
            </a:r>
            <a:r>
              <a:rPr lang="en-US" sz="1800">
                <a:solidFill>
                  <a:srgbClr val="000000"/>
                </a:solidFill>
                <a:latin typeface="Aptos"/>
                <a:ea typeface="Calibri"/>
                <a:cs typeface="Calibri"/>
              </a:rPr>
              <a:t>, Flex Accounting APIs and all the other data sources.</a:t>
            </a:r>
          </a:p>
          <a:p>
            <a:pPr marL="285750" indent="-285750">
              <a:buFont typeface="Wingdings" panose="05000000000000000000" pitchFamily="2" charset="2"/>
              <a:buChar char="q"/>
            </a:pPr>
            <a:r>
              <a:rPr lang="en-US" sz="1800">
                <a:solidFill>
                  <a:srgbClr val="000000"/>
                </a:solidFill>
                <a:latin typeface="Aptos"/>
                <a:ea typeface="Calibri"/>
                <a:cs typeface="Calibri"/>
              </a:rPr>
              <a:t>Azure tenant &amp; subscription is readily available. Service or user account for project team members with Contributor &amp; group admin access. </a:t>
            </a:r>
          </a:p>
          <a:p>
            <a:pPr marL="285750" indent="-285750">
              <a:buFont typeface="Wingdings" panose="05000000000000000000" pitchFamily="2" charset="2"/>
              <a:buChar char="q"/>
            </a:pPr>
            <a:r>
              <a:rPr lang="en-US" sz="1800">
                <a:solidFill>
                  <a:srgbClr val="000000"/>
                </a:solidFill>
                <a:latin typeface="Aptos"/>
                <a:ea typeface="Calibri"/>
                <a:cs typeface="Calibri"/>
              </a:rPr>
              <a:t>SharePoint Admin account.</a:t>
            </a:r>
          </a:p>
          <a:p>
            <a:pPr marL="171450" indent="-171450">
              <a:buFont typeface="Arial"/>
              <a:buChar char="•"/>
            </a:pPr>
            <a:endParaRPr lang="en-US" sz="2000">
              <a:solidFill>
                <a:srgbClr val="000000"/>
              </a:solidFill>
              <a:latin typeface="Aptos"/>
              <a:ea typeface="Calibri"/>
              <a:cs typeface="Calibri"/>
            </a:endParaRPr>
          </a:p>
          <a:p>
            <a:pPr marL="171450" indent="-171450">
              <a:buFont typeface="Arial"/>
              <a:buChar char="•"/>
            </a:pPr>
            <a:endParaRPr lang="en-US" sz="2000">
              <a:solidFill>
                <a:srgbClr val="000000"/>
              </a:solidFill>
              <a:latin typeface="Aptos"/>
              <a:ea typeface="Calibri"/>
              <a:cs typeface="Calibri"/>
            </a:endParaRPr>
          </a:p>
          <a:p>
            <a:pPr marL="171450" indent="-171450">
              <a:buFont typeface="Arial"/>
              <a:buChar char="•"/>
            </a:pPr>
            <a:endParaRPr lang="en-US">
              <a:solidFill>
                <a:srgbClr val="000000"/>
              </a:solidFill>
              <a:ea typeface="Calibri"/>
            </a:endParaRPr>
          </a:p>
          <a:p>
            <a:pPr marL="285750" indent="-285750">
              <a:buFont typeface="Arial"/>
              <a:buChar char="•"/>
            </a:pPr>
            <a:endParaRPr lang="en-US" sz="1800">
              <a:solidFill>
                <a:srgbClr val="2F2F2F"/>
              </a:solidFill>
              <a:latin typeface="Aptos"/>
              <a:ea typeface="Calibri"/>
              <a:cs typeface="Calibri"/>
            </a:endParaRPr>
          </a:p>
        </p:txBody>
      </p:sp>
      <p:pic>
        <p:nvPicPr>
          <p:cNvPr id="9" name="Picture 8" descr="A blue letter on a black background&#10;&#10;Description automatically generated">
            <a:extLst>
              <a:ext uri="{FF2B5EF4-FFF2-40B4-BE49-F238E27FC236}">
                <a16:creationId xmlns:a16="http://schemas.microsoft.com/office/drawing/2014/main" id="{F9113607-89C7-32E5-F269-41589611627E}"/>
              </a:ext>
            </a:extLst>
          </p:cNvPr>
          <p:cNvPicPr>
            <a:picLocks noChangeAspect="1"/>
          </p:cNvPicPr>
          <p:nvPr/>
        </p:nvPicPr>
        <p:blipFill>
          <a:blip r:embed="rId2"/>
          <a:stretch>
            <a:fillRect/>
          </a:stretch>
        </p:blipFill>
        <p:spPr>
          <a:xfrm>
            <a:off x="672879" y="417324"/>
            <a:ext cx="975769" cy="463210"/>
          </a:xfrm>
          <a:prstGeom prst="rect">
            <a:avLst/>
          </a:prstGeom>
        </p:spPr>
      </p:pic>
      <p:sp>
        <p:nvSpPr>
          <p:cNvPr id="2" name="Title 1">
            <a:extLst>
              <a:ext uri="{FF2B5EF4-FFF2-40B4-BE49-F238E27FC236}">
                <a16:creationId xmlns:a16="http://schemas.microsoft.com/office/drawing/2014/main" id="{E79BF6E4-32F3-C3EE-8943-188D3F4B5D02}"/>
              </a:ext>
            </a:extLst>
          </p:cNvPr>
          <p:cNvSpPr txBox="1">
            <a:spLocks/>
          </p:cNvSpPr>
          <p:nvPr/>
        </p:nvSpPr>
        <p:spPr>
          <a:xfrm>
            <a:off x="771341" y="3310942"/>
            <a:ext cx="4953184" cy="1318834"/>
          </a:xfrm>
          <a:prstGeom prst="rect">
            <a:avLst/>
          </a:prstGeom>
        </p:spPr>
        <p:txBody>
          <a:bodyPr lIns="91440" tIns="45720" rIns="91440" bIns="45720" anchor="t"/>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pPr algn="ctr"/>
            <a:r>
              <a:rPr lang="en-GB">
                <a:solidFill>
                  <a:schemeClr val="bg1"/>
                </a:solidFill>
              </a:rPr>
              <a:t>Pre-Requisites</a:t>
            </a:r>
            <a:endParaRPr lang="en-US">
              <a:solidFill>
                <a:schemeClr val="bg1"/>
              </a:solidFill>
            </a:endParaRPr>
          </a:p>
        </p:txBody>
      </p:sp>
      <p:sp>
        <p:nvSpPr>
          <p:cNvPr id="7" name="Oval 6">
            <a:extLst>
              <a:ext uri="{FF2B5EF4-FFF2-40B4-BE49-F238E27FC236}">
                <a16:creationId xmlns:a16="http://schemas.microsoft.com/office/drawing/2014/main" id="{1CA7FB97-C48F-972F-F846-7451D5893852}"/>
              </a:ext>
            </a:extLst>
          </p:cNvPr>
          <p:cNvSpPr/>
          <p:nvPr/>
        </p:nvSpPr>
        <p:spPr>
          <a:xfrm>
            <a:off x="672879" y="5568467"/>
            <a:ext cx="872209" cy="872209"/>
          </a:xfrm>
          <a:prstGeom prst="ellipse">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9667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CF8D002-0181-7E45-9359-6288883148B7}"/>
              </a:ext>
            </a:extLst>
          </p:cNvPr>
          <p:cNvSpPr/>
          <p:nvPr/>
        </p:nvSpPr>
        <p:spPr>
          <a:xfrm>
            <a:off x="9280" y="0"/>
            <a:ext cx="12192000" cy="68908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pic>
        <p:nvPicPr>
          <p:cNvPr id="6" name="Picture 5" descr="A black and white image of a black and white image of a black and white image of a black and white image of a black and white image of a black and white image of a black and&#10;&#10;Description automatically generated">
            <a:extLst>
              <a:ext uri="{FF2B5EF4-FFF2-40B4-BE49-F238E27FC236}">
                <a16:creationId xmlns:a16="http://schemas.microsoft.com/office/drawing/2014/main" id="{E0E5030C-9934-29B7-24D9-3D20E4D34FE9}"/>
              </a:ext>
            </a:extLst>
          </p:cNvPr>
          <p:cNvPicPr>
            <a:picLocks noChangeAspect="1"/>
          </p:cNvPicPr>
          <p:nvPr/>
        </p:nvPicPr>
        <p:blipFill>
          <a:blip r:embed="rId2"/>
          <a:stretch>
            <a:fillRect/>
          </a:stretch>
        </p:blipFill>
        <p:spPr>
          <a:xfrm rot="10800000">
            <a:off x="6653048" y="-32845"/>
            <a:ext cx="5538952" cy="6923690"/>
          </a:xfrm>
          <a:prstGeom prst="rect">
            <a:avLst/>
          </a:prstGeom>
        </p:spPr>
      </p:pic>
      <p:sp>
        <p:nvSpPr>
          <p:cNvPr id="5" name="Rectangle 4">
            <a:extLst>
              <a:ext uri="{FF2B5EF4-FFF2-40B4-BE49-F238E27FC236}">
                <a16:creationId xmlns:a16="http://schemas.microsoft.com/office/drawing/2014/main" id="{D9E2F224-BECC-6679-DED8-6C457D5B356B}"/>
              </a:ext>
            </a:extLst>
          </p:cNvPr>
          <p:cNvSpPr/>
          <p:nvPr/>
        </p:nvSpPr>
        <p:spPr>
          <a:xfrm>
            <a:off x="637319" y="1815349"/>
            <a:ext cx="962784" cy="87862"/>
          </a:xfrm>
          <a:prstGeom prst="rect">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e letter on a black background&#10;&#10;Description automatically generated">
            <a:extLst>
              <a:ext uri="{FF2B5EF4-FFF2-40B4-BE49-F238E27FC236}">
                <a16:creationId xmlns:a16="http://schemas.microsoft.com/office/drawing/2014/main" id="{F9113607-89C7-32E5-F269-41589611627E}"/>
              </a:ext>
            </a:extLst>
          </p:cNvPr>
          <p:cNvPicPr>
            <a:picLocks noChangeAspect="1"/>
          </p:cNvPicPr>
          <p:nvPr/>
        </p:nvPicPr>
        <p:blipFill>
          <a:blip r:embed="rId3"/>
          <a:stretch>
            <a:fillRect/>
          </a:stretch>
        </p:blipFill>
        <p:spPr>
          <a:xfrm>
            <a:off x="672879" y="417324"/>
            <a:ext cx="975769" cy="463210"/>
          </a:xfrm>
          <a:prstGeom prst="rect">
            <a:avLst/>
          </a:prstGeom>
        </p:spPr>
      </p:pic>
      <p:sp>
        <p:nvSpPr>
          <p:cNvPr id="2" name="Title 1">
            <a:extLst>
              <a:ext uri="{FF2B5EF4-FFF2-40B4-BE49-F238E27FC236}">
                <a16:creationId xmlns:a16="http://schemas.microsoft.com/office/drawing/2014/main" id="{E79BF6E4-32F3-C3EE-8943-188D3F4B5D02}"/>
              </a:ext>
            </a:extLst>
          </p:cNvPr>
          <p:cNvSpPr txBox="1">
            <a:spLocks/>
          </p:cNvSpPr>
          <p:nvPr/>
        </p:nvSpPr>
        <p:spPr>
          <a:xfrm>
            <a:off x="537464" y="1193219"/>
            <a:ext cx="11309547" cy="690166"/>
          </a:xfrm>
          <a:prstGeom prst="rect">
            <a:avLst/>
          </a:prstGeom>
        </p:spPr>
        <p:txBody>
          <a:bodyPr/>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r>
              <a:rPr lang="en-US" sz="4400"/>
              <a:t>What we do - Driving Transformation</a:t>
            </a:r>
          </a:p>
        </p:txBody>
      </p:sp>
      <p:sp>
        <p:nvSpPr>
          <p:cNvPr id="8" name="Google Shape;3535;p587">
            <a:extLst>
              <a:ext uri="{FF2B5EF4-FFF2-40B4-BE49-F238E27FC236}">
                <a16:creationId xmlns:a16="http://schemas.microsoft.com/office/drawing/2014/main" id="{05576C9A-2C48-992B-52F8-1A3E7E1E492A}"/>
              </a:ext>
            </a:extLst>
          </p:cNvPr>
          <p:cNvSpPr/>
          <p:nvPr/>
        </p:nvSpPr>
        <p:spPr>
          <a:xfrm>
            <a:off x="2508677" y="1950325"/>
            <a:ext cx="7396800" cy="492300"/>
          </a:xfrm>
          <a:prstGeom prst="rect">
            <a:avLst/>
          </a:prstGeom>
          <a:solidFill>
            <a:srgbClr val="EEEEEE"/>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Poppins Light"/>
              <a:buNone/>
            </a:pPr>
            <a:endParaRPr sz="1400" b="0" i="0" u="none" strike="noStrike" cap="none">
              <a:solidFill>
                <a:srgbClr val="FFFFFF"/>
              </a:solidFill>
              <a:latin typeface="Poppins Light"/>
              <a:ea typeface="Poppins Light"/>
              <a:cs typeface="Poppins Light"/>
              <a:sym typeface="Poppins Light"/>
            </a:endParaRPr>
          </a:p>
        </p:txBody>
      </p:sp>
      <p:sp>
        <p:nvSpPr>
          <p:cNvPr id="10" name="Google Shape;3536;p587">
            <a:extLst>
              <a:ext uri="{FF2B5EF4-FFF2-40B4-BE49-F238E27FC236}">
                <a16:creationId xmlns:a16="http://schemas.microsoft.com/office/drawing/2014/main" id="{8FC7BF4A-788C-25F9-04C4-5F92DE118115}"/>
              </a:ext>
            </a:extLst>
          </p:cNvPr>
          <p:cNvSpPr txBox="1"/>
          <p:nvPr/>
        </p:nvSpPr>
        <p:spPr>
          <a:xfrm>
            <a:off x="2550631" y="1999725"/>
            <a:ext cx="7323000" cy="392400"/>
          </a:xfrm>
          <a:prstGeom prst="rect">
            <a:avLst/>
          </a:prstGeom>
          <a:solidFill>
            <a:srgbClr val="00929E"/>
          </a:solid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FFFFFF"/>
              </a:buClr>
              <a:buSzPts val="2100"/>
              <a:buFont typeface="Montserrat"/>
              <a:buNone/>
            </a:pPr>
            <a:r>
              <a:rPr lang="en" sz="2100" b="1">
                <a:solidFill>
                  <a:srgbClr val="FFFFFF"/>
                </a:solidFill>
                <a:latin typeface="Montserrat"/>
                <a:ea typeface="Montserrat"/>
                <a:cs typeface="Montserrat"/>
                <a:sym typeface="Montserrat"/>
              </a:rPr>
              <a:t>DIGITAL BUSINESS TRANSFORMATION </a:t>
            </a:r>
            <a:endParaRPr sz="2100" b="1" i="0" u="none" strike="noStrike" cap="none">
              <a:solidFill>
                <a:srgbClr val="FFFFFF"/>
              </a:solidFill>
              <a:latin typeface="Montserrat"/>
              <a:ea typeface="Montserrat"/>
              <a:cs typeface="Montserrat"/>
              <a:sym typeface="Montserrat"/>
            </a:endParaRPr>
          </a:p>
        </p:txBody>
      </p:sp>
      <p:sp>
        <p:nvSpPr>
          <p:cNvPr id="12" name="Google Shape;3537;p587">
            <a:extLst>
              <a:ext uri="{FF2B5EF4-FFF2-40B4-BE49-F238E27FC236}">
                <a16:creationId xmlns:a16="http://schemas.microsoft.com/office/drawing/2014/main" id="{87B21F26-136B-F67A-C46E-13F4AADE3E2C}"/>
              </a:ext>
            </a:extLst>
          </p:cNvPr>
          <p:cNvSpPr txBox="1"/>
          <p:nvPr/>
        </p:nvSpPr>
        <p:spPr>
          <a:xfrm>
            <a:off x="1487361" y="2697173"/>
            <a:ext cx="2614153" cy="260476"/>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200"/>
              <a:buFont typeface="Montserrat"/>
              <a:buNone/>
            </a:pPr>
            <a:r>
              <a:rPr lang="en" sz="1400" b="1">
                <a:solidFill>
                  <a:schemeClr val="tx2"/>
                </a:solidFill>
                <a:latin typeface="Aptos" panose="020B0004020202020204" pitchFamily="34" charset="0"/>
                <a:ea typeface="Montserrat"/>
                <a:cs typeface="Montserrat"/>
                <a:sym typeface="Montserrat"/>
              </a:rPr>
              <a:t>DIGITAL EXPERIENCE DESIGN</a:t>
            </a:r>
            <a:endParaRPr sz="1400">
              <a:solidFill>
                <a:schemeClr val="tx2"/>
              </a:solidFill>
              <a:latin typeface="Aptos" panose="020B0004020202020204" pitchFamily="34" charset="0"/>
            </a:endParaRPr>
          </a:p>
        </p:txBody>
      </p:sp>
      <p:sp>
        <p:nvSpPr>
          <p:cNvPr id="13" name="Google Shape;3538;p587">
            <a:extLst>
              <a:ext uri="{FF2B5EF4-FFF2-40B4-BE49-F238E27FC236}">
                <a16:creationId xmlns:a16="http://schemas.microsoft.com/office/drawing/2014/main" id="{67E01E44-CD38-1821-6546-FAC6BC22FCBD}"/>
              </a:ext>
            </a:extLst>
          </p:cNvPr>
          <p:cNvSpPr txBox="1"/>
          <p:nvPr/>
        </p:nvSpPr>
        <p:spPr>
          <a:xfrm>
            <a:off x="1487372" y="2959215"/>
            <a:ext cx="2587994" cy="80983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rgbClr val="262626"/>
              </a:buClr>
              <a:buSzPts val="900"/>
              <a:buFont typeface="Montserrat"/>
              <a:buNone/>
            </a:pPr>
            <a:r>
              <a:rPr lang="en" sz="1400">
                <a:solidFill>
                  <a:srgbClr val="262626"/>
                </a:solidFill>
                <a:latin typeface="Aptos" panose="020B0004020202020204" pitchFamily="34" charset="0"/>
                <a:ea typeface="Montserrat"/>
                <a:cs typeface="Montserrat"/>
                <a:sym typeface="Montserrat"/>
              </a:rPr>
              <a:t>Our teams imagine and design new experiences for your customers and teams.</a:t>
            </a:r>
            <a:endParaRPr sz="1400">
              <a:latin typeface="Aptos" panose="020B0004020202020204" pitchFamily="34" charset="0"/>
            </a:endParaRPr>
          </a:p>
        </p:txBody>
      </p:sp>
      <p:cxnSp>
        <p:nvCxnSpPr>
          <p:cNvPr id="14" name="Google Shape;3539;p587">
            <a:extLst>
              <a:ext uri="{FF2B5EF4-FFF2-40B4-BE49-F238E27FC236}">
                <a16:creationId xmlns:a16="http://schemas.microsoft.com/office/drawing/2014/main" id="{99BF0BA1-E250-92D9-2289-633AF4204F20}"/>
              </a:ext>
            </a:extLst>
          </p:cNvPr>
          <p:cNvCxnSpPr>
            <a:cxnSpLocks/>
          </p:cNvCxnSpPr>
          <p:nvPr/>
        </p:nvCxnSpPr>
        <p:spPr>
          <a:xfrm>
            <a:off x="1296957" y="2773361"/>
            <a:ext cx="0" cy="555300"/>
          </a:xfrm>
          <a:prstGeom prst="straightConnector1">
            <a:avLst/>
          </a:prstGeom>
          <a:noFill/>
          <a:ln w="12700" cap="flat" cmpd="sng">
            <a:solidFill>
              <a:srgbClr val="3266FF"/>
            </a:solidFill>
            <a:prstDash val="solid"/>
            <a:miter lim="800000"/>
            <a:headEnd type="none" w="sm" len="sm"/>
            <a:tailEnd type="none" w="sm" len="sm"/>
          </a:ln>
        </p:spPr>
      </p:cxnSp>
      <p:sp>
        <p:nvSpPr>
          <p:cNvPr id="15" name="Google Shape;3540;p587">
            <a:extLst>
              <a:ext uri="{FF2B5EF4-FFF2-40B4-BE49-F238E27FC236}">
                <a16:creationId xmlns:a16="http://schemas.microsoft.com/office/drawing/2014/main" id="{F899FCAA-ECDF-B1DB-3ACB-A1DDC0952825}"/>
              </a:ext>
            </a:extLst>
          </p:cNvPr>
          <p:cNvSpPr txBox="1"/>
          <p:nvPr/>
        </p:nvSpPr>
        <p:spPr>
          <a:xfrm>
            <a:off x="4865249" y="2697183"/>
            <a:ext cx="3234472" cy="2538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2"/>
              </a:buClr>
              <a:buSzPts val="1200"/>
              <a:buFont typeface="Montserrat"/>
              <a:buNone/>
            </a:pPr>
            <a:r>
              <a:rPr lang="en" sz="1400" b="1">
                <a:solidFill>
                  <a:schemeClr val="tx2"/>
                </a:solidFill>
                <a:latin typeface="Aptos" panose="020B0004020202020204" pitchFamily="34" charset="0"/>
                <a:ea typeface="Montserrat"/>
                <a:cs typeface="Montserrat"/>
                <a:sym typeface="Montserrat"/>
              </a:rPr>
              <a:t>CLOUD DEPLOYMENT </a:t>
            </a:r>
            <a:endParaRPr sz="1400" b="1">
              <a:solidFill>
                <a:schemeClr val="tx2"/>
              </a:solidFill>
              <a:latin typeface="Aptos" panose="020B0004020202020204" pitchFamily="34" charset="0"/>
              <a:ea typeface="Montserrat"/>
              <a:cs typeface="Montserrat"/>
              <a:sym typeface="Montserrat"/>
            </a:endParaRPr>
          </a:p>
        </p:txBody>
      </p:sp>
      <p:sp>
        <p:nvSpPr>
          <p:cNvPr id="16" name="Google Shape;3541;p587">
            <a:extLst>
              <a:ext uri="{FF2B5EF4-FFF2-40B4-BE49-F238E27FC236}">
                <a16:creationId xmlns:a16="http://schemas.microsoft.com/office/drawing/2014/main" id="{60FCD043-6EBC-27FE-DC52-3DC8C4BBA883}"/>
              </a:ext>
            </a:extLst>
          </p:cNvPr>
          <p:cNvSpPr txBox="1"/>
          <p:nvPr/>
        </p:nvSpPr>
        <p:spPr>
          <a:xfrm>
            <a:off x="4865258" y="2959215"/>
            <a:ext cx="3084747" cy="630900"/>
          </a:xfrm>
          <a:prstGeom prst="rect">
            <a:avLst/>
          </a:prstGeom>
          <a:noFill/>
          <a:ln>
            <a:noFill/>
          </a:ln>
        </p:spPr>
        <p:txBody>
          <a:bodyPr spcFirstLastPara="1" wrap="square" lIns="68575" tIns="34275" rIns="68575" bIns="34275" anchor="t" anchorCtr="0">
            <a:noAutofit/>
          </a:bodyPr>
          <a:lstStyle/>
          <a:p>
            <a:pPr>
              <a:buClr>
                <a:srgbClr val="262626"/>
              </a:buClr>
              <a:buSzPts val="900"/>
            </a:pPr>
            <a:r>
              <a:rPr lang="en" sz="1400">
                <a:solidFill>
                  <a:srgbClr val="262626"/>
                </a:solidFill>
                <a:latin typeface="Aptos" panose="020B0004020202020204" pitchFamily="34" charset="0"/>
                <a:ea typeface="Montserrat"/>
                <a:cs typeface="Montserrat"/>
              </a:rPr>
              <a:t>Migrate and provision new cloud environments for AWS, Azure, &amp; GCP. Recommend and implement cloud services</a:t>
            </a:r>
            <a:endParaRPr lang="en" sz="1400" b="0" i="0" u="none" strike="noStrike" cap="none">
              <a:solidFill>
                <a:srgbClr val="262626"/>
              </a:solidFill>
              <a:latin typeface="Aptos" panose="020B0004020202020204" pitchFamily="34" charset="0"/>
              <a:ea typeface="Montserrat"/>
              <a:cs typeface="Montserrat"/>
            </a:endParaRPr>
          </a:p>
        </p:txBody>
      </p:sp>
      <p:cxnSp>
        <p:nvCxnSpPr>
          <p:cNvPr id="17" name="Google Shape;3542;p587">
            <a:extLst>
              <a:ext uri="{FF2B5EF4-FFF2-40B4-BE49-F238E27FC236}">
                <a16:creationId xmlns:a16="http://schemas.microsoft.com/office/drawing/2014/main" id="{03742B9C-99B1-5DB6-D921-CBEA638F8C9A}"/>
              </a:ext>
            </a:extLst>
          </p:cNvPr>
          <p:cNvCxnSpPr>
            <a:cxnSpLocks/>
          </p:cNvCxnSpPr>
          <p:nvPr/>
        </p:nvCxnSpPr>
        <p:spPr>
          <a:xfrm>
            <a:off x="4674843" y="2773361"/>
            <a:ext cx="0" cy="555300"/>
          </a:xfrm>
          <a:prstGeom prst="straightConnector1">
            <a:avLst/>
          </a:prstGeom>
          <a:noFill/>
          <a:ln w="12700" cap="flat" cmpd="sng">
            <a:solidFill>
              <a:srgbClr val="3266FF"/>
            </a:solidFill>
            <a:prstDash val="solid"/>
            <a:miter lim="800000"/>
            <a:headEnd type="none" w="sm" len="sm"/>
            <a:tailEnd type="none" w="sm" len="sm"/>
          </a:ln>
        </p:spPr>
      </p:cxnSp>
      <p:sp>
        <p:nvSpPr>
          <p:cNvPr id="18" name="Google Shape;3543;p587">
            <a:extLst>
              <a:ext uri="{FF2B5EF4-FFF2-40B4-BE49-F238E27FC236}">
                <a16:creationId xmlns:a16="http://schemas.microsoft.com/office/drawing/2014/main" id="{552BB938-3164-CBEC-E3EE-63FB5301F754}"/>
              </a:ext>
            </a:extLst>
          </p:cNvPr>
          <p:cNvSpPr txBox="1"/>
          <p:nvPr/>
        </p:nvSpPr>
        <p:spPr>
          <a:xfrm>
            <a:off x="1487361" y="3800498"/>
            <a:ext cx="3221400" cy="2538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2"/>
              </a:buClr>
              <a:buSzPts val="1200"/>
              <a:buFont typeface="Montserrat"/>
              <a:buNone/>
            </a:pPr>
            <a:r>
              <a:rPr lang="en-US" sz="1400" b="1">
                <a:solidFill>
                  <a:schemeClr val="tx2"/>
                </a:solidFill>
                <a:latin typeface="Aptos" panose="020B0004020202020204" pitchFamily="34" charset="0"/>
                <a:ea typeface="Montserrat"/>
                <a:cs typeface="Montserrat"/>
                <a:sym typeface="Montserrat"/>
              </a:rPr>
              <a:t>BI &amp; ANALYTICS </a:t>
            </a:r>
            <a:endParaRPr sz="1400" b="1">
              <a:solidFill>
                <a:schemeClr val="tx2"/>
              </a:solidFill>
              <a:latin typeface="Aptos" panose="020B0004020202020204" pitchFamily="34" charset="0"/>
              <a:ea typeface="Montserrat"/>
              <a:cs typeface="Montserrat"/>
              <a:sym typeface="Montserrat"/>
            </a:endParaRPr>
          </a:p>
          <a:p>
            <a:pPr marL="0" marR="0" lvl="0" indent="0" algn="l" rtl="0">
              <a:lnSpc>
                <a:spcPct val="100000"/>
              </a:lnSpc>
              <a:spcBef>
                <a:spcPts val="0"/>
              </a:spcBef>
              <a:spcAft>
                <a:spcPts val="0"/>
              </a:spcAft>
              <a:buClr>
                <a:srgbClr val="262626"/>
              </a:buClr>
              <a:buSzPts val="1200"/>
              <a:buFont typeface="Montserrat"/>
              <a:buNone/>
            </a:pPr>
            <a:endParaRPr sz="1400" b="1">
              <a:solidFill>
                <a:schemeClr val="tx2"/>
              </a:solidFill>
              <a:latin typeface="Aptos" panose="020B0004020202020204" pitchFamily="34" charset="0"/>
              <a:ea typeface="Montserrat"/>
              <a:cs typeface="Montserrat"/>
              <a:sym typeface="Montserrat"/>
            </a:endParaRPr>
          </a:p>
        </p:txBody>
      </p:sp>
      <p:sp>
        <p:nvSpPr>
          <p:cNvPr id="19" name="Google Shape;3544;p587">
            <a:extLst>
              <a:ext uri="{FF2B5EF4-FFF2-40B4-BE49-F238E27FC236}">
                <a16:creationId xmlns:a16="http://schemas.microsoft.com/office/drawing/2014/main" id="{186801AD-9969-0897-3966-B6364BECD4C0}"/>
              </a:ext>
            </a:extLst>
          </p:cNvPr>
          <p:cNvSpPr txBox="1"/>
          <p:nvPr/>
        </p:nvSpPr>
        <p:spPr>
          <a:xfrm>
            <a:off x="1487371" y="4062544"/>
            <a:ext cx="2399649" cy="79825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rgbClr val="262626"/>
              </a:buClr>
              <a:buSzPts val="900"/>
              <a:buFont typeface="Montserrat"/>
              <a:buNone/>
            </a:pPr>
            <a:r>
              <a:rPr lang="en" sz="1400">
                <a:solidFill>
                  <a:srgbClr val="262626"/>
                </a:solidFill>
                <a:latin typeface="Aptos" panose="020B0004020202020204" pitchFamily="34" charset="0"/>
                <a:ea typeface="Montserrat"/>
                <a:cs typeface="Montserrat"/>
                <a:sym typeface="Montserrat"/>
              </a:rPr>
              <a:t>Define and implement BI and Data Analytics strategy from inception to deployment., </a:t>
            </a:r>
            <a:endParaRPr sz="1400">
              <a:latin typeface="Aptos" panose="020B0004020202020204" pitchFamily="34" charset="0"/>
            </a:endParaRPr>
          </a:p>
        </p:txBody>
      </p:sp>
      <p:cxnSp>
        <p:nvCxnSpPr>
          <p:cNvPr id="20" name="Google Shape;3545;p587">
            <a:extLst>
              <a:ext uri="{FF2B5EF4-FFF2-40B4-BE49-F238E27FC236}">
                <a16:creationId xmlns:a16="http://schemas.microsoft.com/office/drawing/2014/main" id="{1FF6D397-B05D-F759-733F-22C9DFDED47F}"/>
              </a:ext>
            </a:extLst>
          </p:cNvPr>
          <p:cNvCxnSpPr>
            <a:cxnSpLocks/>
          </p:cNvCxnSpPr>
          <p:nvPr/>
        </p:nvCxnSpPr>
        <p:spPr>
          <a:xfrm>
            <a:off x="1296957" y="3924333"/>
            <a:ext cx="0" cy="555300"/>
          </a:xfrm>
          <a:prstGeom prst="straightConnector1">
            <a:avLst/>
          </a:prstGeom>
          <a:noFill/>
          <a:ln w="12700" cap="flat" cmpd="sng">
            <a:solidFill>
              <a:srgbClr val="3266FF"/>
            </a:solidFill>
            <a:prstDash val="solid"/>
            <a:miter lim="800000"/>
            <a:headEnd type="none" w="sm" len="sm"/>
            <a:tailEnd type="none" w="sm" len="sm"/>
          </a:ln>
        </p:spPr>
      </p:cxnSp>
      <p:sp>
        <p:nvSpPr>
          <p:cNvPr id="21" name="Google Shape;3546;p587">
            <a:extLst>
              <a:ext uri="{FF2B5EF4-FFF2-40B4-BE49-F238E27FC236}">
                <a16:creationId xmlns:a16="http://schemas.microsoft.com/office/drawing/2014/main" id="{8A1BB989-19A2-50FB-3E49-AF4D314A1C31}"/>
              </a:ext>
            </a:extLst>
          </p:cNvPr>
          <p:cNvSpPr txBox="1"/>
          <p:nvPr/>
        </p:nvSpPr>
        <p:spPr>
          <a:xfrm>
            <a:off x="4865246" y="3924333"/>
            <a:ext cx="2708462" cy="253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200"/>
              <a:buFont typeface="Montserrat"/>
              <a:buNone/>
            </a:pPr>
            <a:r>
              <a:rPr lang="en" sz="1400" b="1">
                <a:solidFill>
                  <a:schemeClr val="tx2"/>
                </a:solidFill>
                <a:ea typeface="Montserrat"/>
                <a:cs typeface="Montserrat"/>
                <a:sym typeface="Montserrat"/>
              </a:rPr>
              <a:t>INNOVATION &amp; STRATEGY</a:t>
            </a:r>
            <a:endParaRPr sz="1400">
              <a:solidFill>
                <a:schemeClr val="tx2"/>
              </a:solidFill>
            </a:endParaRPr>
          </a:p>
        </p:txBody>
      </p:sp>
      <p:sp>
        <p:nvSpPr>
          <p:cNvPr id="22" name="Google Shape;3547;p587">
            <a:extLst>
              <a:ext uri="{FF2B5EF4-FFF2-40B4-BE49-F238E27FC236}">
                <a16:creationId xmlns:a16="http://schemas.microsoft.com/office/drawing/2014/main" id="{D04EC9BB-4EA1-9224-B359-28C222D83485}"/>
              </a:ext>
            </a:extLst>
          </p:cNvPr>
          <p:cNvSpPr txBox="1"/>
          <p:nvPr/>
        </p:nvSpPr>
        <p:spPr>
          <a:xfrm>
            <a:off x="4865257" y="4186370"/>
            <a:ext cx="2879764" cy="75969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rgbClr val="262626"/>
              </a:buClr>
              <a:buSzPts val="900"/>
              <a:buFont typeface="Montserrat"/>
              <a:buNone/>
            </a:pPr>
            <a:r>
              <a:rPr lang="en" sz="1400">
                <a:solidFill>
                  <a:srgbClr val="262626"/>
                </a:solidFill>
                <a:latin typeface="Aptos" panose="020B0004020202020204" pitchFamily="34" charset="0"/>
                <a:ea typeface="Montserrat"/>
                <a:cs typeface="Montserrat"/>
                <a:sym typeface="Montserrat"/>
              </a:rPr>
              <a:t>From rapid prototyping to innovation labs, we can help you see around the corner.</a:t>
            </a:r>
            <a:endParaRPr sz="1400" b="0" i="0" u="none" strike="noStrike" cap="none">
              <a:solidFill>
                <a:srgbClr val="262626"/>
              </a:solidFill>
              <a:latin typeface="Aptos" panose="020B0004020202020204" pitchFamily="34" charset="0"/>
              <a:ea typeface="Montserrat"/>
              <a:cs typeface="Montserrat"/>
              <a:sym typeface="Montserrat"/>
            </a:endParaRPr>
          </a:p>
        </p:txBody>
      </p:sp>
      <p:cxnSp>
        <p:nvCxnSpPr>
          <p:cNvPr id="23" name="Google Shape;3548;p587">
            <a:extLst>
              <a:ext uri="{FF2B5EF4-FFF2-40B4-BE49-F238E27FC236}">
                <a16:creationId xmlns:a16="http://schemas.microsoft.com/office/drawing/2014/main" id="{CD12F3A3-A0F2-115E-FA47-07F412EAE89C}"/>
              </a:ext>
            </a:extLst>
          </p:cNvPr>
          <p:cNvCxnSpPr>
            <a:cxnSpLocks/>
          </p:cNvCxnSpPr>
          <p:nvPr/>
        </p:nvCxnSpPr>
        <p:spPr>
          <a:xfrm>
            <a:off x="4673337" y="4056471"/>
            <a:ext cx="0" cy="555300"/>
          </a:xfrm>
          <a:prstGeom prst="straightConnector1">
            <a:avLst/>
          </a:prstGeom>
          <a:noFill/>
          <a:ln w="12700" cap="flat" cmpd="sng">
            <a:solidFill>
              <a:srgbClr val="3266FF"/>
            </a:solidFill>
            <a:prstDash val="solid"/>
            <a:miter lim="800000"/>
            <a:headEnd type="none" w="sm" len="sm"/>
            <a:tailEnd type="none" w="sm" len="sm"/>
          </a:ln>
        </p:spPr>
      </p:cxnSp>
      <p:pic>
        <p:nvPicPr>
          <p:cNvPr id="24" name="Google Shape;3549;p587">
            <a:extLst>
              <a:ext uri="{FF2B5EF4-FFF2-40B4-BE49-F238E27FC236}">
                <a16:creationId xmlns:a16="http://schemas.microsoft.com/office/drawing/2014/main" id="{8D22BE2C-1C19-C450-CD06-B4238BED8758}"/>
              </a:ext>
            </a:extLst>
          </p:cNvPr>
          <p:cNvPicPr preferRelativeResize="0"/>
          <p:nvPr/>
        </p:nvPicPr>
        <p:blipFill>
          <a:blip r:embed="rId4">
            <a:alphaModFix/>
          </a:blip>
          <a:stretch>
            <a:fillRect/>
          </a:stretch>
        </p:blipFill>
        <p:spPr>
          <a:xfrm>
            <a:off x="614261" y="2773373"/>
            <a:ext cx="492300" cy="492300"/>
          </a:xfrm>
          <a:prstGeom prst="rect">
            <a:avLst/>
          </a:prstGeom>
          <a:noFill/>
          <a:ln>
            <a:noFill/>
          </a:ln>
        </p:spPr>
      </p:pic>
      <p:pic>
        <p:nvPicPr>
          <p:cNvPr id="25" name="Google Shape;3551;p587">
            <a:extLst>
              <a:ext uri="{FF2B5EF4-FFF2-40B4-BE49-F238E27FC236}">
                <a16:creationId xmlns:a16="http://schemas.microsoft.com/office/drawing/2014/main" id="{5A55102C-9F8B-6F11-BBE5-8BA93C249197}"/>
              </a:ext>
            </a:extLst>
          </p:cNvPr>
          <p:cNvPicPr preferRelativeResize="0"/>
          <p:nvPr/>
        </p:nvPicPr>
        <p:blipFill>
          <a:blip r:embed="rId5">
            <a:alphaModFix/>
          </a:blip>
          <a:stretch>
            <a:fillRect/>
          </a:stretch>
        </p:blipFill>
        <p:spPr>
          <a:xfrm>
            <a:off x="4079152" y="4093762"/>
            <a:ext cx="492300" cy="492300"/>
          </a:xfrm>
          <a:prstGeom prst="rect">
            <a:avLst/>
          </a:prstGeom>
          <a:noFill/>
          <a:ln>
            <a:noFill/>
          </a:ln>
        </p:spPr>
      </p:pic>
      <p:pic>
        <p:nvPicPr>
          <p:cNvPr id="26" name="Google Shape;3552;p587">
            <a:extLst>
              <a:ext uri="{FF2B5EF4-FFF2-40B4-BE49-F238E27FC236}">
                <a16:creationId xmlns:a16="http://schemas.microsoft.com/office/drawing/2014/main" id="{295E1FA3-60C3-EE21-CA4B-745CF377D338}"/>
              </a:ext>
            </a:extLst>
          </p:cNvPr>
          <p:cNvPicPr preferRelativeResize="0"/>
          <p:nvPr/>
        </p:nvPicPr>
        <p:blipFill>
          <a:blip r:embed="rId6">
            <a:alphaModFix/>
          </a:blip>
          <a:stretch>
            <a:fillRect/>
          </a:stretch>
        </p:blipFill>
        <p:spPr>
          <a:xfrm>
            <a:off x="4076455" y="2805792"/>
            <a:ext cx="492300" cy="492300"/>
          </a:xfrm>
          <a:prstGeom prst="rect">
            <a:avLst/>
          </a:prstGeom>
          <a:noFill/>
          <a:ln>
            <a:solidFill>
              <a:schemeClr val="accent1"/>
            </a:solidFill>
          </a:ln>
        </p:spPr>
      </p:pic>
      <p:sp>
        <p:nvSpPr>
          <p:cNvPr id="27" name="Google Shape;3561;p588">
            <a:extLst>
              <a:ext uri="{FF2B5EF4-FFF2-40B4-BE49-F238E27FC236}">
                <a16:creationId xmlns:a16="http://schemas.microsoft.com/office/drawing/2014/main" id="{B6ABECB0-25D3-5971-A6DE-0D4A8384A0BC}"/>
              </a:ext>
            </a:extLst>
          </p:cNvPr>
          <p:cNvSpPr txBox="1"/>
          <p:nvPr/>
        </p:nvSpPr>
        <p:spPr>
          <a:xfrm>
            <a:off x="1567923" y="5156508"/>
            <a:ext cx="2375456" cy="253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200"/>
              <a:buFont typeface="Montserrat"/>
              <a:buNone/>
            </a:pPr>
            <a:r>
              <a:rPr lang="en" sz="1400" b="1">
                <a:solidFill>
                  <a:schemeClr val="tx2"/>
                </a:solidFill>
                <a:latin typeface="Aptos" panose="020B0004020202020204" pitchFamily="34" charset="0"/>
                <a:ea typeface="Montserrat"/>
                <a:cs typeface="Montserrat"/>
                <a:sym typeface="Montserrat"/>
              </a:rPr>
              <a:t>SYSTEMS INTEGRATION</a:t>
            </a:r>
            <a:endParaRPr sz="1400">
              <a:solidFill>
                <a:schemeClr val="tx2"/>
              </a:solidFill>
              <a:latin typeface="Aptos" panose="020B0004020202020204" pitchFamily="34" charset="0"/>
            </a:endParaRPr>
          </a:p>
        </p:txBody>
      </p:sp>
      <p:cxnSp>
        <p:nvCxnSpPr>
          <p:cNvPr id="28" name="Google Shape;3562;p588">
            <a:extLst>
              <a:ext uri="{FF2B5EF4-FFF2-40B4-BE49-F238E27FC236}">
                <a16:creationId xmlns:a16="http://schemas.microsoft.com/office/drawing/2014/main" id="{7F044C58-ABE1-9CAD-1332-82EF2F8970ED}"/>
              </a:ext>
            </a:extLst>
          </p:cNvPr>
          <p:cNvCxnSpPr>
            <a:cxnSpLocks/>
          </p:cNvCxnSpPr>
          <p:nvPr/>
        </p:nvCxnSpPr>
        <p:spPr>
          <a:xfrm>
            <a:off x="1377518" y="5232696"/>
            <a:ext cx="0" cy="555300"/>
          </a:xfrm>
          <a:prstGeom prst="straightConnector1">
            <a:avLst/>
          </a:prstGeom>
          <a:noFill/>
          <a:ln w="12700" cap="flat" cmpd="sng">
            <a:solidFill>
              <a:srgbClr val="3266FF"/>
            </a:solidFill>
            <a:prstDash val="solid"/>
            <a:miter lim="800000"/>
            <a:headEnd type="none" w="sm" len="sm"/>
            <a:tailEnd type="none" w="sm" len="sm"/>
          </a:ln>
        </p:spPr>
      </p:cxnSp>
      <p:sp>
        <p:nvSpPr>
          <p:cNvPr id="29" name="Google Shape;3563;p588">
            <a:extLst>
              <a:ext uri="{FF2B5EF4-FFF2-40B4-BE49-F238E27FC236}">
                <a16:creationId xmlns:a16="http://schemas.microsoft.com/office/drawing/2014/main" id="{6D8FC2CF-9BC5-8C1A-A251-424662851F12}"/>
              </a:ext>
            </a:extLst>
          </p:cNvPr>
          <p:cNvSpPr txBox="1"/>
          <p:nvPr/>
        </p:nvSpPr>
        <p:spPr>
          <a:xfrm>
            <a:off x="4945810" y="5156518"/>
            <a:ext cx="3234472" cy="2538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2"/>
              </a:buClr>
              <a:buSzPts val="1200"/>
              <a:buFont typeface="Montserrat"/>
              <a:buNone/>
            </a:pPr>
            <a:r>
              <a:rPr lang="en" sz="1400" b="1">
                <a:solidFill>
                  <a:schemeClr val="tx2"/>
                </a:solidFill>
                <a:latin typeface="Aptos" panose="020B0004020202020204" pitchFamily="34" charset="0"/>
                <a:ea typeface="Montserrat"/>
                <a:cs typeface="Montserrat"/>
                <a:sym typeface="Montserrat"/>
              </a:rPr>
              <a:t>ROBOTIC PROCESS AUTOMATION &amp; AI/ML</a:t>
            </a:r>
            <a:endParaRPr sz="1400" b="1">
              <a:solidFill>
                <a:schemeClr val="tx2"/>
              </a:solidFill>
              <a:latin typeface="Aptos" panose="020B0004020202020204" pitchFamily="34" charset="0"/>
              <a:ea typeface="Montserrat"/>
              <a:cs typeface="Montserrat"/>
              <a:sym typeface="Montserrat"/>
            </a:endParaRPr>
          </a:p>
        </p:txBody>
      </p:sp>
      <p:sp>
        <p:nvSpPr>
          <p:cNvPr id="30" name="Google Shape;3564;p588">
            <a:extLst>
              <a:ext uri="{FF2B5EF4-FFF2-40B4-BE49-F238E27FC236}">
                <a16:creationId xmlns:a16="http://schemas.microsoft.com/office/drawing/2014/main" id="{D4EA2382-092D-8FC9-646D-7CE8967D07DD}"/>
              </a:ext>
            </a:extLst>
          </p:cNvPr>
          <p:cNvSpPr txBox="1"/>
          <p:nvPr/>
        </p:nvSpPr>
        <p:spPr>
          <a:xfrm>
            <a:off x="4945819" y="5599525"/>
            <a:ext cx="3084747" cy="630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rgbClr val="262626"/>
              </a:buClr>
              <a:buSzPts val="900"/>
              <a:buFont typeface="Montserrat"/>
              <a:buNone/>
            </a:pPr>
            <a:r>
              <a:rPr lang="en" sz="1400">
                <a:solidFill>
                  <a:srgbClr val="262626"/>
                </a:solidFill>
                <a:latin typeface="Aptos" panose="020B0004020202020204" pitchFamily="34" charset="0"/>
                <a:ea typeface="Montserrat"/>
                <a:cs typeface="Montserrat"/>
                <a:sym typeface="Montserrat"/>
              </a:rPr>
              <a:t>Implement RPA and other automation practices to drive efficiency and cost savings.</a:t>
            </a:r>
            <a:endParaRPr sz="1400" b="0" i="0" u="none" strike="noStrike" cap="none">
              <a:solidFill>
                <a:srgbClr val="262626"/>
              </a:solidFill>
              <a:latin typeface="Aptos" panose="020B0004020202020204" pitchFamily="34" charset="0"/>
              <a:ea typeface="Montserrat"/>
              <a:cs typeface="Montserrat"/>
              <a:sym typeface="Montserrat"/>
            </a:endParaRPr>
          </a:p>
        </p:txBody>
      </p:sp>
      <p:cxnSp>
        <p:nvCxnSpPr>
          <p:cNvPr id="31" name="Google Shape;3565;p588">
            <a:extLst>
              <a:ext uri="{FF2B5EF4-FFF2-40B4-BE49-F238E27FC236}">
                <a16:creationId xmlns:a16="http://schemas.microsoft.com/office/drawing/2014/main" id="{AC5E65DA-63E7-9C4F-BFD9-13AB170C0B29}"/>
              </a:ext>
            </a:extLst>
          </p:cNvPr>
          <p:cNvCxnSpPr>
            <a:cxnSpLocks/>
          </p:cNvCxnSpPr>
          <p:nvPr/>
        </p:nvCxnSpPr>
        <p:spPr>
          <a:xfrm>
            <a:off x="4755404" y="5232696"/>
            <a:ext cx="0" cy="555300"/>
          </a:xfrm>
          <a:prstGeom prst="straightConnector1">
            <a:avLst/>
          </a:prstGeom>
          <a:noFill/>
          <a:ln w="12700" cap="flat" cmpd="sng">
            <a:solidFill>
              <a:srgbClr val="3266FF"/>
            </a:solidFill>
            <a:prstDash val="solid"/>
            <a:miter lim="800000"/>
            <a:headEnd type="none" w="sm" len="sm"/>
            <a:tailEnd type="none" w="sm" len="sm"/>
          </a:ln>
        </p:spPr>
      </p:cxnSp>
      <p:sp>
        <p:nvSpPr>
          <p:cNvPr id="32" name="Google Shape;3566;p588">
            <a:extLst>
              <a:ext uri="{FF2B5EF4-FFF2-40B4-BE49-F238E27FC236}">
                <a16:creationId xmlns:a16="http://schemas.microsoft.com/office/drawing/2014/main" id="{ED5FF2E3-D612-8845-6507-AEE75C015736}"/>
              </a:ext>
            </a:extLst>
          </p:cNvPr>
          <p:cNvSpPr txBox="1"/>
          <p:nvPr/>
        </p:nvSpPr>
        <p:spPr>
          <a:xfrm>
            <a:off x="8584147" y="2660237"/>
            <a:ext cx="3234471" cy="416368"/>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dk2"/>
              </a:buClr>
              <a:buSzPts val="1200"/>
              <a:buFont typeface="Montserrat"/>
              <a:buNone/>
            </a:pPr>
            <a:r>
              <a:rPr lang="en" sz="1400" b="1">
                <a:solidFill>
                  <a:schemeClr val="tx2"/>
                </a:solidFill>
                <a:latin typeface="Aptos" panose="020B0004020202020204" pitchFamily="34" charset="0"/>
                <a:ea typeface="Montserrat"/>
                <a:cs typeface="Montserrat"/>
                <a:sym typeface="Montserrat"/>
              </a:rPr>
              <a:t>CUSTOM WORKFLOW APPLICATIONS</a:t>
            </a:r>
            <a:endParaRPr sz="1400" b="1">
              <a:solidFill>
                <a:schemeClr val="tx2"/>
              </a:solidFill>
              <a:latin typeface="Aptos" panose="020B0004020202020204" pitchFamily="34" charset="0"/>
              <a:ea typeface="Montserrat"/>
              <a:cs typeface="Montserrat"/>
              <a:sym typeface="Montserrat"/>
            </a:endParaRPr>
          </a:p>
          <a:p>
            <a:pPr marL="0" marR="0" lvl="0" indent="0" algn="l" rtl="0">
              <a:lnSpc>
                <a:spcPct val="100000"/>
              </a:lnSpc>
              <a:spcBef>
                <a:spcPts val="0"/>
              </a:spcBef>
              <a:spcAft>
                <a:spcPts val="0"/>
              </a:spcAft>
              <a:buClr>
                <a:srgbClr val="262626"/>
              </a:buClr>
              <a:buSzPts val="1200"/>
              <a:buFont typeface="Montserrat"/>
              <a:buNone/>
            </a:pPr>
            <a:endParaRPr sz="1400" b="1">
              <a:solidFill>
                <a:schemeClr val="tx2"/>
              </a:solidFill>
              <a:latin typeface="Aptos" panose="020B0004020202020204" pitchFamily="34" charset="0"/>
              <a:ea typeface="Montserrat"/>
              <a:cs typeface="Montserrat"/>
              <a:sym typeface="Montserrat"/>
            </a:endParaRPr>
          </a:p>
        </p:txBody>
      </p:sp>
      <p:sp>
        <p:nvSpPr>
          <p:cNvPr id="33" name="Google Shape;3567;p588">
            <a:extLst>
              <a:ext uri="{FF2B5EF4-FFF2-40B4-BE49-F238E27FC236}">
                <a16:creationId xmlns:a16="http://schemas.microsoft.com/office/drawing/2014/main" id="{32E55FD5-4C3D-E5D0-56BF-4015981C7E69}"/>
              </a:ext>
            </a:extLst>
          </p:cNvPr>
          <p:cNvSpPr txBox="1"/>
          <p:nvPr/>
        </p:nvSpPr>
        <p:spPr>
          <a:xfrm>
            <a:off x="8610297" y="2957649"/>
            <a:ext cx="2476357" cy="437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rgbClr val="262626"/>
              </a:buClr>
              <a:buSzPts val="900"/>
              <a:buFont typeface="Montserrat"/>
              <a:buNone/>
            </a:pPr>
            <a:r>
              <a:rPr lang="en" sz="1400">
                <a:solidFill>
                  <a:srgbClr val="262626"/>
                </a:solidFill>
                <a:latin typeface="Aptos" panose="020B0004020202020204" pitchFamily="34" charset="0"/>
                <a:ea typeface="Montserrat"/>
                <a:cs typeface="Montserrat"/>
                <a:sym typeface="Montserrat"/>
              </a:rPr>
              <a:t>Plan and development of products to streamline or reinvent key processes.</a:t>
            </a:r>
            <a:endParaRPr sz="1400">
              <a:latin typeface="Aptos" panose="020B0004020202020204" pitchFamily="34" charset="0"/>
            </a:endParaRPr>
          </a:p>
        </p:txBody>
      </p:sp>
      <p:cxnSp>
        <p:nvCxnSpPr>
          <p:cNvPr id="34" name="Google Shape;3568;p588">
            <a:extLst>
              <a:ext uri="{FF2B5EF4-FFF2-40B4-BE49-F238E27FC236}">
                <a16:creationId xmlns:a16="http://schemas.microsoft.com/office/drawing/2014/main" id="{E1FC7190-E8F1-7EBE-A3D2-EFEA028559DB}"/>
              </a:ext>
            </a:extLst>
          </p:cNvPr>
          <p:cNvCxnSpPr>
            <a:cxnSpLocks/>
          </p:cNvCxnSpPr>
          <p:nvPr/>
        </p:nvCxnSpPr>
        <p:spPr>
          <a:xfrm>
            <a:off x="8391654" y="2719365"/>
            <a:ext cx="0" cy="555300"/>
          </a:xfrm>
          <a:prstGeom prst="straightConnector1">
            <a:avLst/>
          </a:prstGeom>
          <a:noFill/>
          <a:ln w="12700" cap="flat" cmpd="sng">
            <a:solidFill>
              <a:srgbClr val="3266FF"/>
            </a:solidFill>
            <a:prstDash val="solid"/>
            <a:miter lim="800000"/>
            <a:headEnd type="none" w="sm" len="sm"/>
            <a:tailEnd type="none" w="sm" len="sm"/>
          </a:ln>
        </p:spPr>
      </p:cxnSp>
      <p:sp>
        <p:nvSpPr>
          <p:cNvPr id="35" name="Google Shape;3569;p588">
            <a:extLst>
              <a:ext uri="{FF2B5EF4-FFF2-40B4-BE49-F238E27FC236}">
                <a16:creationId xmlns:a16="http://schemas.microsoft.com/office/drawing/2014/main" id="{BC02DFE6-F913-83F7-41DD-A986D6C5EF6E}"/>
              </a:ext>
            </a:extLst>
          </p:cNvPr>
          <p:cNvSpPr txBox="1"/>
          <p:nvPr/>
        </p:nvSpPr>
        <p:spPr>
          <a:xfrm>
            <a:off x="8660960" y="4563141"/>
            <a:ext cx="3087900" cy="2538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262626"/>
              </a:buClr>
              <a:buSzPts val="1200"/>
              <a:buFont typeface="Montserrat"/>
              <a:buNone/>
            </a:pPr>
            <a:r>
              <a:rPr lang="en" sz="1400" b="1">
                <a:solidFill>
                  <a:schemeClr val="tx2"/>
                </a:solidFill>
                <a:latin typeface="Aptos" panose="020B0004020202020204" pitchFamily="34" charset="0"/>
                <a:ea typeface="Montserrat"/>
                <a:cs typeface="Montserrat"/>
                <a:sym typeface="Montserrat"/>
              </a:rPr>
              <a:t>DEVOPS &amp; AGILE</a:t>
            </a:r>
            <a:endParaRPr sz="1400">
              <a:solidFill>
                <a:schemeClr val="tx2"/>
              </a:solidFill>
              <a:latin typeface="Aptos" panose="020B0004020202020204" pitchFamily="34" charset="0"/>
            </a:endParaRPr>
          </a:p>
        </p:txBody>
      </p:sp>
      <p:sp>
        <p:nvSpPr>
          <p:cNvPr id="36" name="Google Shape;3570;p588">
            <a:extLst>
              <a:ext uri="{FF2B5EF4-FFF2-40B4-BE49-F238E27FC236}">
                <a16:creationId xmlns:a16="http://schemas.microsoft.com/office/drawing/2014/main" id="{DE309EFB-B022-5676-14A7-323FED624880}"/>
              </a:ext>
            </a:extLst>
          </p:cNvPr>
          <p:cNvSpPr txBox="1"/>
          <p:nvPr/>
        </p:nvSpPr>
        <p:spPr>
          <a:xfrm>
            <a:off x="8660971" y="4825178"/>
            <a:ext cx="3283200" cy="437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rgbClr val="262626"/>
              </a:buClr>
              <a:buSzPts val="900"/>
              <a:buFont typeface="Montserrat"/>
              <a:buNone/>
            </a:pPr>
            <a:r>
              <a:rPr lang="en" sz="1400">
                <a:solidFill>
                  <a:srgbClr val="262626"/>
                </a:solidFill>
                <a:latin typeface="Aptos" panose="020B0004020202020204" pitchFamily="34" charset="0"/>
                <a:ea typeface="Montserrat"/>
                <a:cs typeface="Montserrat"/>
                <a:sym typeface="Montserrat"/>
              </a:rPr>
              <a:t>Improve executive flexibility &amp; speed with practices designed to enable engineering teams.</a:t>
            </a:r>
            <a:endParaRPr sz="1400" b="0" i="0" u="none" strike="noStrike" cap="none">
              <a:solidFill>
                <a:srgbClr val="262626"/>
              </a:solidFill>
              <a:latin typeface="Aptos" panose="020B0004020202020204" pitchFamily="34" charset="0"/>
              <a:ea typeface="Montserrat"/>
              <a:cs typeface="Montserrat"/>
              <a:sym typeface="Montserrat"/>
            </a:endParaRPr>
          </a:p>
        </p:txBody>
      </p:sp>
      <p:cxnSp>
        <p:nvCxnSpPr>
          <p:cNvPr id="37" name="Google Shape;3571;p588">
            <a:extLst>
              <a:ext uri="{FF2B5EF4-FFF2-40B4-BE49-F238E27FC236}">
                <a16:creationId xmlns:a16="http://schemas.microsoft.com/office/drawing/2014/main" id="{41C446D4-7CA2-5A3E-067F-0911DA64D82F}"/>
              </a:ext>
            </a:extLst>
          </p:cNvPr>
          <p:cNvCxnSpPr/>
          <p:nvPr/>
        </p:nvCxnSpPr>
        <p:spPr>
          <a:xfrm>
            <a:off x="8479301" y="4637766"/>
            <a:ext cx="0" cy="555300"/>
          </a:xfrm>
          <a:prstGeom prst="straightConnector1">
            <a:avLst/>
          </a:prstGeom>
          <a:noFill/>
          <a:ln w="12700" cap="flat" cmpd="sng">
            <a:solidFill>
              <a:srgbClr val="3266FF"/>
            </a:solidFill>
            <a:prstDash val="solid"/>
            <a:miter lim="800000"/>
            <a:headEnd type="none" w="sm" len="sm"/>
            <a:tailEnd type="none" w="sm" len="sm"/>
          </a:ln>
        </p:spPr>
      </p:cxnSp>
      <p:pic>
        <p:nvPicPr>
          <p:cNvPr id="38" name="Google Shape;3572;p588">
            <a:extLst>
              <a:ext uri="{FF2B5EF4-FFF2-40B4-BE49-F238E27FC236}">
                <a16:creationId xmlns:a16="http://schemas.microsoft.com/office/drawing/2014/main" id="{DDE62179-50A0-3DB4-A101-76F7FB6401CB}"/>
              </a:ext>
            </a:extLst>
          </p:cNvPr>
          <p:cNvPicPr preferRelativeResize="0"/>
          <p:nvPr/>
        </p:nvPicPr>
        <p:blipFill>
          <a:blip r:embed="rId7">
            <a:alphaModFix/>
          </a:blip>
          <a:stretch>
            <a:fillRect/>
          </a:stretch>
        </p:blipFill>
        <p:spPr>
          <a:xfrm>
            <a:off x="640147" y="5198782"/>
            <a:ext cx="555300" cy="555300"/>
          </a:xfrm>
          <a:prstGeom prst="rect">
            <a:avLst/>
          </a:prstGeom>
          <a:noFill/>
          <a:ln>
            <a:noFill/>
          </a:ln>
        </p:spPr>
      </p:pic>
      <p:pic>
        <p:nvPicPr>
          <p:cNvPr id="39" name="Google Shape;3573;p588">
            <a:extLst>
              <a:ext uri="{FF2B5EF4-FFF2-40B4-BE49-F238E27FC236}">
                <a16:creationId xmlns:a16="http://schemas.microsoft.com/office/drawing/2014/main" id="{7FAD7CA6-ED61-8106-C5A3-6F4410549277}"/>
              </a:ext>
            </a:extLst>
          </p:cNvPr>
          <p:cNvPicPr preferRelativeResize="0"/>
          <p:nvPr/>
        </p:nvPicPr>
        <p:blipFill>
          <a:blip r:embed="rId8">
            <a:alphaModFix/>
          </a:blip>
          <a:stretch>
            <a:fillRect/>
          </a:stretch>
        </p:blipFill>
        <p:spPr>
          <a:xfrm>
            <a:off x="7744212" y="2707343"/>
            <a:ext cx="555300" cy="555300"/>
          </a:xfrm>
          <a:prstGeom prst="rect">
            <a:avLst/>
          </a:prstGeom>
          <a:noFill/>
          <a:ln>
            <a:noFill/>
          </a:ln>
        </p:spPr>
      </p:pic>
      <p:pic>
        <p:nvPicPr>
          <p:cNvPr id="40" name="Google Shape;3574;p588">
            <a:extLst>
              <a:ext uri="{FF2B5EF4-FFF2-40B4-BE49-F238E27FC236}">
                <a16:creationId xmlns:a16="http://schemas.microsoft.com/office/drawing/2014/main" id="{25CB95A9-EAF6-D470-3B88-1305755F661B}"/>
              </a:ext>
            </a:extLst>
          </p:cNvPr>
          <p:cNvPicPr preferRelativeResize="0"/>
          <p:nvPr/>
        </p:nvPicPr>
        <p:blipFill>
          <a:blip r:embed="rId9">
            <a:alphaModFix/>
          </a:blip>
          <a:stretch>
            <a:fillRect/>
          </a:stretch>
        </p:blipFill>
        <p:spPr>
          <a:xfrm>
            <a:off x="4106806" y="5278880"/>
            <a:ext cx="437100" cy="437100"/>
          </a:xfrm>
          <a:prstGeom prst="rect">
            <a:avLst/>
          </a:prstGeom>
          <a:noFill/>
          <a:ln>
            <a:noFill/>
          </a:ln>
        </p:spPr>
      </p:pic>
      <p:pic>
        <p:nvPicPr>
          <p:cNvPr id="41" name="Google Shape;3575;p588">
            <a:extLst>
              <a:ext uri="{FF2B5EF4-FFF2-40B4-BE49-F238E27FC236}">
                <a16:creationId xmlns:a16="http://schemas.microsoft.com/office/drawing/2014/main" id="{53CFB322-84AA-2A8D-9313-C39F0ADCA144}"/>
              </a:ext>
            </a:extLst>
          </p:cNvPr>
          <p:cNvPicPr preferRelativeResize="0"/>
          <p:nvPr/>
        </p:nvPicPr>
        <p:blipFill>
          <a:blip r:embed="rId10">
            <a:alphaModFix/>
          </a:blip>
          <a:stretch>
            <a:fillRect/>
          </a:stretch>
        </p:blipFill>
        <p:spPr>
          <a:xfrm>
            <a:off x="7823945" y="4637766"/>
            <a:ext cx="555300" cy="555300"/>
          </a:xfrm>
          <a:prstGeom prst="rect">
            <a:avLst/>
          </a:prstGeom>
          <a:noFill/>
          <a:ln>
            <a:noFill/>
          </a:ln>
        </p:spPr>
      </p:pic>
      <p:sp>
        <p:nvSpPr>
          <p:cNvPr id="42" name="Google Shape;3576;p588">
            <a:extLst>
              <a:ext uri="{FF2B5EF4-FFF2-40B4-BE49-F238E27FC236}">
                <a16:creationId xmlns:a16="http://schemas.microsoft.com/office/drawing/2014/main" id="{E78E1D18-9CD8-26B7-EA10-FB7AEFD916D5}"/>
              </a:ext>
            </a:extLst>
          </p:cNvPr>
          <p:cNvSpPr txBox="1"/>
          <p:nvPr/>
        </p:nvSpPr>
        <p:spPr>
          <a:xfrm>
            <a:off x="1567933" y="5378880"/>
            <a:ext cx="2323253" cy="437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Clr>
                <a:srgbClr val="262626"/>
              </a:buClr>
              <a:buSzPts val="900"/>
              <a:buFont typeface="Montserrat"/>
              <a:buNone/>
            </a:pPr>
            <a:r>
              <a:rPr lang="en" sz="1400">
                <a:solidFill>
                  <a:srgbClr val="262626"/>
                </a:solidFill>
                <a:latin typeface="Aptos" panose="020B0004020202020204" pitchFamily="34" charset="0"/>
                <a:ea typeface="Montserrat"/>
                <a:cs typeface="Montserrat"/>
                <a:sym typeface="Montserrat"/>
              </a:rPr>
              <a:t>Accelerate the deployment and launch of platforms across the organization.</a:t>
            </a:r>
            <a:endParaRPr sz="1400">
              <a:latin typeface="Aptos" panose="020B0004020202020204" pitchFamily="34" charset="0"/>
            </a:endParaRPr>
          </a:p>
        </p:txBody>
      </p:sp>
      <p:pic>
        <p:nvPicPr>
          <p:cNvPr id="43" name="Picture Placeholder 14">
            <a:extLst>
              <a:ext uri="{FF2B5EF4-FFF2-40B4-BE49-F238E27FC236}">
                <a16:creationId xmlns:a16="http://schemas.microsoft.com/office/drawing/2014/main" id="{A140E977-53A4-5D3D-B7FB-932AA711DD93}"/>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a:fillRect/>
          </a:stretch>
        </p:blipFill>
        <p:spPr>
          <a:xfrm>
            <a:off x="537464" y="3888975"/>
            <a:ext cx="674166" cy="674166"/>
          </a:xfrm>
          <a:prstGeom prst="rect">
            <a:avLst/>
          </a:prstGeom>
        </p:spPr>
      </p:pic>
    </p:spTree>
    <p:extLst>
      <p:ext uri="{BB962C8B-B14F-4D97-AF65-F5344CB8AC3E}">
        <p14:creationId xmlns:p14="http://schemas.microsoft.com/office/powerpoint/2010/main" val="2045418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8776F-3873-FA15-DC73-1F9C5DD368BE}"/>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1F13BD34-0103-C1E8-80B1-3E6648E32CF6}"/>
              </a:ext>
            </a:extLst>
          </p:cNvPr>
          <p:cNvSpPr/>
          <p:nvPr/>
        </p:nvSpPr>
        <p:spPr>
          <a:xfrm>
            <a:off x="406046" y="1114425"/>
            <a:ext cx="5486400" cy="5486400"/>
          </a:xfrm>
          <a:prstGeom prst="ellipse">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E51CABE2-BCB3-CCF8-C91E-E269D0DB33BC}"/>
              </a:ext>
            </a:extLst>
          </p:cNvPr>
          <p:cNvSpPr txBox="1">
            <a:spLocks/>
          </p:cNvSpPr>
          <p:nvPr/>
        </p:nvSpPr>
        <p:spPr>
          <a:xfrm>
            <a:off x="6299556" y="707691"/>
            <a:ext cx="5395922" cy="5830504"/>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a:solidFill>
                  <a:srgbClr val="000000"/>
                </a:solidFill>
                <a:latin typeface="Aptos"/>
                <a:ea typeface="Calibri"/>
                <a:cs typeface="Calibri"/>
              </a:rPr>
              <a:t>Out Of Scope</a:t>
            </a:r>
            <a:r>
              <a:rPr lang="en-US" sz="2200">
                <a:solidFill>
                  <a:srgbClr val="000000"/>
                </a:solidFill>
                <a:latin typeface="Aptos"/>
                <a:ea typeface="Calibri"/>
                <a:cs typeface="Calibri"/>
              </a:rPr>
              <a:t>:</a:t>
            </a:r>
          </a:p>
          <a:p>
            <a:endParaRPr lang="en-US" sz="2200">
              <a:solidFill>
                <a:srgbClr val="000000"/>
              </a:solidFill>
              <a:latin typeface="Aptos"/>
              <a:ea typeface="Calibri"/>
              <a:cs typeface="Calibri"/>
            </a:endParaRPr>
          </a:p>
          <a:p>
            <a:pPr marL="285750" indent="-285750">
              <a:buFont typeface="Wingdings" panose="05000000000000000000" pitchFamily="2" charset="2"/>
              <a:buChar char="q"/>
            </a:pPr>
            <a:r>
              <a:rPr lang="en-US" sz="1800">
                <a:latin typeface="Aptos"/>
                <a:ea typeface="Calibri"/>
                <a:cs typeface="Calibri"/>
              </a:rPr>
              <a:t>Report building, query writing/tuning for reports. </a:t>
            </a:r>
          </a:p>
          <a:p>
            <a:pPr marL="285750" indent="-285750">
              <a:buFont typeface="Wingdings" panose="05000000000000000000" pitchFamily="2" charset="2"/>
              <a:buChar char="q"/>
            </a:pPr>
            <a:r>
              <a:rPr lang="en-US" sz="1800">
                <a:latin typeface="Aptos"/>
                <a:ea typeface="Calibri"/>
                <a:cs typeface="Calibri"/>
              </a:rPr>
              <a:t>Low-Code Development Environment implementation.</a:t>
            </a:r>
          </a:p>
          <a:p>
            <a:pPr marL="285750" indent="-285750">
              <a:buFont typeface="Wingdings" panose="05000000000000000000" pitchFamily="2" charset="2"/>
              <a:buChar char="q"/>
            </a:pPr>
            <a:r>
              <a:rPr lang="en-US" sz="1800">
                <a:latin typeface="Aptos"/>
                <a:ea typeface="Calibri"/>
                <a:cs typeface="Calibri"/>
              </a:rPr>
              <a:t>Data cleansing that require medium to complex data transformation</a:t>
            </a:r>
          </a:p>
          <a:p>
            <a:pPr marL="285750" indent="-285750">
              <a:buFont typeface="Wingdings" panose="05000000000000000000" pitchFamily="2" charset="2"/>
              <a:buChar char="q"/>
            </a:pPr>
            <a:r>
              <a:rPr lang="en-US" sz="1800">
                <a:latin typeface="Aptos"/>
                <a:ea typeface="Calibri"/>
                <a:cs typeface="Calibri"/>
              </a:rPr>
              <a:t>Support and Maintenance is not added in current scope/proposal</a:t>
            </a:r>
          </a:p>
          <a:p>
            <a:pPr marL="285750" indent="-285750">
              <a:buFont typeface="Wingdings" panose="05000000000000000000" pitchFamily="2" charset="2"/>
              <a:buChar char="q"/>
            </a:pPr>
            <a:r>
              <a:rPr lang="en-US" sz="1800">
                <a:latin typeface="Aptos"/>
                <a:ea typeface="Calibri"/>
                <a:cs typeface="Calibri"/>
              </a:rPr>
              <a:t>Any source systems not mentioned in scope.</a:t>
            </a:r>
          </a:p>
          <a:p>
            <a:pPr marL="285750" indent="-285750">
              <a:buFont typeface="Wingdings" panose="05000000000000000000" pitchFamily="2" charset="2"/>
              <a:buChar char="q"/>
            </a:pPr>
            <a:r>
              <a:rPr lang="en-US" sz="1800">
                <a:latin typeface="Aptos"/>
                <a:ea typeface="Calibri"/>
                <a:cs typeface="Calibri"/>
              </a:rPr>
              <a:t>CI/CD and automated testing.</a:t>
            </a:r>
          </a:p>
          <a:p>
            <a:pPr marL="285750" indent="-285750">
              <a:buFont typeface="Wingdings" panose="05000000000000000000" pitchFamily="2" charset="2"/>
              <a:buChar char="q"/>
            </a:pPr>
            <a:r>
              <a:rPr lang="en-US" sz="1800">
                <a:latin typeface="Aptos"/>
                <a:ea typeface="Calibri"/>
                <a:cs typeface="Calibri"/>
              </a:rPr>
              <a:t>Source code repo security best practice design.</a:t>
            </a:r>
          </a:p>
          <a:p>
            <a:pPr marL="285750" indent="-285750">
              <a:buFont typeface="Wingdings" panose="05000000000000000000" pitchFamily="2" charset="2"/>
              <a:buChar char="q"/>
            </a:pPr>
            <a:r>
              <a:rPr lang="en-US" sz="1800">
                <a:latin typeface="Aptos"/>
                <a:ea typeface="Calibri"/>
                <a:cs typeface="Poppins"/>
              </a:rPr>
              <a:t>Custom front end development on Teams</a:t>
            </a:r>
          </a:p>
          <a:p>
            <a:pPr marL="285750" indent="-285750">
              <a:buFont typeface="Wingdings" panose="05000000000000000000" pitchFamily="2" charset="2"/>
              <a:buChar char="q"/>
            </a:pPr>
            <a:r>
              <a:rPr lang="en-US" sz="1800">
                <a:latin typeface="Aptos"/>
                <a:ea typeface="Calibri"/>
                <a:cs typeface="Poppins"/>
              </a:rPr>
              <a:t>Real time data synchronization (streaming).</a:t>
            </a:r>
            <a:endParaRPr lang="en-US" sz="2000">
              <a:latin typeface="Aptos"/>
              <a:ea typeface="Calibri"/>
              <a:cs typeface="Calibri"/>
            </a:endParaRPr>
          </a:p>
          <a:p>
            <a:pPr marL="171450" indent="-171450">
              <a:buFont typeface="Arial" panose="020B0604020202020204" pitchFamily="34" charset="0"/>
              <a:buChar char="•"/>
            </a:pPr>
            <a:endParaRPr lang="en-US" sz="1200">
              <a:latin typeface="Aptos"/>
              <a:ea typeface="Calibri"/>
              <a:cs typeface="Calibri"/>
            </a:endParaRPr>
          </a:p>
          <a:p>
            <a:pPr marL="171450" indent="-171450">
              <a:buFont typeface="Arial" panose="020B0604020202020204" pitchFamily="34" charset="0"/>
              <a:buChar char="•"/>
            </a:pPr>
            <a:endParaRPr lang="en-US" sz="1200">
              <a:latin typeface="Aptos"/>
              <a:ea typeface="Calibri"/>
              <a:cs typeface="Calibri"/>
            </a:endParaRPr>
          </a:p>
          <a:p>
            <a:pPr>
              <a:buFont typeface="Arial" panose="020B0604020202020204" pitchFamily="34" charset="0"/>
              <a:buChar char="•"/>
            </a:pPr>
            <a:endParaRPr lang="en-US" sz="1100">
              <a:latin typeface="Calibri"/>
              <a:ea typeface="Calibri"/>
              <a:cs typeface="Calibri"/>
            </a:endParaRPr>
          </a:p>
          <a:p>
            <a:pPr marL="342900" indent="-342900">
              <a:lnSpc>
                <a:spcPct val="115999"/>
              </a:lnSpc>
              <a:spcBef>
                <a:spcPts val="0"/>
              </a:spcBef>
              <a:buFont typeface="Arial" panose="020B0604020202020204" pitchFamily="34" charset="0"/>
              <a:buChar char="•"/>
            </a:pPr>
            <a:endParaRPr lang="en-US">
              <a:latin typeface="Aptos" panose="020B0004020202020204" pitchFamily="34" charset="0"/>
              <a:ea typeface="MS Mincho" panose="02020609040205080304" pitchFamily="49" charset="-128"/>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E84C485B-4E92-5ECF-56E7-6AF43AA5761C}"/>
              </a:ext>
            </a:extLst>
          </p:cNvPr>
          <p:cNvPicPr>
            <a:picLocks noChangeAspect="1"/>
          </p:cNvPicPr>
          <p:nvPr/>
        </p:nvPicPr>
        <p:blipFill>
          <a:blip r:embed="rId2"/>
          <a:stretch>
            <a:fillRect/>
          </a:stretch>
        </p:blipFill>
        <p:spPr>
          <a:xfrm>
            <a:off x="672879" y="417324"/>
            <a:ext cx="975769" cy="463210"/>
          </a:xfrm>
          <a:prstGeom prst="rect">
            <a:avLst/>
          </a:prstGeom>
        </p:spPr>
      </p:pic>
      <p:sp>
        <p:nvSpPr>
          <p:cNvPr id="2" name="Title 1">
            <a:extLst>
              <a:ext uri="{FF2B5EF4-FFF2-40B4-BE49-F238E27FC236}">
                <a16:creationId xmlns:a16="http://schemas.microsoft.com/office/drawing/2014/main" id="{AF654CF6-551D-E03C-9B73-7EC5009219CD}"/>
              </a:ext>
            </a:extLst>
          </p:cNvPr>
          <p:cNvSpPr txBox="1">
            <a:spLocks/>
          </p:cNvSpPr>
          <p:nvPr/>
        </p:nvSpPr>
        <p:spPr>
          <a:xfrm>
            <a:off x="671407" y="3273261"/>
            <a:ext cx="4953184" cy="1318834"/>
          </a:xfrm>
          <a:prstGeom prst="rect">
            <a:avLst/>
          </a:prstGeom>
        </p:spPr>
        <p:txBody>
          <a:bodyPr lIns="91440" tIns="45720" rIns="91440" bIns="45720" anchor="t"/>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pPr algn="ctr"/>
            <a:r>
              <a:rPr lang="en-GB">
                <a:solidFill>
                  <a:schemeClr val="bg1"/>
                </a:solidFill>
                <a:latin typeface="Poppins"/>
                <a:cs typeface="Poppins"/>
              </a:rPr>
              <a:t>Exclusions</a:t>
            </a:r>
            <a:endParaRPr lang="en-GB">
              <a:solidFill>
                <a:schemeClr val="bg1"/>
              </a:solidFill>
            </a:endParaRPr>
          </a:p>
        </p:txBody>
      </p:sp>
      <p:sp>
        <p:nvSpPr>
          <p:cNvPr id="7" name="Oval 6">
            <a:extLst>
              <a:ext uri="{FF2B5EF4-FFF2-40B4-BE49-F238E27FC236}">
                <a16:creationId xmlns:a16="http://schemas.microsoft.com/office/drawing/2014/main" id="{68C6A9E7-1F00-ED8C-E3D5-CDB16C7F2A34}"/>
              </a:ext>
            </a:extLst>
          </p:cNvPr>
          <p:cNvSpPr/>
          <p:nvPr/>
        </p:nvSpPr>
        <p:spPr>
          <a:xfrm>
            <a:off x="672879" y="5568467"/>
            <a:ext cx="872209" cy="872209"/>
          </a:xfrm>
          <a:prstGeom prst="ellipse">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1463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ue letter on a black background&#10;&#10;Description automatically generated">
            <a:extLst>
              <a:ext uri="{FF2B5EF4-FFF2-40B4-BE49-F238E27FC236}">
                <a16:creationId xmlns:a16="http://schemas.microsoft.com/office/drawing/2014/main" id="{F9113607-89C7-32E5-F269-41589611627E}"/>
              </a:ext>
            </a:extLst>
          </p:cNvPr>
          <p:cNvPicPr>
            <a:picLocks noChangeAspect="1"/>
          </p:cNvPicPr>
          <p:nvPr/>
        </p:nvPicPr>
        <p:blipFill>
          <a:blip r:embed="rId2"/>
          <a:stretch>
            <a:fillRect/>
          </a:stretch>
        </p:blipFill>
        <p:spPr>
          <a:xfrm>
            <a:off x="10774141" y="417324"/>
            <a:ext cx="975769" cy="463210"/>
          </a:xfrm>
          <a:prstGeom prst="rect">
            <a:avLst/>
          </a:prstGeom>
        </p:spPr>
      </p:pic>
      <p:sp>
        <p:nvSpPr>
          <p:cNvPr id="3" name="Rectangle 2">
            <a:extLst>
              <a:ext uri="{FF2B5EF4-FFF2-40B4-BE49-F238E27FC236}">
                <a16:creationId xmlns:a16="http://schemas.microsoft.com/office/drawing/2014/main" id="{477B1B50-0AE1-766A-B60A-7253B794F23E}"/>
              </a:ext>
            </a:extLst>
          </p:cNvPr>
          <p:cNvSpPr/>
          <p:nvPr/>
        </p:nvSpPr>
        <p:spPr>
          <a:xfrm>
            <a:off x="672879" y="1807779"/>
            <a:ext cx="9601200" cy="4183118"/>
          </a:xfrm>
          <a:prstGeom prst="rect">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66523BF-7CB4-BD2D-817E-8A54AC06C812}"/>
              </a:ext>
            </a:extLst>
          </p:cNvPr>
          <p:cNvSpPr/>
          <p:nvPr/>
        </p:nvSpPr>
        <p:spPr>
          <a:xfrm>
            <a:off x="3132300" y="-1"/>
            <a:ext cx="2070321" cy="1421439"/>
          </a:xfrm>
          <a:prstGeom prst="rect">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4B596A-294D-3E01-B8E3-529897113C66}"/>
              </a:ext>
            </a:extLst>
          </p:cNvPr>
          <p:cNvSpPr/>
          <p:nvPr/>
        </p:nvSpPr>
        <p:spPr>
          <a:xfrm>
            <a:off x="2323004" y="6377238"/>
            <a:ext cx="2070321" cy="480762"/>
          </a:xfrm>
          <a:prstGeom prst="rect">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C43848E-5943-9E98-F6C2-49644BD12DD8}"/>
              </a:ext>
            </a:extLst>
          </p:cNvPr>
          <p:cNvSpPr/>
          <p:nvPr/>
        </p:nvSpPr>
        <p:spPr>
          <a:xfrm>
            <a:off x="5167379" y="5752386"/>
            <a:ext cx="876071" cy="876071"/>
          </a:xfrm>
          <a:prstGeom prst="rect">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E814C0-761A-E860-5D58-6D4775E5D9A8}"/>
              </a:ext>
            </a:extLst>
          </p:cNvPr>
          <p:cNvSpPr/>
          <p:nvPr/>
        </p:nvSpPr>
        <p:spPr>
          <a:xfrm>
            <a:off x="1914280" y="687503"/>
            <a:ext cx="781476" cy="781476"/>
          </a:xfrm>
          <a:prstGeom prst="rect">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A6471B-8C7F-9C33-6A0B-7611FC4CFC44}"/>
              </a:ext>
            </a:extLst>
          </p:cNvPr>
          <p:cNvSpPr/>
          <p:nvPr/>
        </p:nvSpPr>
        <p:spPr>
          <a:xfrm>
            <a:off x="192116" y="6200294"/>
            <a:ext cx="480763" cy="480763"/>
          </a:xfrm>
          <a:prstGeom prst="rect">
            <a:avLst/>
          </a:prstGeom>
          <a:solidFill>
            <a:srgbClr val="0092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9BF6E4-32F3-C3EE-8943-188D3F4B5D02}"/>
              </a:ext>
            </a:extLst>
          </p:cNvPr>
          <p:cNvSpPr txBox="1">
            <a:spLocks/>
          </p:cNvSpPr>
          <p:nvPr/>
        </p:nvSpPr>
        <p:spPr>
          <a:xfrm>
            <a:off x="974371" y="3451398"/>
            <a:ext cx="8722079" cy="1412289"/>
          </a:xfrm>
          <a:prstGeom prst="rect">
            <a:avLst/>
          </a:prstGeom>
        </p:spPr>
        <p:txBody>
          <a:bodyPr/>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r>
              <a:rPr lang="en-GB">
                <a:solidFill>
                  <a:schemeClr val="bg1"/>
                </a:solidFill>
              </a:rPr>
              <a:t>Defining the How</a:t>
            </a:r>
            <a:endParaRPr lang="en-US">
              <a:solidFill>
                <a:schemeClr val="bg1"/>
              </a:solidFill>
            </a:endParaRPr>
          </a:p>
        </p:txBody>
      </p:sp>
      <p:sp>
        <p:nvSpPr>
          <p:cNvPr id="14" name="Rectangle 13">
            <a:extLst>
              <a:ext uri="{FF2B5EF4-FFF2-40B4-BE49-F238E27FC236}">
                <a16:creationId xmlns:a16="http://schemas.microsoft.com/office/drawing/2014/main" id="{3177B701-B3CB-09E1-3E9C-E07E80B2F434}"/>
              </a:ext>
            </a:extLst>
          </p:cNvPr>
          <p:cNvSpPr/>
          <p:nvPr/>
        </p:nvSpPr>
        <p:spPr>
          <a:xfrm>
            <a:off x="763616" y="399569"/>
            <a:ext cx="480763" cy="480763"/>
          </a:xfrm>
          <a:prstGeom prst="rect">
            <a:avLst/>
          </a:prstGeom>
          <a:solidFill>
            <a:srgbClr val="0092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7684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ED626B6-94C4-4E05-38D4-553A41333475}"/>
              </a:ext>
            </a:extLst>
          </p:cNvPr>
          <p:cNvSpPr txBox="1">
            <a:spLocks/>
          </p:cNvSpPr>
          <p:nvPr/>
        </p:nvSpPr>
        <p:spPr>
          <a:xfrm>
            <a:off x="1415123" y="4356502"/>
            <a:ext cx="2768282" cy="1567220"/>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nSpc>
                <a:spcPct val="116000"/>
              </a:lnSpc>
              <a:spcBef>
                <a:spcPts val="0"/>
              </a:spcBef>
              <a:spcAft>
                <a:spcPts val="0"/>
              </a:spcAft>
              <a:buFont typeface="Wingdings" panose="05000000000000000000" pitchFamily="2" charset="2"/>
              <a:buChar char="q"/>
            </a:pPr>
            <a:r>
              <a:rPr lang="en-US" sz="1800">
                <a:solidFill>
                  <a:srgbClr val="000000"/>
                </a:solidFill>
                <a:effectLst/>
                <a:latin typeface="Aptos"/>
                <a:ea typeface="Aptos" panose="020B0004020202020204" pitchFamily="34" charset="0"/>
                <a:cs typeface="Aptos" panose="020B0004020202020204" pitchFamily="34" charset="0"/>
              </a:rPr>
              <a:t>Project Manager</a:t>
            </a:r>
          </a:p>
          <a:p>
            <a:pPr marL="342900" indent="-342900">
              <a:lnSpc>
                <a:spcPct val="116000"/>
              </a:lnSpc>
              <a:spcBef>
                <a:spcPts val="0"/>
              </a:spcBef>
              <a:buFont typeface="Wingdings" panose="05000000000000000000" pitchFamily="2" charset="2"/>
              <a:buChar char="q"/>
            </a:pPr>
            <a:r>
              <a:rPr lang="en-US" sz="1800">
                <a:latin typeface="Aptos"/>
                <a:ea typeface="MS Mincho"/>
                <a:cs typeface="Arial"/>
              </a:rPr>
              <a:t>AI Architect</a:t>
            </a:r>
          </a:p>
          <a:p>
            <a:pPr marL="342900" indent="-342900">
              <a:lnSpc>
                <a:spcPct val="115999"/>
              </a:lnSpc>
              <a:spcBef>
                <a:spcPts val="0"/>
              </a:spcBef>
              <a:buFont typeface="Wingdings" panose="05000000000000000000" pitchFamily="2" charset="2"/>
              <a:buChar char="q"/>
            </a:pPr>
            <a:r>
              <a:rPr lang="en-US" sz="1800">
                <a:latin typeface="Aptos"/>
                <a:ea typeface="MS Mincho"/>
                <a:cs typeface="Arial"/>
              </a:rPr>
              <a:t>2X AI Engineer </a:t>
            </a:r>
          </a:p>
          <a:p>
            <a:pPr marL="342900" indent="-342900">
              <a:lnSpc>
                <a:spcPct val="115999"/>
              </a:lnSpc>
              <a:spcBef>
                <a:spcPts val="0"/>
              </a:spcBef>
              <a:buFont typeface="Wingdings" panose="05000000000000000000" pitchFamily="2" charset="2"/>
              <a:buChar char="q"/>
            </a:pPr>
            <a:r>
              <a:rPr lang="en-US" sz="1800">
                <a:latin typeface="Aptos" panose="020B0004020202020204" pitchFamily="34" charset="0"/>
                <a:ea typeface="MS Mincho" panose="02020609040205080304" pitchFamily="49" charset="-128"/>
                <a:cs typeface="Arial" panose="020B0604020202020204" pitchFamily="34" charset="0"/>
              </a:rPr>
              <a:t>QA </a:t>
            </a:r>
          </a:p>
        </p:txBody>
      </p:sp>
      <p:pic>
        <p:nvPicPr>
          <p:cNvPr id="9" name="Picture 8" descr="A blue letter on a black background&#10;&#10;Description automatically generated">
            <a:extLst>
              <a:ext uri="{FF2B5EF4-FFF2-40B4-BE49-F238E27FC236}">
                <a16:creationId xmlns:a16="http://schemas.microsoft.com/office/drawing/2014/main" id="{F9113607-89C7-32E5-F269-41589611627E}"/>
              </a:ext>
            </a:extLst>
          </p:cNvPr>
          <p:cNvPicPr>
            <a:picLocks noChangeAspect="1"/>
          </p:cNvPicPr>
          <p:nvPr/>
        </p:nvPicPr>
        <p:blipFill>
          <a:blip r:embed="rId2"/>
          <a:stretch>
            <a:fillRect/>
          </a:stretch>
        </p:blipFill>
        <p:spPr>
          <a:xfrm>
            <a:off x="672879" y="417324"/>
            <a:ext cx="975769" cy="463210"/>
          </a:xfrm>
          <a:prstGeom prst="rect">
            <a:avLst/>
          </a:prstGeom>
        </p:spPr>
      </p:pic>
      <p:pic>
        <p:nvPicPr>
          <p:cNvPr id="3" name="Graphic 2">
            <a:extLst>
              <a:ext uri="{FF2B5EF4-FFF2-40B4-BE49-F238E27FC236}">
                <a16:creationId xmlns:a16="http://schemas.microsoft.com/office/drawing/2014/main" id="{1C999FED-BB0C-BDC5-8DDC-37F7289A7227}"/>
              </a:ext>
            </a:extLst>
          </p:cNvPr>
          <p:cNvPicPr>
            <a:picLocks noGrp="1"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5507351" y="1523705"/>
            <a:ext cx="1922462" cy="1922463"/>
          </a:xfrm>
          <a:prstGeom prst="rect">
            <a:avLst/>
          </a:prstGeom>
        </p:spPr>
      </p:pic>
      <p:pic>
        <p:nvPicPr>
          <p:cNvPr id="5" name="Graphic 4">
            <a:extLst>
              <a:ext uri="{FF2B5EF4-FFF2-40B4-BE49-F238E27FC236}">
                <a16:creationId xmlns:a16="http://schemas.microsoft.com/office/drawing/2014/main" id="{F9EB3EC5-ABB8-2E9D-7897-90A2C5198052}"/>
              </a:ext>
            </a:extLst>
          </p:cNvPr>
          <p:cNvPicPr>
            <a:picLocks noGrp="1" noChangeAspect="1"/>
          </p:cNvPicPr>
          <p:nvPr/>
        </p:nvPicPr>
        <p:blipFill>
          <a:blip r:embed="rId5">
            <a:extLst>
              <a:ext uri="{96DAC541-7B7A-43D3-8B79-37D633B846F1}">
                <asvg:svgBlip xmlns:asvg="http://schemas.microsoft.com/office/drawing/2016/SVG/main" r:embed="rId6"/>
              </a:ext>
            </a:extLst>
          </a:blip>
          <a:srcRect/>
          <a:stretch>
            <a:fillRect/>
          </a:stretch>
        </p:blipFill>
        <p:spPr>
          <a:xfrm>
            <a:off x="9572531" y="1484004"/>
            <a:ext cx="1922462" cy="1922463"/>
          </a:xfrm>
          <a:prstGeom prst="rect">
            <a:avLst/>
          </a:prstGeom>
        </p:spPr>
      </p:pic>
      <p:sp>
        <p:nvSpPr>
          <p:cNvPr id="8" name="Text Placeholder 6">
            <a:extLst>
              <a:ext uri="{FF2B5EF4-FFF2-40B4-BE49-F238E27FC236}">
                <a16:creationId xmlns:a16="http://schemas.microsoft.com/office/drawing/2014/main" id="{2C53651A-4B85-F259-8C47-22980256AF22}"/>
              </a:ext>
            </a:extLst>
          </p:cNvPr>
          <p:cNvSpPr>
            <a:spLocks noGrp="1"/>
          </p:cNvSpPr>
          <p:nvPr/>
        </p:nvSpPr>
        <p:spPr>
          <a:xfrm>
            <a:off x="5037549" y="3460445"/>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panose="00000500000000000000" pitchFamily="2" charset="0"/>
                <a:cs typeface="Poppins" panose="00000500000000000000" pitchFamily="2" charset="0"/>
              </a:rPr>
              <a:t>Duration</a:t>
            </a:r>
          </a:p>
        </p:txBody>
      </p:sp>
      <p:sp>
        <p:nvSpPr>
          <p:cNvPr id="10" name="Text Placeholder 7">
            <a:extLst>
              <a:ext uri="{FF2B5EF4-FFF2-40B4-BE49-F238E27FC236}">
                <a16:creationId xmlns:a16="http://schemas.microsoft.com/office/drawing/2014/main" id="{FCD0DA03-2966-8B95-2DF2-50B1D3090FDD}"/>
              </a:ext>
            </a:extLst>
          </p:cNvPr>
          <p:cNvSpPr>
            <a:spLocks noGrp="1"/>
          </p:cNvSpPr>
          <p:nvPr/>
        </p:nvSpPr>
        <p:spPr>
          <a:xfrm>
            <a:off x="9156222" y="3459420"/>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panose="00000500000000000000" pitchFamily="2" charset="0"/>
                <a:cs typeface="Poppins" panose="00000500000000000000" pitchFamily="2" charset="0"/>
              </a:rPr>
              <a:t>Cost</a:t>
            </a:r>
          </a:p>
        </p:txBody>
      </p:sp>
      <p:sp>
        <p:nvSpPr>
          <p:cNvPr id="11" name="Text Placeholder 9">
            <a:extLst>
              <a:ext uri="{FF2B5EF4-FFF2-40B4-BE49-F238E27FC236}">
                <a16:creationId xmlns:a16="http://schemas.microsoft.com/office/drawing/2014/main" id="{A0797483-811B-31CF-126E-C9C75815758E}"/>
              </a:ext>
            </a:extLst>
          </p:cNvPr>
          <p:cNvSpPr>
            <a:spLocks noGrp="1"/>
          </p:cNvSpPr>
          <p:nvPr/>
        </p:nvSpPr>
        <p:spPr>
          <a:xfrm>
            <a:off x="5292141" y="4378013"/>
            <a:ext cx="2768283" cy="1268874"/>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1600" b="0" i="0" kern="1200">
                <a:solidFill>
                  <a:srgbClr val="2F2F2F"/>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ct val="116000"/>
              </a:lnSpc>
              <a:spcBef>
                <a:spcPts val="0"/>
              </a:spcBef>
              <a:buFont typeface="Wingdings" panose="05000000000000000000" pitchFamily="2" charset="2"/>
              <a:buChar char="q"/>
            </a:pPr>
            <a:r>
              <a:rPr lang="en-US" sz="1800">
                <a:solidFill>
                  <a:srgbClr val="000000"/>
                </a:solidFill>
                <a:latin typeface="Aptos"/>
              </a:rPr>
              <a:t>14 weeks</a:t>
            </a:r>
          </a:p>
          <a:p>
            <a:pPr marL="342900" indent="-342900" algn="l">
              <a:lnSpc>
                <a:spcPct val="115999"/>
              </a:lnSpc>
              <a:spcBef>
                <a:spcPts val="0"/>
              </a:spcBef>
              <a:buFont typeface="Wingdings" panose="05000000000000000000" pitchFamily="2" charset="2"/>
              <a:buChar char="q"/>
            </a:pPr>
            <a:r>
              <a:rPr lang="en-US" sz="1800">
                <a:solidFill>
                  <a:srgbClr val="000000"/>
                </a:solidFill>
                <a:latin typeface="Aptos"/>
              </a:rPr>
              <a:t>Discovery, Design, Implementation, QA, UAT</a:t>
            </a:r>
          </a:p>
        </p:txBody>
      </p:sp>
      <p:sp>
        <p:nvSpPr>
          <p:cNvPr id="12" name="TextBox 2">
            <a:extLst>
              <a:ext uri="{FF2B5EF4-FFF2-40B4-BE49-F238E27FC236}">
                <a16:creationId xmlns:a16="http://schemas.microsoft.com/office/drawing/2014/main" id="{E607B7FB-6760-1424-466A-CCF9DB42B9FE}"/>
              </a:ext>
            </a:extLst>
          </p:cNvPr>
          <p:cNvSpPr txBox="1"/>
          <p:nvPr/>
        </p:nvSpPr>
        <p:spPr>
          <a:xfrm>
            <a:off x="9413507" y="4321180"/>
            <a:ext cx="2549400" cy="39728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16000"/>
              </a:lnSpc>
              <a:buFont typeface="Wingdings" panose="05000000000000000000" pitchFamily="2" charset="2"/>
              <a:buChar char="q"/>
            </a:pPr>
            <a:r>
              <a:rPr lang="en-US">
                <a:solidFill>
                  <a:srgbClr val="000000"/>
                </a:solidFill>
                <a:latin typeface="Aptos"/>
              </a:rPr>
              <a:t>Total: US $45K</a:t>
            </a:r>
          </a:p>
        </p:txBody>
      </p:sp>
      <p:sp>
        <p:nvSpPr>
          <p:cNvPr id="13" name="Text Placeholder 6">
            <a:extLst>
              <a:ext uri="{FF2B5EF4-FFF2-40B4-BE49-F238E27FC236}">
                <a16:creationId xmlns:a16="http://schemas.microsoft.com/office/drawing/2014/main" id="{83B0F490-8F78-E5D7-9CA9-3CF25459BDD6}"/>
              </a:ext>
            </a:extLst>
          </p:cNvPr>
          <p:cNvSpPr>
            <a:spLocks noGrp="1"/>
          </p:cNvSpPr>
          <p:nvPr/>
        </p:nvSpPr>
        <p:spPr>
          <a:xfrm>
            <a:off x="1067831" y="3459420"/>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panose="00000500000000000000" pitchFamily="2" charset="0"/>
                <a:cs typeface="Poppins" panose="00000500000000000000" pitchFamily="2" charset="0"/>
              </a:rPr>
              <a:t>Team</a:t>
            </a:r>
          </a:p>
        </p:txBody>
      </p:sp>
      <p:pic>
        <p:nvPicPr>
          <p:cNvPr id="14" name="Graphic 13" descr="Users outline">
            <a:extLst>
              <a:ext uri="{FF2B5EF4-FFF2-40B4-BE49-F238E27FC236}">
                <a16:creationId xmlns:a16="http://schemas.microsoft.com/office/drawing/2014/main" id="{CBAE70C4-B6C8-82FA-B15D-2FFCBDFCA83D}"/>
              </a:ext>
            </a:extLst>
          </p:cNvPr>
          <p:cNvPicPr>
            <a:picLocks noGrp="1" noChangeAspect="1"/>
          </p:cNvPicPr>
          <p:nvPr/>
        </p:nvPicPr>
        <p:blipFill>
          <a:blip r:embed="rId7">
            <a:extLst>
              <a:ext uri="{96DAC541-7B7A-43D3-8B79-37D633B846F1}">
                <asvg:svgBlip xmlns:asvg="http://schemas.microsoft.com/office/drawing/2016/SVG/main" r:embed="rId8"/>
              </a:ext>
            </a:extLst>
          </a:blip>
          <a:srcRect/>
          <a:stretch/>
        </p:blipFill>
        <p:spPr>
          <a:xfrm>
            <a:off x="1415123" y="1519998"/>
            <a:ext cx="1922462" cy="1922462"/>
          </a:xfrm>
          <a:prstGeom prst="rect">
            <a:avLst/>
          </a:prstGeom>
        </p:spPr>
      </p:pic>
    </p:spTree>
    <p:extLst>
      <p:ext uri="{BB962C8B-B14F-4D97-AF65-F5344CB8AC3E}">
        <p14:creationId xmlns:p14="http://schemas.microsoft.com/office/powerpoint/2010/main" val="4072417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2028E-2D18-A9CA-E92D-AB7B4430E008}"/>
            </a:ext>
          </a:extLst>
        </p:cNvPr>
        <p:cNvGrpSpPr/>
        <p:nvPr/>
      </p:nvGrpSpPr>
      <p:grpSpPr>
        <a:xfrm>
          <a:off x="0" y="0"/>
          <a:ext cx="0" cy="0"/>
          <a:chOff x="0" y="0"/>
          <a:chExt cx="0" cy="0"/>
        </a:xfrm>
      </p:grpSpPr>
      <p:pic>
        <p:nvPicPr>
          <p:cNvPr id="9" name="Picture 8" descr="A blue letter on a black background&#10;&#10;Description automatically generated">
            <a:extLst>
              <a:ext uri="{FF2B5EF4-FFF2-40B4-BE49-F238E27FC236}">
                <a16:creationId xmlns:a16="http://schemas.microsoft.com/office/drawing/2014/main" id="{D097EC3C-C0E9-521A-79CD-8DC2CB4BA87B}"/>
              </a:ext>
            </a:extLst>
          </p:cNvPr>
          <p:cNvPicPr>
            <a:picLocks noChangeAspect="1"/>
          </p:cNvPicPr>
          <p:nvPr/>
        </p:nvPicPr>
        <p:blipFill>
          <a:blip r:embed="rId3"/>
          <a:stretch>
            <a:fillRect/>
          </a:stretch>
        </p:blipFill>
        <p:spPr>
          <a:xfrm>
            <a:off x="10788429" y="417324"/>
            <a:ext cx="975769" cy="463210"/>
          </a:xfrm>
          <a:prstGeom prst="rect">
            <a:avLst/>
          </a:prstGeom>
        </p:spPr>
      </p:pic>
      <p:sp>
        <p:nvSpPr>
          <p:cNvPr id="3" name="Rectangle 2">
            <a:extLst>
              <a:ext uri="{FF2B5EF4-FFF2-40B4-BE49-F238E27FC236}">
                <a16:creationId xmlns:a16="http://schemas.microsoft.com/office/drawing/2014/main" id="{5A15A437-D50E-4836-F582-D4F6B4862809}"/>
              </a:ext>
            </a:extLst>
          </p:cNvPr>
          <p:cNvSpPr/>
          <p:nvPr/>
        </p:nvSpPr>
        <p:spPr>
          <a:xfrm>
            <a:off x="0" y="1"/>
            <a:ext cx="2936240" cy="6857999"/>
          </a:xfrm>
          <a:prstGeom prst="rect">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6862EC-2D16-ED66-5127-9A7C5242606C}"/>
              </a:ext>
            </a:extLst>
          </p:cNvPr>
          <p:cNvSpPr txBox="1">
            <a:spLocks/>
          </p:cNvSpPr>
          <p:nvPr/>
        </p:nvSpPr>
        <p:spPr>
          <a:xfrm>
            <a:off x="1" y="2481641"/>
            <a:ext cx="2936240" cy="2374840"/>
          </a:xfrm>
          <a:prstGeom prst="rect">
            <a:avLst/>
          </a:prstGeom>
        </p:spPr>
        <p:txBody>
          <a:bodyPr lIns="91440" tIns="45720" rIns="91440" bIns="45720" anchor="t"/>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pPr algn="ctr"/>
            <a:r>
              <a:rPr lang="en-GB" sz="3200">
                <a:solidFill>
                  <a:schemeClr val="bg1"/>
                </a:solidFill>
                <a:latin typeface="Poppins"/>
                <a:cs typeface="Poppins"/>
              </a:rPr>
              <a:t>Monthly Ongoing Infra Cost Estimates</a:t>
            </a:r>
          </a:p>
        </p:txBody>
      </p:sp>
      <p:sp>
        <p:nvSpPr>
          <p:cNvPr id="6" name="TextBox 5">
            <a:extLst>
              <a:ext uri="{FF2B5EF4-FFF2-40B4-BE49-F238E27FC236}">
                <a16:creationId xmlns:a16="http://schemas.microsoft.com/office/drawing/2014/main" id="{084165AB-A8E5-2E94-A15D-81939D776DF0}"/>
              </a:ext>
            </a:extLst>
          </p:cNvPr>
          <p:cNvSpPr txBox="1"/>
          <p:nvPr/>
        </p:nvSpPr>
        <p:spPr>
          <a:xfrm>
            <a:off x="8097078" y="6199992"/>
            <a:ext cx="3845523"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a:t>
            </a:r>
            <a:r>
              <a:rPr lang="en-US" b="1">
                <a:latin typeface="Aptos" panose="020B0004020202020204" pitchFamily="34" charset="0"/>
                <a:ea typeface="Calibri"/>
                <a:cs typeface="Calibri"/>
              </a:rPr>
              <a:t>Total per month: $3,307.15</a:t>
            </a:r>
          </a:p>
          <a:p>
            <a:r>
              <a:rPr lang="en-US" sz="1100">
                <a:latin typeface="Aptos" panose="020B0004020202020204" pitchFamily="34" charset="0"/>
                <a:ea typeface="Calibri"/>
                <a:cs typeface="Calibri"/>
              </a:rPr>
              <a:t>Copilot cost is not included </a:t>
            </a:r>
          </a:p>
        </p:txBody>
      </p:sp>
      <p:pic>
        <p:nvPicPr>
          <p:cNvPr id="4" name="Picture 3" descr="A screenshot of a computer&#10;&#10;AI-generated content may be incorrect.">
            <a:extLst>
              <a:ext uri="{FF2B5EF4-FFF2-40B4-BE49-F238E27FC236}">
                <a16:creationId xmlns:a16="http://schemas.microsoft.com/office/drawing/2014/main" id="{4FEAB70E-BC93-A249-2406-33D2BB108339}"/>
              </a:ext>
            </a:extLst>
          </p:cNvPr>
          <p:cNvPicPr>
            <a:picLocks noChangeAspect="1"/>
          </p:cNvPicPr>
          <p:nvPr/>
        </p:nvPicPr>
        <p:blipFill>
          <a:blip r:embed="rId4"/>
          <a:stretch>
            <a:fillRect/>
          </a:stretch>
        </p:blipFill>
        <p:spPr>
          <a:xfrm>
            <a:off x="3049501" y="1139085"/>
            <a:ext cx="8994862" cy="4976487"/>
          </a:xfrm>
          <a:prstGeom prst="rect">
            <a:avLst/>
          </a:prstGeom>
        </p:spPr>
      </p:pic>
    </p:spTree>
    <p:extLst>
      <p:ext uri="{BB962C8B-B14F-4D97-AF65-F5344CB8AC3E}">
        <p14:creationId xmlns:p14="http://schemas.microsoft.com/office/powerpoint/2010/main" val="158482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D05B8-E06F-38F2-414F-6494EA0A5425}"/>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2684523-49E0-2977-4096-9F13371A8E7F}"/>
              </a:ext>
            </a:extLst>
          </p:cNvPr>
          <p:cNvSpPr txBox="1">
            <a:spLocks/>
          </p:cNvSpPr>
          <p:nvPr/>
        </p:nvSpPr>
        <p:spPr>
          <a:xfrm>
            <a:off x="153062" y="879877"/>
            <a:ext cx="11686061" cy="6353532"/>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15999"/>
              </a:lnSpc>
              <a:buFont typeface="Wingdings" panose="020B0604020202020204" pitchFamily="34" charset="0"/>
              <a:buChar char="Ø"/>
            </a:pPr>
            <a:r>
              <a:rPr lang="en-US" sz="1800">
                <a:solidFill>
                  <a:srgbClr val="000000"/>
                </a:solidFill>
                <a:latin typeface="Aptos"/>
                <a:cs typeface="Poppins"/>
              </a:rPr>
              <a:t>What make ECI solution different from other platforms in term of supporting financial services company, any specific model or template for FSI ?</a:t>
            </a:r>
            <a:endParaRPr lang="en-US">
              <a:solidFill>
                <a:srgbClr val="000000"/>
              </a:solidFill>
            </a:endParaRPr>
          </a:p>
          <a:p>
            <a:pPr marL="800100" lvl="1" indent="-342900">
              <a:lnSpc>
                <a:spcPct val="115999"/>
              </a:lnSpc>
              <a:buFont typeface="Wingdings" panose="05000000000000000000" pitchFamily="2" charset="2"/>
              <a:buChar char="Ø"/>
            </a:pPr>
            <a:r>
              <a:rPr lang="en-US" sz="1600">
                <a:solidFill>
                  <a:srgbClr val="000000"/>
                </a:solidFill>
                <a:latin typeface="Aptos"/>
                <a:cs typeface="Poppins"/>
              </a:rPr>
              <a:t>Our expertise and experience working with financial services companies gives us an advantage in terms of proper design &amp; implementation with regards to data governance - built for security &amp; regulation; data types &amp; sources typically used within financial industry, data application architecture for financial use cases such as modeling, reporting, and organization. Lastly, experience training financial services firms with LLM interaction such as prompt strategies and typical end user usage of these systems.</a:t>
            </a:r>
            <a:endParaRPr lang="en-US" sz="1600">
              <a:latin typeface="Aptos"/>
            </a:endParaRPr>
          </a:p>
          <a:p>
            <a:pPr marL="342900" indent="-342900">
              <a:lnSpc>
                <a:spcPct val="115999"/>
              </a:lnSpc>
              <a:spcBef>
                <a:spcPts val="0"/>
              </a:spcBef>
              <a:buFont typeface="Wingdings" panose="020B0604020202020204" pitchFamily="34" charset="0"/>
              <a:buChar char="Ø"/>
            </a:pPr>
            <a:r>
              <a:rPr lang="en-US" sz="1800">
                <a:solidFill>
                  <a:srgbClr val="000000"/>
                </a:solidFill>
                <a:latin typeface="Aptos"/>
                <a:cs typeface="Poppins"/>
              </a:rPr>
              <a:t>What is ELLA, how does it be integrated into our project?</a:t>
            </a:r>
            <a:endParaRPr lang="en-US">
              <a:cs typeface="Poppins"/>
            </a:endParaRPr>
          </a:p>
          <a:p>
            <a:pPr marL="800100" lvl="1" indent="-342900">
              <a:lnSpc>
                <a:spcPct val="115999"/>
              </a:lnSpc>
              <a:buFont typeface="Wingdings" panose="05000000000000000000" pitchFamily="2" charset="2"/>
              <a:buChar char="Ø"/>
            </a:pPr>
            <a:r>
              <a:rPr lang="en-US" sz="1600">
                <a:solidFill>
                  <a:srgbClr val="000000"/>
                </a:solidFill>
                <a:latin typeface="Aptos"/>
                <a:cs typeface="Poppins"/>
              </a:rPr>
              <a:t>Within the RFP response, we mention ELLA as a case study and to speak to our experience with building AI solutions. ELLA is ECI product and deployed at various client end.</a:t>
            </a:r>
          </a:p>
          <a:p>
            <a:pPr marL="342900" indent="-342900">
              <a:lnSpc>
                <a:spcPct val="115999"/>
              </a:lnSpc>
              <a:spcBef>
                <a:spcPts val="0"/>
              </a:spcBef>
              <a:buFont typeface="Wingdings" panose="020B0604020202020204" pitchFamily="34" charset="0"/>
              <a:buChar char="Ø"/>
            </a:pPr>
            <a:r>
              <a:rPr lang="en-US" sz="1800">
                <a:solidFill>
                  <a:srgbClr val="000000"/>
                </a:solidFill>
                <a:latin typeface="Aptos"/>
                <a:cs typeface="Poppins"/>
              </a:rPr>
              <a:t>May I know how many use cases in the RFP will be included for the implementation?</a:t>
            </a:r>
            <a:endParaRPr lang="en-US">
              <a:cs typeface="Poppins"/>
            </a:endParaRPr>
          </a:p>
          <a:p>
            <a:pPr marL="800100" lvl="1" indent="-342900">
              <a:lnSpc>
                <a:spcPct val="115999"/>
              </a:lnSpc>
              <a:spcBef>
                <a:spcPts val="0"/>
              </a:spcBef>
              <a:buFont typeface="Wingdings" panose="05000000000000000000" pitchFamily="2" charset="2"/>
              <a:buChar char="Ø"/>
            </a:pPr>
            <a:r>
              <a:rPr lang="en-US" sz="1600">
                <a:solidFill>
                  <a:srgbClr val="000000"/>
                </a:solidFill>
                <a:latin typeface="Aptos"/>
                <a:cs typeface="Poppins"/>
              </a:rPr>
              <a:t>AI Chatbot</a:t>
            </a:r>
          </a:p>
          <a:p>
            <a:pPr marL="800100" lvl="1" indent="-342900">
              <a:lnSpc>
                <a:spcPct val="115999"/>
              </a:lnSpc>
              <a:spcBef>
                <a:spcPts val="0"/>
              </a:spcBef>
              <a:buFont typeface="Wingdings" panose="05000000000000000000" pitchFamily="2" charset="2"/>
              <a:buChar char="Ø"/>
            </a:pPr>
            <a:r>
              <a:rPr lang="en-US" sz="1600">
                <a:solidFill>
                  <a:srgbClr val="000000"/>
                </a:solidFill>
                <a:latin typeface="Aptos"/>
                <a:cs typeface="Poppins"/>
              </a:rPr>
              <a:t>Data Warehouse</a:t>
            </a:r>
          </a:p>
          <a:p>
            <a:pPr marL="800100" lvl="1" indent="-342900">
              <a:lnSpc>
                <a:spcPct val="115999"/>
              </a:lnSpc>
              <a:spcBef>
                <a:spcPts val="0"/>
              </a:spcBef>
              <a:buFont typeface="Wingdings" panose="05000000000000000000" pitchFamily="2" charset="2"/>
              <a:buChar char="Ø"/>
            </a:pPr>
            <a:r>
              <a:rPr lang="en-US" sz="1600">
                <a:solidFill>
                  <a:srgbClr val="000000"/>
                </a:solidFill>
                <a:latin typeface="Aptos"/>
                <a:cs typeface="Poppins"/>
              </a:rPr>
              <a:t>Low-Code Development Environment – Only </a:t>
            </a:r>
            <a:r>
              <a:rPr lang="en-US" sz="1600" b="1">
                <a:solidFill>
                  <a:srgbClr val="000000"/>
                </a:solidFill>
                <a:latin typeface="Aptos"/>
                <a:cs typeface="Poppins"/>
              </a:rPr>
              <a:t>Design and Discovery</a:t>
            </a:r>
          </a:p>
          <a:p>
            <a:pPr marL="800100" lvl="1" indent="-342900">
              <a:lnSpc>
                <a:spcPct val="115999"/>
              </a:lnSpc>
              <a:spcBef>
                <a:spcPts val="0"/>
              </a:spcBef>
              <a:buFont typeface="Wingdings" panose="05000000000000000000" pitchFamily="2" charset="2"/>
              <a:buChar char="Ø"/>
            </a:pPr>
            <a:endParaRPr lang="en-US" sz="1600">
              <a:solidFill>
                <a:srgbClr val="000000"/>
              </a:solidFill>
              <a:latin typeface="Aptos"/>
              <a:cs typeface="Poppins"/>
            </a:endParaRPr>
          </a:p>
          <a:p>
            <a:pPr marL="342900" indent="-342900">
              <a:lnSpc>
                <a:spcPct val="115999"/>
              </a:lnSpc>
              <a:spcBef>
                <a:spcPts val="0"/>
              </a:spcBef>
              <a:buFont typeface="Wingdings" panose="020B0604020202020204" pitchFamily="34" charset="0"/>
              <a:buChar char="Ø"/>
            </a:pPr>
            <a:r>
              <a:rPr lang="en-US" sz="1800">
                <a:solidFill>
                  <a:srgbClr val="000000"/>
                </a:solidFill>
                <a:latin typeface="Aptos"/>
                <a:cs typeface="Poppins"/>
              </a:rPr>
              <a:t>To support the mentioned user cases in RFP, you didn’t mention how ECI’s solution can help, what additional components are required</a:t>
            </a:r>
            <a:endParaRPr lang="en-US">
              <a:cs typeface="Poppins"/>
            </a:endParaRPr>
          </a:p>
          <a:p>
            <a:pPr marL="800100" lvl="1" indent="-342900">
              <a:lnSpc>
                <a:spcPct val="115999"/>
              </a:lnSpc>
              <a:spcBef>
                <a:spcPts val="0"/>
              </a:spcBef>
              <a:buFont typeface="Wingdings" panose="05000000000000000000" pitchFamily="2" charset="2"/>
              <a:buChar char="Ø"/>
            </a:pPr>
            <a:r>
              <a:rPr lang="en-US" sz="1600">
                <a:solidFill>
                  <a:srgbClr val="000000"/>
                </a:solidFill>
                <a:latin typeface="Aptos"/>
                <a:cs typeface="Poppins"/>
              </a:rPr>
              <a:t>We have provided a complete custom AI solution to implement the mentioned user cases.</a:t>
            </a:r>
            <a:endParaRPr lang="en-US" sz="1800">
              <a:solidFill>
                <a:srgbClr val="000000"/>
              </a:solidFill>
              <a:latin typeface="Aptos"/>
              <a:ea typeface="MS Mincho"/>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58457545-A1E2-23DD-A069-3AEEB4632EBD}"/>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E3D524E9-BEA5-460B-7F33-A50F43C16CF1}"/>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SHK Queries</a:t>
            </a:r>
            <a:endParaRPr lang="en-US" sz="280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956226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E6CF5-7CD6-3DEA-1769-2B8B31A30221}"/>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EA77B7E-A4C9-A669-5CFE-ED31AA95CC17}"/>
              </a:ext>
            </a:extLst>
          </p:cNvPr>
          <p:cNvSpPr txBox="1">
            <a:spLocks/>
          </p:cNvSpPr>
          <p:nvPr/>
        </p:nvSpPr>
        <p:spPr>
          <a:xfrm>
            <a:off x="176874" y="1141814"/>
            <a:ext cx="11686061" cy="6353532"/>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15999"/>
              </a:lnSpc>
              <a:spcBef>
                <a:spcPts val="0"/>
              </a:spcBef>
              <a:buFont typeface="Wingdings" panose="020B0604020202020204" pitchFamily="34" charset="0"/>
              <a:buChar char="Ø"/>
            </a:pPr>
            <a:r>
              <a:rPr lang="en-US" sz="1800">
                <a:solidFill>
                  <a:srgbClr val="000000"/>
                </a:solidFill>
                <a:latin typeface="Aptos"/>
                <a:cs typeface="Poppins"/>
              </a:rPr>
              <a:t>Your pricing on implementation has no breakdown or details SOW</a:t>
            </a:r>
            <a:endParaRPr lang="en-US"/>
          </a:p>
          <a:p>
            <a:pPr marL="800100" lvl="1" indent="-342900">
              <a:lnSpc>
                <a:spcPct val="115999"/>
              </a:lnSpc>
              <a:spcBef>
                <a:spcPts val="0"/>
              </a:spcBef>
              <a:buFont typeface="Wingdings" panose="05000000000000000000" pitchFamily="2" charset="2"/>
              <a:buChar char="Ø"/>
            </a:pPr>
            <a:r>
              <a:rPr lang="en-US" sz="1600">
                <a:solidFill>
                  <a:srgbClr val="000000"/>
                </a:solidFill>
                <a:latin typeface="Aptos"/>
                <a:cs typeface="Poppins"/>
              </a:rPr>
              <a:t>Kindly provide more details</a:t>
            </a:r>
          </a:p>
          <a:p>
            <a:pPr marL="342900" indent="-342900">
              <a:lnSpc>
                <a:spcPct val="115999"/>
              </a:lnSpc>
              <a:spcBef>
                <a:spcPts val="0"/>
              </a:spcBef>
              <a:buFont typeface="Wingdings" panose="020B0604020202020204" pitchFamily="34" charset="0"/>
              <a:buChar char="Ø"/>
            </a:pPr>
            <a:r>
              <a:rPr lang="en-US" sz="1800">
                <a:solidFill>
                  <a:srgbClr val="000000"/>
                </a:solidFill>
                <a:latin typeface="Aptos"/>
                <a:cs typeface="Poppins"/>
              </a:rPr>
              <a:t>Any different in terms of scope and pricing if pilot group users increase to 20 or more? </a:t>
            </a:r>
            <a:endParaRPr lang="en-US">
              <a:solidFill>
                <a:srgbClr val="000000"/>
              </a:solidFill>
              <a:cs typeface="Poppins"/>
            </a:endParaRPr>
          </a:p>
          <a:p>
            <a:pPr marL="800100" lvl="1" indent="-342900">
              <a:lnSpc>
                <a:spcPct val="115999"/>
              </a:lnSpc>
              <a:spcBef>
                <a:spcPts val="0"/>
              </a:spcBef>
              <a:buFont typeface="Wingdings" panose="05000000000000000000" pitchFamily="2" charset="2"/>
              <a:buChar char="Ø"/>
            </a:pPr>
            <a:r>
              <a:rPr lang="en-US" sz="1600">
                <a:solidFill>
                  <a:srgbClr val="000000"/>
                </a:solidFill>
                <a:latin typeface="Aptos"/>
                <a:cs typeface="Poppins"/>
              </a:rPr>
              <a:t>Not exactly. The development cost will remain almost the same, but the infrastructure cost may increase based on data and usage.</a:t>
            </a:r>
            <a:endParaRPr lang="en-US"/>
          </a:p>
          <a:p>
            <a:pPr marL="342900" indent="-342900">
              <a:lnSpc>
                <a:spcPct val="115999"/>
              </a:lnSpc>
              <a:spcBef>
                <a:spcPts val="0"/>
              </a:spcBef>
              <a:buFont typeface="Wingdings" panose="020B0604020202020204" pitchFamily="34" charset="0"/>
              <a:buChar char="Ø"/>
            </a:pPr>
            <a:r>
              <a:rPr lang="en-US" sz="1800">
                <a:solidFill>
                  <a:srgbClr val="000000"/>
                </a:solidFill>
                <a:latin typeface="Aptos"/>
                <a:cs typeface="Poppins"/>
              </a:rPr>
              <a:t>Does your pricing include the usage and cost for indexing and AI processing? </a:t>
            </a:r>
          </a:p>
          <a:p>
            <a:pPr marL="1257300" lvl="1" indent="-342900">
              <a:lnSpc>
                <a:spcPct val="115999"/>
              </a:lnSpc>
              <a:spcBef>
                <a:spcPts val="0"/>
              </a:spcBef>
              <a:buFont typeface="Wingdings" panose="05000000000000000000" pitchFamily="2" charset="2"/>
              <a:buChar char="Ø"/>
            </a:pPr>
            <a:r>
              <a:rPr lang="en-US" sz="1600">
                <a:solidFill>
                  <a:srgbClr val="000000"/>
                </a:solidFill>
                <a:latin typeface="Aptos"/>
                <a:cs typeface="Poppins"/>
              </a:rPr>
              <a:t>Yes, initial data size is considered, As data volume grows, infrastructure costs, including storage, indexing, and AI processing will increase accordingly</a:t>
            </a:r>
          </a:p>
          <a:p>
            <a:pPr marL="342900" indent="-342900">
              <a:lnSpc>
                <a:spcPct val="115999"/>
              </a:lnSpc>
              <a:spcBef>
                <a:spcPts val="0"/>
              </a:spcBef>
              <a:buFont typeface="Wingdings" panose="020B0604020202020204" pitchFamily="34" charset="0"/>
              <a:buChar char="Ø"/>
            </a:pPr>
            <a:r>
              <a:rPr lang="en-US" sz="1800">
                <a:solidFill>
                  <a:srgbClr val="000000"/>
                </a:solidFill>
                <a:latin typeface="Aptos"/>
                <a:cs typeface="Poppins"/>
              </a:rPr>
              <a:t>Does your pricing include all Azure tenant and subscription?</a:t>
            </a:r>
            <a:endParaRPr lang="en-US" sz="1800">
              <a:latin typeface="Aptos"/>
              <a:cs typeface="Poppins"/>
            </a:endParaRPr>
          </a:p>
          <a:p>
            <a:pPr marL="1371600" lvl="1" indent="-457200">
              <a:lnSpc>
                <a:spcPct val="115999"/>
              </a:lnSpc>
              <a:spcBef>
                <a:spcPts val="0"/>
              </a:spcBef>
              <a:buFont typeface="Wingdings" panose="05000000000000000000" pitchFamily="2" charset="2"/>
              <a:buChar char="Ø"/>
            </a:pPr>
            <a:r>
              <a:rPr lang="en-US" sz="1600">
                <a:solidFill>
                  <a:srgbClr val="000000"/>
                </a:solidFill>
                <a:latin typeface="Aptos"/>
                <a:cs typeface="Poppins"/>
              </a:rPr>
              <a:t>We have provided development cost and azure infrastructure monthly cost separately. For Azure infrastructure monthly cost, we have considered total data from sources to be less than 2 TB. </a:t>
            </a:r>
          </a:p>
          <a:p>
            <a:pPr marL="1200150" lvl="2" indent="-285750">
              <a:lnSpc>
                <a:spcPct val="115999"/>
              </a:lnSpc>
              <a:spcBef>
                <a:spcPts val="0"/>
              </a:spcBef>
              <a:buFont typeface="Wingdings" panose="020B0604020202020204" pitchFamily="34" charset="0"/>
              <a:buChar char="Ø"/>
            </a:pPr>
            <a:endParaRPr lang="en-US" sz="1600">
              <a:solidFill>
                <a:srgbClr val="000000"/>
              </a:solidFill>
              <a:latin typeface="Aptos" panose="020B0004020202020204" pitchFamily="34" charset="0"/>
              <a:ea typeface="MS Mincho" panose="02020609040205080304" pitchFamily="49" charset="-128"/>
              <a:cs typeface="Poppins"/>
            </a:endParaRPr>
          </a:p>
          <a:p>
            <a:pPr marL="1257300" lvl="2" indent="-342900">
              <a:lnSpc>
                <a:spcPct val="115999"/>
              </a:lnSpc>
              <a:spcBef>
                <a:spcPts val="0"/>
              </a:spcBef>
              <a:buFont typeface="Wingdings" panose="05000000000000000000" pitchFamily="2" charset="2"/>
              <a:buChar char="Ø"/>
            </a:pPr>
            <a:endParaRPr lang="en-US" b="1"/>
          </a:p>
        </p:txBody>
      </p:sp>
      <p:pic>
        <p:nvPicPr>
          <p:cNvPr id="9" name="Picture 8" descr="A blue letter on a black background&#10;&#10;Description automatically generated">
            <a:extLst>
              <a:ext uri="{FF2B5EF4-FFF2-40B4-BE49-F238E27FC236}">
                <a16:creationId xmlns:a16="http://schemas.microsoft.com/office/drawing/2014/main" id="{18700CF1-FB1B-671E-FFA3-145125741F42}"/>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F656148C-3643-103F-B399-14F5545DB1E1}"/>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SHK Queries</a:t>
            </a:r>
            <a:endParaRPr lang="en-US" sz="280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751972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2A0CF-24BC-C31B-589D-E27B3685CB64}"/>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A7B4900-ED46-8142-3D85-7A5AECD9AEFF}"/>
              </a:ext>
            </a:extLst>
          </p:cNvPr>
          <p:cNvSpPr txBox="1">
            <a:spLocks/>
          </p:cNvSpPr>
          <p:nvPr/>
        </p:nvSpPr>
        <p:spPr>
          <a:xfrm>
            <a:off x="176874" y="1141814"/>
            <a:ext cx="11686061" cy="6353532"/>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5999"/>
              </a:lnSpc>
              <a:spcBef>
                <a:spcPts val="0"/>
              </a:spcBef>
            </a:pPr>
            <a:endParaRPr lang="en-US" sz="1600">
              <a:solidFill>
                <a:srgbClr val="000000"/>
              </a:solidFill>
              <a:latin typeface="Aptos"/>
              <a:cs typeface="Poppins"/>
            </a:endParaRPr>
          </a:p>
          <a:p>
            <a:pPr marL="342900" indent="-342900">
              <a:lnSpc>
                <a:spcPct val="115999"/>
              </a:lnSpc>
              <a:spcBef>
                <a:spcPts val="0"/>
              </a:spcBef>
              <a:buFont typeface="Wingdings" panose="05000000000000000000" pitchFamily="2" charset="2"/>
              <a:buChar char="Ø"/>
            </a:pPr>
            <a:r>
              <a:rPr lang="en-US" sz="1800">
                <a:solidFill>
                  <a:srgbClr val="000000"/>
                </a:solidFill>
                <a:latin typeface="Aptos"/>
                <a:cs typeface="Poppins"/>
              </a:rPr>
              <a:t>I need to know the support and maintenance ballpark as well for my total costing estimation</a:t>
            </a:r>
            <a:endParaRPr lang="en-US">
              <a:solidFill>
                <a:srgbClr val="000000"/>
              </a:solidFill>
            </a:endParaRPr>
          </a:p>
          <a:p>
            <a:pPr marL="800100" lvl="1" indent="-342900">
              <a:lnSpc>
                <a:spcPct val="115999"/>
              </a:lnSpc>
              <a:spcBef>
                <a:spcPts val="0"/>
              </a:spcBef>
              <a:buFont typeface="Courier New" panose="05000000000000000000" pitchFamily="2" charset="2"/>
              <a:buChar char="o"/>
            </a:pPr>
            <a:r>
              <a:rPr lang="en-US" sz="1600">
                <a:solidFill>
                  <a:srgbClr val="000000"/>
                </a:solidFill>
                <a:latin typeface="Aptos"/>
                <a:cs typeface="Poppins"/>
              </a:rPr>
              <a:t>It depends on how much support is needed and can vary depending on the ongoing development needs and expectations of the client. We have different tiers, and the Silver tier might be the best fit here.</a:t>
            </a:r>
            <a:endParaRPr lang="en-US" sz="1600">
              <a:latin typeface="Poppins"/>
            </a:endParaRPr>
          </a:p>
          <a:p>
            <a:pPr marL="1257300" indent="-342900">
              <a:lnSpc>
                <a:spcPct val="115999"/>
              </a:lnSpc>
              <a:buFont typeface="Wingdings" panose="05000000000000000000" pitchFamily="2" charset="2"/>
              <a:buChar char="§"/>
            </a:pPr>
            <a:r>
              <a:rPr lang="en-US" sz="1400">
                <a:solidFill>
                  <a:srgbClr val="000000"/>
                </a:solidFill>
                <a:latin typeface="Aptos"/>
                <a:cs typeface="Poppins"/>
              </a:rPr>
              <a:t>Project Manager - 15% (24 hours per month)</a:t>
            </a:r>
          </a:p>
          <a:p>
            <a:pPr marL="1257300" lvl="2" indent="-342900">
              <a:lnSpc>
                <a:spcPct val="115999"/>
              </a:lnSpc>
              <a:spcBef>
                <a:spcPts val="0"/>
              </a:spcBef>
              <a:buFont typeface="Wingdings" panose="05000000000000000000" pitchFamily="2" charset="2"/>
              <a:buChar char="§"/>
            </a:pPr>
            <a:r>
              <a:rPr lang="en-US" sz="1400">
                <a:solidFill>
                  <a:srgbClr val="000000"/>
                </a:solidFill>
                <a:latin typeface="Aptos"/>
                <a:cs typeface="Poppins"/>
              </a:rPr>
              <a:t>AI Architect - 15% (24 hours per month)</a:t>
            </a:r>
            <a:endParaRPr lang="en-US"/>
          </a:p>
          <a:p>
            <a:pPr marL="1257300" lvl="2" indent="-342900">
              <a:lnSpc>
                <a:spcPct val="115999"/>
              </a:lnSpc>
              <a:spcBef>
                <a:spcPts val="0"/>
              </a:spcBef>
              <a:buFont typeface="Wingdings" panose="05000000000000000000" pitchFamily="2" charset="2"/>
              <a:buChar char="§"/>
            </a:pPr>
            <a:r>
              <a:rPr lang="en-US" sz="1400">
                <a:solidFill>
                  <a:srgbClr val="000000"/>
                </a:solidFill>
                <a:latin typeface="Aptos"/>
                <a:cs typeface="Poppins"/>
              </a:rPr>
              <a:t>AI Engineer  - 25% (40 hours per month)</a:t>
            </a:r>
            <a:endParaRPr lang="en-US"/>
          </a:p>
          <a:p>
            <a:pPr marL="1257300" lvl="2" indent="-342900">
              <a:lnSpc>
                <a:spcPct val="115999"/>
              </a:lnSpc>
              <a:spcBef>
                <a:spcPts val="0"/>
              </a:spcBef>
              <a:buFont typeface="Wingdings" panose="05000000000000000000" pitchFamily="2" charset="2"/>
              <a:buChar char="§"/>
            </a:pPr>
            <a:r>
              <a:rPr lang="en-US" sz="1400">
                <a:solidFill>
                  <a:srgbClr val="000000"/>
                </a:solidFill>
                <a:latin typeface="Aptos"/>
                <a:cs typeface="Poppins"/>
              </a:rPr>
              <a:t>AI Engineer 2 - 25% (40 hours per month)</a:t>
            </a:r>
            <a:endParaRPr lang="en-US"/>
          </a:p>
          <a:p>
            <a:pPr marL="1257300" lvl="2" indent="-342900">
              <a:lnSpc>
                <a:spcPct val="115999"/>
              </a:lnSpc>
              <a:spcBef>
                <a:spcPts val="0"/>
              </a:spcBef>
              <a:buFont typeface="Wingdings" panose="05000000000000000000" pitchFamily="2" charset="2"/>
              <a:buChar char="§"/>
            </a:pPr>
            <a:r>
              <a:rPr lang="en-US" sz="1400">
                <a:solidFill>
                  <a:srgbClr val="000000"/>
                </a:solidFill>
                <a:latin typeface="Aptos"/>
                <a:cs typeface="Poppins"/>
              </a:rPr>
              <a:t>BA -15% (24 hours per month)</a:t>
            </a:r>
            <a:endParaRPr lang="en-US"/>
          </a:p>
          <a:p>
            <a:pPr marL="1257300" lvl="2" indent="-342900">
              <a:lnSpc>
                <a:spcPct val="115999"/>
              </a:lnSpc>
              <a:spcBef>
                <a:spcPts val="0"/>
              </a:spcBef>
              <a:buFont typeface="Wingdings" panose="05000000000000000000" pitchFamily="2" charset="2"/>
              <a:buChar char="§"/>
            </a:pPr>
            <a:r>
              <a:rPr lang="en-US" sz="1400">
                <a:solidFill>
                  <a:srgbClr val="000000"/>
                </a:solidFill>
                <a:latin typeface="Aptos"/>
                <a:cs typeface="Poppins"/>
              </a:rPr>
              <a:t>QA - 25% (40 hours per month)</a:t>
            </a:r>
            <a:endParaRPr lang="en-US"/>
          </a:p>
          <a:p>
            <a:pPr marL="1257300" lvl="2" indent="-342900">
              <a:lnSpc>
                <a:spcPct val="115999"/>
              </a:lnSpc>
              <a:spcBef>
                <a:spcPts val="0"/>
              </a:spcBef>
              <a:buFont typeface="Wingdings" panose="05000000000000000000" pitchFamily="2" charset="2"/>
              <a:buChar char="§"/>
            </a:pPr>
            <a:r>
              <a:rPr lang="en-US" sz="1400" b="1">
                <a:solidFill>
                  <a:srgbClr val="000000"/>
                </a:solidFill>
                <a:latin typeface="Aptos"/>
                <a:cs typeface="Poppins"/>
              </a:rPr>
              <a:t>Total Cost: $7200/month</a:t>
            </a:r>
          </a:p>
          <a:p>
            <a:pPr marL="342900" indent="-342900">
              <a:lnSpc>
                <a:spcPct val="115999"/>
              </a:lnSpc>
              <a:spcBef>
                <a:spcPts val="0"/>
              </a:spcBef>
              <a:buFont typeface="Wingdings,Sans-Serif" panose="05000000000000000000" pitchFamily="2" charset="2"/>
              <a:buChar char="Ø"/>
            </a:pPr>
            <a:r>
              <a:rPr lang="en-US" sz="1800">
                <a:solidFill>
                  <a:srgbClr val="000000"/>
                </a:solidFill>
                <a:latin typeface="Aptos"/>
                <a:cs typeface="Poppins"/>
              </a:rPr>
              <a:t>Low-code environment implementation is out of scope? </a:t>
            </a:r>
          </a:p>
          <a:p>
            <a:pPr marL="800100" lvl="1" indent="-342900">
              <a:lnSpc>
                <a:spcPct val="115999"/>
              </a:lnSpc>
              <a:spcBef>
                <a:spcPts val="0"/>
              </a:spcBef>
              <a:buFont typeface="Courier New,monospace" panose="05000000000000000000" pitchFamily="2" charset="2"/>
              <a:buChar char="o"/>
            </a:pPr>
            <a:r>
              <a:rPr lang="en-US" sz="1600">
                <a:solidFill>
                  <a:srgbClr val="000000"/>
                </a:solidFill>
                <a:latin typeface="Aptos"/>
                <a:cs typeface="Poppins"/>
              </a:rPr>
              <a:t>We have only considered Design and Discovery of this scope, as this may require more detail understanding before implementation</a:t>
            </a:r>
          </a:p>
          <a:p>
            <a:pPr marL="342900" indent="-342900">
              <a:lnSpc>
                <a:spcPct val="115999"/>
              </a:lnSpc>
              <a:spcBef>
                <a:spcPts val="0"/>
              </a:spcBef>
              <a:buFont typeface="Wingdings,Sans-Serif" panose="05000000000000000000" pitchFamily="2" charset="2"/>
              <a:buChar char="Ø"/>
            </a:pPr>
            <a:r>
              <a:rPr lang="en-US" sz="1800">
                <a:solidFill>
                  <a:srgbClr val="000000"/>
                </a:solidFill>
                <a:latin typeface="Aptos"/>
                <a:cs typeface="Poppins"/>
              </a:rPr>
              <a:t>What do you mean by custom front end development on teams? Example?</a:t>
            </a:r>
          </a:p>
          <a:p>
            <a:pPr marL="800100" lvl="1" indent="-342900">
              <a:lnSpc>
                <a:spcPct val="115999"/>
              </a:lnSpc>
              <a:spcBef>
                <a:spcPts val="0"/>
              </a:spcBef>
              <a:buFont typeface="Courier New,monospace" panose="05000000000000000000" pitchFamily="2" charset="2"/>
              <a:buChar char="o"/>
            </a:pPr>
            <a:r>
              <a:rPr lang="en-US" sz="1600">
                <a:solidFill>
                  <a:srgbClr val="000000"/>
                </a:solidFill>
                <a:latin typeface="Aptos"/>
                <a:cs typeface="Poppins"/>
              </a:rPr>
              <a:t>Custom WebUI development instead of dependent on TEAMS default implementation</a:t>
            </a:r>
          </a:p>
          <a:p>
            <a:pPr marL="342900" indent="-342900">
              <a:lnSpc>
                <a:spcPct val="115999"/>
              </a:lnSpc>
              <a:spcBef>
                <a:spcPts val="0"/>
              </a:spcBef>
              <a:buFont typeface="Wingdings" panose="05000000000000000000" pitchFamily="2" charset="2"/>
              <a:buChar char="§"/>
            </a:pPr>
            <a:endParaRPr lang="en-US" sz="1000" b="1">
              <a:solidFill>
                <a:srgbClr val="000000"/>
              </a:solidFill>
              <a:latin typeface="Aptos"/>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862D9EE7-0CFF-78B2-3603-04C33941D227}"/>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E2FBDA6D-D6C0-196A-274B-CA6A2A103599}"/>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SHK Queries</a:t>
            </a:r>
            <a:endParaRPr lang="en-US" sz="280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402909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C716F-5EBB-3008-397A-C8C739BE87A8}"/>
            </a:ext>
          </a:extLst>
        </p:cNvPr>
        <p:cNvGrpSpPr/>
        <p:nvPr/>
      </p:nvGrpSpPr>
      <p:grpSpPr>
        <a:xfrm>
          <a:off x="0" y="0"/>
          <a:ext cx="0" cy="0"/>
          <a:chOff x="0" y="0"/>
          <a:chExt cx="0" cy="0"/>
        </a:xfrm>
      </p:grpSpPr>
      <p:pic>
        <p:nvPicPr>
          <p:cNvPr id="9" name="Picture 8" descr="A blue letter on a black background&#10;&#10;Description automatically generated">
            <a:extLst>
              <a:ext uri="{FF2B5EF4-FFF2-40B4-BE49-F238E27FC236}">
                <a16:creationId xmlns:a16="http://schemas.microsoft.com/office/drawing/2014/main" id="{21A13D51-6D7A-C591-28D4-B5F4AA978DC6}"/>
              </a:ext>
            </a:extLst>
          </p:cNvPr>
          <p:cNvPicPr>
            <a:picLocks noChangeAspect="1"/>
          </p:cNvPicPr>
          <p:nvPr/>
        </p:nvPicPr>
        <p:blipFill>
          <a:blip r:embed="rId2"/>
          <a:stretch>
            <a:fillRect/>
          </a:stretch>
        </p:blipFill>
        <p:spPr>
          <a:xfrm>
            <a:off x="10774141" y="417324"/>
            <a:ext cx="975769" cy="463210"/>
          </a:xfrm>
          <a:prstGeom prst="rect">
            <a:avLst/>
          </a:prstGeom>
        </p:spPr>
      </p:pic>
      <p:sp>
        <p:nvSpPr>
          <p:cNvPr id="3" name="Rectangle 2">
            <a:extLst>
              <a:ext uri="{FF2B5EF4-FFF2-40B4-BE49-F238E27FC236}">
                <a16:creationId xmlns:a16="http://schemas.microsoft.com/office/drawing/2014/main" id="{78A7B936-E433-25DE-4437-FBFEBAD7B30A}"/>
              </a:ext>
            </a:extLst>
          </p:cNvPr>
          <p:cNvSpPr/>
          <p:nvPr/>
        </p:nvSpPr>
        <p:spPr>
          <a:xfrm>
            <a:off x="672879" y="1807779"/>
            <a:ext cx="9601200" cy="4183118"/>
          </a:xfrm>
          <a:prstGeom prst="rect">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BE1C058-E0B0-7067-E1EC-4694F3C0FCCC}"/>
              </a:ext>
            </a:extLst>
          </p:cNvPr>
          <p:cNvSpPr/>
          <p:nvPr/>
        </p:nvSpPr>
        <p:spPr>
          <a:xfrm>
            <a:off x="3132300" y="-1"/>
            <a:ext cx="2070321" cy="1421439"/>
          </a:xfrm>
          <a:prstGeom prst="rect">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26D5B60-FD70-4FD9-CEF0-2983189D18A5}"/>
              </a:ext>
            </a:extLst>
          </p:cNvPr>
          <p:cNvSpPr/>
          <p:nvPr/>
        </p:nvSpPr>
        <p:spPr>
          <a:xfrm>
            <a:off x="2323004" y="6377238"/>
            <a:ext cx="2070321" cy="480762"/>
          </a:xfrm>
          <a:prstGeom prst="rect">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0E6C46-C119-2331-99B4-84E62173E602}"/>
              </a:ext>
            </a:extLst>
          </p:cNvPr>
          <p:cNvSpPr/>
          <p:nvPr/>
        </p:nvSpPr>
        <p:spPr>
          <a:xfrm>
            <a:off x="5167379" y="5752386"/>
            <a:ext cx="876071" cy="876071"/>
          </a:xfrm>
          <a:prstGeom prst="rect">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8FDBC9-A042-D2AD-3335-40451FF4372C}"/>
              </a:ext>
            </a:extLst>
          </p:cNvPr>
          <p:cNvSpPr/>
          <p:nvPr/>
        </p:nvSpPr>
        <p:spPr>
          <a:xfrm>
            <a:off x="1914280" y="687503"/>
            <a:ext cx="781476" cy="781476"/>
          </a:xfrm>
          <a:prstGeom prst="rect">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7C75B7B-CB11-790F-1957-423050A6F1BA}"/>
              </a:ext>
            </a:extLst>
          </p:cNvPr>
          <p:cNvSpPr/>
          <p:nvPr/>
        </p:nvSpPr>
        <p:spPr>
          <a:xfrm>
            <a:off x="192116" y="6200294"/>
            <a:ext cx="480763" cy="480763"/>
          </a:xfrm>
          <a:prstGeom prst="rect">
            <a:avLst/>
          </a:prstGeom>
          <a:solidFill>
            <a:srgbClr val="0092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0B6433-3C8C-55E9-8C6F-A9A06D121499}"/>
              </a:ext>
            </a:extLst>
          </p:cNvPr>
          <p:cNvSpPr txBox="1">
            <a:spLocks/>
          </p:cNvSpPr>
          <p:nvPr/>
        </p:nvSpPr>
        <p:spPr>
          <a:xfrm>
            <a:off x="974371" y="3451398"/>
            <a:ext cx="8722079" cy="1412289"/>
          </a:xfrm>
          <a:prstGeom prst="rect">
            <a:avLst/>
          </a:prstGeom>
        </p:spPr>
        <p:txBody>
          <a:bodyPr/>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r>
              <a:rPr lang="en-GB">
                <a:solidFill>
                  <a:schemeClr val="bg1"/>
                </a:solidFill>
              </a:rPr>
              <a:t>Use cases and ECI’s Response</a:t>
            </a:r>
            <a:endParaRPr lang="en-US">
              <a:solidFill>
                <a:schemeClr val="bg1"/>
              </a:solidFill>
            </a:endParaRPr>
          </a:p>
        </p:txBody>
      </p:sp>
      <p:sp>
        <p:nvSpPr>
          <p:cNvPr id="14" name="Rectangle 13">
            <a:extLst>
              <a:ext uri="{FF2B5EF4-FFF2-40B4-BE49-F238E27FC236}">
                <a16:creationId xmlns:a16="http://schemas.microsoft.com/office/drawing/2014/main" id="{B5245153-5F01-F5A1-2505-E96E04928E98}"/>
              </a:ext>
            </a:extLst>
          </p:cNvPr>
          <p:cNvSpPr/>
          <p:nvPr/>
        </p:nvSpPr>
        <p:spPr>
          <a:xfrm>
            <a:off x="763616" y="399569"/>
            <a:ext cx="480763" cy="480763"/>
          </a:xfrm>
          <a:prstGeom prst="rect">
            <a:avLst/>
          </a:prstGeom>
          <a:solidFill>
            <a:srgbClr val="0092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9924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18A51-8524-08C8-AC82-DA904B534EF2}"/>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1B852F1-1F2C-FE8F-4610-C862FA7537A9}"/>
              </a:ext>
            </a:extLst>
          </p:cNvPr>
          <p:cNvSpPr txBox="1">
            <a:spLocks/>
          </p:cNvSpPr>
          <p:nvPr/>
        </p:nvSpPr>
        <p:spPr>
          <a:xfrm>
            <a:off x="114220" y="878725"/>
            <a:ext cx="11686061" cy="5840633"/>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999"/>
              </a:lnSpc>
              <a:spcBef>
                <a:spcPts val="0"/>
              </a:spcBef>
              <a:buClr>
                <a:srgbClr val="002060"/>
              </a:buClr>
            </a:pPr>
            <a:r>
              <a:rPr lang="en-HK" sz="1200">
                <a:solidFill>
                  <a:srgbClr val="000000"/>
                </a:solidFill>
                <a:latin typeface="Aptos Narrow"/>
                <a:cs typeface="Poppins"/>
              </a:rPr>
              <a:t>To be able to automate routine tasks, assist in daily operation, example: </a:t>
            </a:r>
          </a:p>
          <a:p>
            <a:pPr marL="228600" indent="-228600">
              <a:lnSpc>
                <a:spcPct val="115999"/>
              </a:lnSpc>
              <a:spcBef>
                <a:spcPts val="0"/>
              </a:spcBef>
              <a:buClr>
                <a:srgbClr val="002060"/>
              </a:buClr>
              <a:buFont typeface="Wingdings" panose="05000000000000000000" pitchFamily="2" charset="2"/>
              <a:buChar char="q"/>
            </a:pPr>
            <a:r>
              <a:rPr lang="en-HK" sz="1200">
                <a:solidFill>
                  <a:srgbClr val="000000"/>
                </a:solidFill>
                <a:latin typeface="Aptos Narrow"/>
                <a:cs typeface="Poppins"/>
              </a:rPr>
              <a:t>Raise and approving expenses using ICR technology, store the claims details in data warehouse for tracking and reporting purpose</a:t>
            </a:r>
          </a:p>
          <a:p>
            <a:pPr marL="228600" indent="-228600">
              <a:lnSpc>
                <a:spcPct val="115999"/>
              </a:lnSpc>
              <a:spcBef>
                <a:spcPts val="0"/>
              </a:spcBef>
              <a:buClr>
                <a:srgbClr val="002060"/>
              </a:buClr>
              <a:buFont typeface="Wingdings" panose="05000000000000000000" pitchFamily="2" charset="2"/>
              <a:buChar char="q"/>
            </a:pPr>
            <a:r>
              <a:rPr lang="en-HK" sz="1200">
                <a:solidFill>
                  <a:srgbClr val="000000"/>
                </a:solidFill>
                <a:latin typeface="Aptos Narrow"/>
                <a:cs typeface="Poppins"/>
              </a:rPr>
              <a:t>Raise and approval travel request, trigger approval workflow, store the request in data warehouse for tracking and reporting purpose</a:t>
            </a:r>
          </a:p>
          <a:p>
            <a:pPr marL="228600" indent="-228600">
              <a:lnSpc>
                <a:spcPct val="115999"/>
              </a:lnSpc>
              <a:spcBef>
                <a:spcPts val="0"/>
              </a:spcBef>
              <a:buClr>
                <a:srgbClr val="002060"/>
              </a:buClr>
              <a:buFont typeface="Wingdings" panose="05000000000000000000" pitchFamily="2" charset="2"/>
              <a:buChar char="q"/>
            </a:pPr>
            <a:r>
              <a:rPr lang="en-HK" sz="1200">
                <a:solidFill>
                  <a:srgbClr val="000000"/>
                </a:solidFill>
                <a:latin typeface="Aptos Narrow"/>
                <a:cs typeface="Poppins"/>
              </a:rPr>
              <a:t>Create small application for handling employee onboard and offboarding</a:t>
            </a:r>
            <a:endParaRPr lang="en-US" sz="1200">
              <a:solidFill>
                <a:srgbClr val="000000"/>
              </a:solidFill>
              <a:latin typeface="Aptos Narrow"/>
              <a:cs typeface="Poppins"/>
            </a:endParaRPr>
          </a:p>
          <a:p>
            <a:pPr lvl="1">
              <a:lnSpc>
                <a:spcPct val="115999"/>
              </a:lnSpc>
              <a:spcBef>
                <a:spcPts val="0"/>
              </a:spcBef>
            </a:pPr>
            <a:endParaRPr lang="en-US" sz="1600">
              <a:solidFill>
                <a:srgbClr val="000000"/>
              </a:solidFill>
              <a:latin typeface="Aptos"/>
              <a:cs typeface="Poppins"/>
            </a:endParaRPr>
          </a:p>
          <a:p>
            <a:pPr>
              <a:lnSpc>
                <a:spcPct val="115999"/>
              </a:lnSpc>
              <a:spcBef>
                <a:spcPts val="0"/>
              </a:spcBef>
            </a:pPr>
            <a:r>
              <a:rPr lang="en-US" b="1">
                <a:solidFill>
                  <a:srgbClr val="000000"/>
                </a:solidFill>
                <a:latin typeface="Aptos"/>
                <a:cs typeface="Poppins"/>
              </a:rPr>
              <a:t>ECI’s Approach:</a:t>
            </a:r>
          </a:p>
          <a:p>
            <a:pPr lvl="1">
              <a:lnSpc>
                <a:spcPct val="115999"/>
              </a:lnSpc>
              <a:spcBef>
                <a:spcPts val="0"/>
              </a:spcBef>
            </a:pPr>
            <a:endParaRPr lang="en-US" sz="1100">
              <a:latin typeface="Aptos" panose="020B0004020202020204" pitchFamily="34" charset="0"/>
            </a:endParaRPr>
          </a:p>
          <a:p>
            <a:pPr marL="285750" indent="-285750">
              <a:buFont typeface="Wingdings" panose="05000000000000000000" pitchFamily="2" charset="2"/>
              <a:buChar char="Ø"/>
            </a:pPr>
            <a:r>
              <a:rPr lang="en-US" sz="1400" b="1">
                <a:solidFill>
                  <a:srgbClr val="16274B"/>
                </a:solidFill>
                <a:latin typeface="Aptos Narrow"/>
                <a:cs typeface="Poppins"/>
              </a:rPr>
              <a:t>Intelligent Input Capture (OCR + GenAI)</a:t>
            </a:r>
          </a:p>
          <a:p>
            <a:pPr marL="171450" indent="-171450">
              <a:buFont typeface="Wingdings" panose="05000000000000000000" pitchFamily="2" charset="2"/>
              <a:buChar char="Ø"/>
            </a:pPr>
            <a:r>
              <a:rPr lang="en-US" sz="1200">
                <a:solidFill>
                  <a:srgbClr val="16274B"/>
                </a:solidFill>
                <a:latin typeface="Aptos Narrow"/>
                <a:cs typeface="Poppins"/>
              </a:rPr>
              <a:t>Tools: Azure Form Recognizer (Document Intelligence)/ AWS </a:t>
            </a:r>
            <a:r>
              <a:rPr lang="en-US" sz="1200" err="1">
                <a:solidFill>
                  <a:srgbClr val="16274B"/>
                </a:solidFill>
                <a:latin typeface="Aptos Narrow"/>
                <a:cs typeface="Poppins"/>
              </a:rPr>
              <a:t>Textract</a:t>
            </a:r>
            <a:r>
              <a:rPr lang="en-US" sz="1200">
                <a:solidFill>
                  <a:srgbClr val="16274B"/>
                </a:solidFill>
                <a:latin typeface="Aptos Narrow"/>
                <a:cs typeface="Poppins"/>
              </a:rPr>
              <a:t> + </a:t>
            </a:r>
            <a:r>
              <a:rPr lang="en-US" sz="1200" err="1">
                <a:solidFill>
                  <a:srgbClr val="16274B"/>
                </a:solidFill>
                <a:latin typeface="Aptos Narrow"/>
                <a:cs typeface="Poppins"/>
              </a:rPr>
              <a:t>GenAI</a:t>
            </a:r>
            <a:r>
              <a:rPr lang="en-US" sz="1200">
                <a:solidFill>
                  <a:srgbClr val="16274B"/>
                </a:solidFill>
                <a:latin typeface="Aptos Narrow"/>
                <a:cs typeface="Poppins"/>
              </a:rPr>
              <a:t> (OpenAI / Azure OpenAI)</a:t>
            </a:r>
          </a:p>
          <a:p>
            <a:pPr marL="171450" indent="-171450">
              <a:buFont typeface="Wingdings" panose="05000000000000000000" pitchFamily="2" charset="2"/>
              <a:buChar char="Ø"/>
            </a:pPr>
            <a:r>
              <a:rPr lang="en-US" sz="1200">
                <a:solidFill>
                  <a:srgbClr val="16274B"/>
                </a:solidFill>
                <a:latin typeface="Aptos Narrow"/>
                <a:cs typeface="Poppins"/>
              </a:rPr>
              <a:t>Action:</a:t>
            </a:r>
          </a:p>
          <a:p>
            <a:pPr marL="742950" lvl="1" indent="-285750">
              <a:buFont typeface="Wingdings" panose="05000000000000000000" pitchFamily="2" charset="2"/>
              <a:buChar char="Ø"/>
            </a:pPr>
            <a:r>
              <a:rPr lang="en-US" sz="1200">
                <a:solidFill>
                  <a:srgbClr val="16274B"/>
                </a:solidFill>
                <a:latin typeface="Aptos Narrow"/>
                <a:cs typeface="Poppins"/>
              </a:rPr>
              <a:t>Use OCR to extract data from scanned receipts, forms, or PDFs</a:t>
            </a:r>
          </a:p>
          <a:p>
            <a:pPr marL="742950" lvl="1" indent="-285750">
              <a:buFont typeface="Wingdings" panose="05000000000000000000" pitchFamily="2" charset="2"/>
              <a:buChar char="Ø"/>
            </a:pPr>
            <a:r>
              <a:rPr lang="en-US" sz="1200">
                <a:solidFill>
                  <a:srgbClr val="16274B"/>
                </a:solidFill>
                <a:latin typeface="Aptos Narrow"/>
                <a:cs typeface="Poppins"/>
              </a:rPr>
              <a:t>Add a GenAI validation layer to handle ambiguous values and provide reasoning (e.g., flagging abnormal claims or missing details)</a:t>
            </a:r>
          </a:p>
          <a:p>
            <a:pPr marL="171450" indent="-171450">
              <a:buFont typeface="Wingdings" panose="05000000000000000000" pitchFamily="2" charset="2"/>
              <a:buChar char="Ø"/>
            </a:pPr>
            <a:r>
              <a:rPr lang="en-US" sz="1200">
                <a:solidFill>
                  <a:srgbClr val="16274B"/>
                </a:solidFill>
                <a:latin typeface="Aptos Narrow"/>
                <a:cs typeface="Poppins"/>
              </a:rPr>
              <a:t>Outcome: Structured data passed to backend workflow engine and data warehouse.</a:t>
            </a:r>
          </a:p>
          <a:p>
            <a:pPr marL="285750" indent="-285750">
              <a:buFont typeface="Wingdings" panose="05000000000000000000" pitchFamily="2" charset="2"/>
              <a:buChar char="Ø"/>
            </a:pPr>
            <a:r>
              <a:rPr lang="en-US" sz="1400" b="1">
                <a:solidFill>
                  <a:srgbClr val="16274B"/>
                </a:solidFill>
                <a:latin typeface="Aptos Narrow"/>
                <a:cs typeface="Poppins"/>
              </a:rPr>
              <a:t>Agentic AI for Approval Workflows</a:t>
            </a:r>
          </a:p>
          <a:p>
            <a:pPr marL="171450" indent="-171450">
              <a:buFont typeface="Wingdings" panose="05000000000000000000" pitchFamily="2" charset="2"/>
              <a:buChar char="Ø"/>
            </a:pPr>
            <a:r>
              <a:rPr lang="en-US" sz="1200">
                <a:solidFill>
                  <a:srgbClr val="16274B"/>
                </a:solidFill>
                <a:latin typeface="Aptos Narrow"/>
                <a:cs typeface="Poppins"/>
              </a:rPr>
              <a:t>Tools: </a:t>
            </a:r>
            <a:r>
              <a:rPr lang="en-US" sz="1200" err="1">
                <a:solidFill>
                  <a:srgbClr val="16274B"/>
                </a:solidFill>
                <a:latin typeface="Aptos Narrow"/>
                <a:cs typeface="Poppins"/>
              </a:rPr>
              <a:t>LangChain</a:t>
            </a:r>
            <a:r>
              <a:rPr lang="en-US" sz="1200">
                <a:solidFill>
                  <a:srgbClr val="16274B"/>
                </a:solidFill>
                <a:latin typeface="Aptos Narrow"/>
                <a:cs typeface="Poppins"/>
              </a:rPr>
              <a:t> / </a:t>
            </a:r>
            <a:r>
              <a:rPr lang="en-US" sz="1200" err="1">
                <a:solidFill>
                  <a:srgbClr val="16274B"/>
                </a:solidFill>
                <a:latin typeface="Aptos Narrow"/>
                <a:cs typeface="Poppins"/>
              </a:rPr>
              <a:t>Langraph</a:t>
            </a:r>
            <a:r>
              <a:rPr lang="en-US" sz="1200">
                <a:solidFill>
                  <a:srgbClr val="16274B"/>
                </a:solidFill>
                <a:latin typeface="Aptos Narrow"/>
                <a:cs typeface="Poppins"/>
              </a:rPr>
              <a:t>/Semantic Kernel + Power Automate / Logic Apps</a:t>
            </a:r>
          </a:p>
          <a:p>
            <a:pPr marL="171450" indent="-171450">
              <a:buFont typeface="Wingdings" panose="05000000000000000000" pitchFamily="2" charset="2"/>
              <a:buChar char="Ø"/>
            </a:pPr>
            <a:r>
              <a:rPr lang="en-US" sz="1200">
                <a:solidFill>
                  <a:srgbClr val="16274B"/>
                </a:solidFill>
                <a:latin typeface="Aptos Narrow"/>
                <a:cs typeface="Poppins"/>
              </a:rPr>
              <a:t>Action:</a:t>
            </a:r>
          </a:p>
          <a:p>
            <a:pPr marL="742950" lvl="1" indent="-285750">
              <a:buFont typeface="Wingdings" panose="05000000000000000000" pitchFamily="2" charset="2"/>
              <a:buChar char="Ø"/>
            </a:pPr>
            <a:r>
              <a:rPr lang="en-US" sz="1200">
                <a:solidFill>
                  <a:srgbClr val="16274B"/>
                </a:solidFill>
                <a:latin typeface="Aptos Narrow"/>
                <a:cs typeface="Poppins"/>
              </a:rPr>
              <a:t>Deploy autonomous AI agents that:</a:t>
            </a:r>
          </a:p>
          <a:p>
            <a:pPr marL="1143000" lvl="2" indent="-228600">
              <a:buFont typeface="Wingdings" panose="05000000000000000000" pitchFamily="2" charset="2"/>
              <a:buChar char="Ø"/>
            </a:pPr>
            <a:r>
              <a:rPr lang="en-US" sz="1200">
                <a:solidFill>
                  <a:srgbClr val="16274B"/>
                </a:solidFill>
                <a:latin typeface="Aptos Narrow"/>
                <a:cs typeface="Poppins"/>
              </a:rPr>
              <a:t>Route expense/travel approvals based on policy </a:t>
            </a:r>
          </a:p>
          <a:p>
            <a:pPr marL="1143000" lvl="2" indent="-228600">
              <a:buFont typeface="Wingdings" panose="05000000000000000000" pitchFamily="2" charset="2"/>
              <a:buChar char="Ø"/>
            </a:pPr>
            <a:r>
              <a:rPr lang="en-US" sz="1200">
                <a:solidFill>
                  <a:srgbClr val="16274B"/>
                </a:solidFill>
                <a:latin typeface="Aptos Narrow"/>
                <a:cs typeface="Poppins"/>
              </a:rPr>
              <a:t>Trigger alerts and reminders</a:t>
            </a:r>
          </a:p>
          <a:p>
            <a:pPr marL="1143000" lvl="2" indent="-228600">
              <a:buFont typeface="Wingdings" panose="05000000000000000000" pitchFamily="2" charset="2"/>
              <a:buChar char="Ø"/>
            </a:pPr>
            <a:r>
              <a:rPr lang="en-US" sz="1200">
                <a:solidFill>
                  <a:srgbClr val="16274B"/>
                </a:solidFill>
                <a:latin typeface="Aptos Narrow"/>
                <a:cs typeface="Poppins"/>
              </a:rPr>
              <a:t>Ask clarifying questions using natural language</a:t>
            </a:r>
          </a:p>
          <a:p>
            <a:pPr marL="1143000" lvl="2" indent="-228600">
              <a:buFont typeface="Wingdings" panose="05000000000000000000" pitchFamily="2" charset="2"/>
              <a:buChar char="Ø"/>
            </a:pPr>
            <a:r>
              <a:rPr lang="en-US" sz="1200">
                <a:solidFill>
                  <a:srgbClr val="16274B"/>
                </a:solidFill>
                <a:latin typeface="Aptos Narrow"/>
                <a:cs typeface="Poppins"/>
              </a:rPr>
              <a:t>Escalate when conditions are unmet</a:t>
            </a:r>
          </a:p>
          <a:p>
            <a:pPr marL="171450" indent="-171450">
              <a:buFont typeface="Wingdings" panose="05000000000000000000" pitchFamily="2" charset="2"/>
              <a:buChar char="Ø"/>
            </a:pPr>
            <a:r>
              <a:rPr lang="en-US" sz="1200">
                <a:solidFill>
                  <a:srgbClr val="16274B"/>
                </a:solidFill>
                <a:latin typeface="Aptos Narrow"/>
                <a:cs typeface="Poppins"/>
              </a:rPr>
              <a:t>Outcome: Faster decisions with reduced human bottlenecks.</a:t>
            </a:r>
          </a:p>
          <a:p>
            <a:pPr>
              <a:lnSpc>
                <a:spcPct val="115999"/>
              </a:lnSpc>
              <a:spcBef>
                <a:spcPts val="0"/>
              </a:spcBef>
            </a:pPr>
            <a:endParaRPr lang="en-HK" sz="1100">
              <a:solidFill>
                <a:srgbClr val="0B769F"/>
              </a:solidFill>
              <a:latin typeface="Aptos Narrow"/>
            </a:endParaRPr>
          </a:p>
        </p:txBody>
      </p:sp>
      <p:pic>
        <p:nvPicPr>
          <p:cNvPr id="9" name="Picture 8" descr="A blue letter on a black background&#10;&#10;Description automatically generated">
            <a:extLst>
              <a:ext uri="{FF2B5EF4-FFF2-40B4-BE49-F238E27FC236}">
                <a16:creationId xmlns:a16="http://schemas.microsoft.com/office/drawing/2014/main" id="{A2E6E585-4A95-D262-EDE4-B03475043304}"/>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22BD1C7C-6932-BF08-22B3-7A31AADEC160}"/>
              </a:ext>
            </a:extLst>
          </p:cNvPr>
          <p:cNvSpPr>
            <a:spLocks noGrp="1"/>
          </p:cNvSpPr>
          <p:nvPr/>
        </p:nvSpPr>
        <p:spPr>
          <a:xfrm>
            <a:off x="1780168" y="535725"/>
            <a:ext cx="2768282" cy="282193"/>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Poppins"/>
                <a:cs typeface="Poppins"/>
              </a:rPr>
              <a:t>Use Case #1</a:t>
            </a:r>
            <a:endParaRPr lang="en-US"/>
          </a:p>
        </p:txBody>
      </p:sp>
    </p:spTree>
    <p:extLst>
      <p:ext uri="{BB962C8B-B14F-4D97-AF65-F5344CB8AC3E}">
        <p14:creationId xmlns:p14="http://schemas.microsoft.com/office/powerpoint/2010/main" val="3238216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08929-EC3A-A021-794F-4DCA75A3E9AC}"/>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4D015EC-D98C-5CED-E6A1-CD8D4A768754}"/>
              </a:ext>
            </a:extLst>
          </p:cNvPr>
          <p:cNvSpPr txBox="1">
            <a:spLocks/>
          </p:cNvSpPr>
          <p:nvPr/>
        </p:nvSpPr>
        <p:spPr>
          <a:xfrm>
            <a:off x="155409" y="1002293"/>
            <a:ext cx="11686061" cy="5840633"/>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US" sz="1400" b="1">
                <a:solidFill>
                  <a:srgbClr val="16274B"/>
                </a:solidFill>
                <a:latin typeface="Aptos Narrow"/>
                <a:cs typeface="Poppins"/>
              </a:rPr>
              <a:t>Integration with Data Warehouse for Auditing &amp; Analytics</a:t>
            </a:r>
          </a:p>
          <a:p>
            <a:pPr marL="171450" indent="-171450">
              <a:buFont typeface="Wingdings" panose="05000000000000000000" pitchFamily="2" charset="2"/>
              <a:buChar char="Ø"/>
            </a:pPr>
            <a:r>
              <a:rPr lang="en-US" sz="1200">
                <a:solidFill>
                  <a:srgbClr val="16274B"/>
                </a:solidFill>
                <a:latin typeface="Aptos Narrow"/>
                <a:cs typeface="Poppins"/>
              </a:rPr>
              <a:t>Tools: Microsoft Fabric/Azure Synapse /  Power BI</a:t>
            </a:r>
          </a:p>
          <a:p>
            <a:pPr marL="171450" indent="-171450">
              <a:buFont typeface="Wingdings" panose="05000000000000000000" pitchFamily="2" charset="2"/>
              <a:buChar char="Ø"/>
            </a:pPr>
            <a:r>
              <a:rPr lang="en-US" sz="1200">
                <a:solidFill>
                  <a:srgbClr val="16274B"/>
                </a:solidFill>
                <a:latin typeface="Aptos Narrow"/>
                <a:cs typeface="Poppins"/>
              </a:rPr>
              <a:t>Action:</a:t>
            </a:r>
          </a:p>
          <a:p>
            <a:pPr marL="742950" lvl="1" indent="-285750">
              <a:buFont typeface="Wingdings" panose="05000000000000000000" pitchFamily="2" charset="2"/>
              <a:buChar char="Ø"/>
            </a:pPr>
            <a:r>
              <a:rPr lang="en-US" sz="1200">
                <a:solidFill>
                  <a:srgbClr val="16274B"/>
                </a:solidFill>
                <a:latin typeface="Aptos Narrow"/>
                <a:cs typeface="Poppins"/>
              </a:rPr>
              <a:t>Store all structured outputs in the enterprise data warehouse</a:t>
            </a:r>
          </a:p>
          <a:p>
            <a:pPr marL="742950" lvl="1" indent="-285750">
              <a:buFont typeface="Wingdings" panose="05000000000000000000" pitchFamily="2" charset="2"/>
              <a:buChar char="Ø"/>
            </a:pPr>
            <a:r>
              <a:rPr lang="en-US" sz="1200">
                <a:solidFill>
                  <a:srgbClr val="16274B"/>
                </a:solidFill>
                <a:latin typeface="Aptos Narrow"/>
                <a:cs typeface="Poppins"/>
              </a:rPr>
              <a:t>Auto-generate audit logs and dashboards using GenAI summarizers</a:t>
            </a:r>
          </a:p>
          <a:p>
            <a:pPr marL="171450" indent="-171450">
              <a:buFont typeface="Wingdings" panose="05000000000000000000" pitchFamily="2" charset="2"/>
              <a:buChar char="Ø"/>
            </a:pPr>
            <a:r>
              <a:rPr lang="en-US" sz="1200">
                <a:solidFill>
                  <a:srgbClr val="16274B"/>
                </a:solidFill>
                <a:latin typeface="Aptos Narrow"/>
                <a:cs typeface="Poppins"/>
              </a:rPr>
              <a:t>Outcome: Real-time visibility into operations, claim status, and anomalies.</a:t>
            </a:r>
          </a:p>
          <a:p>
            <a:pPr lvl="1">
              <a:lnSpc>
                <a:spcPct val="115999"/>
              </a:lnSpc>
              <a:spcBef>
                <a:spcPts val="0"/>
              </a:spcBef>
            </a:pPr>
            <a:endParaRPr lang="en-US" sz="1100">
              <a:solidFill>
                <a:srgbClr val="000000"/>
              </a:solidFill>
              <a:latin typeface="Aptos" panose="020B0004020202020204" pitchFamily="34" charset="0"/>
              <a:cs typeface="Poppins"/>
            </a:endParaRPr>
          </a:p>
          <a:p>
            <a:pPr marL="285750" indent="-285750">
              <a:buFont typeface="Wingdings" panose="05000000000000000000" pitchFamily="2" charset="2"/>
              <a:buChar char="Ø"/>
            </a:pPr>
            <a:r>
              <a:rPr lang="en-US" sz="1400" b="1">
                <a:solidFill>
                  <a:srgbClr val="16274B"/>
                </a:solidFill>
                <a:latin typeface="Aptos Narrow"/>
                <a:cs typeface="Poppins"/>
              </a:rPr>
              <a:t>Agent-Based Application for Onboarding/Offboarding</a:t>
            </a:r>
          </a:p>
          <a:p>
            <a:pPr marL="171450" indent="-171450">
              <a:buFont typeface="Wingdings" panose="05000000000000000000" pitchFamily="2" charset="2"/>
              <a:buChar char="Ø"/>
            </a:pPr>
            <a:r>
              <a:rPr lang="en-US" sz="1200">
                <a:solidFill>
                  <a:srgbClr val="16274B"/>
                </a:solidFill>
                <a:latin typeface="Aptos Narrow"/>
                <a:cs typeface="Poppins"/>
              </a:rPr>
              <a:t>Tools: PowerApps / + OpenAI agent + </a:t>
            </a:r>
            <a:r>
              <a:rPr lang="en-US" sz="1200" err="1">
                <a:solidFill>
                  <a:srgbClr val="16274B"/>
                </a:solidFill>
                <a:latin typeface="Aptos Narrow"/>
                <a:cs typeface="Poppins"/>
              </a:rPr>
              <a:t>Autogen</a:t>
            </a:r>
            <a:endParaRPr lang="en-US" sz="1200">
              <a:solidFill>
                <a:srgbClr val="16274B"/>
              </a:solidFill>
              <a:latin typeface="Aptos Narrow"/>
              <a:cs typeface="Poppins"/>
            </a:endParaRPr>
          </a:p>
          <a:p>
            <a:pPr marL="171450" indent="-171450">
              <a:buFont typeface="Wingdings" panose="05000000000000000000" pitchFamily="2" charset="2"/>
              <a:buChar char="Ø"/>
            </a:pPr>
            <a:r>
              <a:rPr lang="en-US" sz="1200">
                <a:solidFill>
                  <a:srgbClr val="16274B"/>
                </a:solidFill>
                <a:latin typeface="Aptos Narrow"/>
                <a:cs typeface="Poppins"/>
              </a:rPr>
              <a:t>Build a GenAI-driven HR assistant to:</a:t>
            </a:r>
          </a:p>
          <a:p>
            <a:pPr marL="1143000" lvl="2" indent="-228600">
              <a:buFont typeface="Wingdings" panose="05000000000000000000" pitchFamily="2" charset="2"/>
              <a:buChar char="Ø"/>
            </a:pPr>
            <a:r>
              <a:rPr lang="en-US" sz="1200">
                <a:solidFill>
                  <a:srgbClr val="16274B"/>
                </a:solidFill>
                <a:latin typeface="Aptos Narrow"/>
                <a:cs typeface="Poppins"/>
              </a:rPr>
              <a:t>Collect necessary documents via chat</a:t>
            </a:r>
          </a:p>
          <a:p>
            <a:pPr marL="1143000" lvl="2" indent="-228600">
              <a:buFont typeface="Wingdings" panose="05000000000000000000" pitchFamily="2" charset="2"/>
              <a:buChar char="Ø"/>
            </a:pPr>
            <a:r>
              <a:rPr lang="en-US" sz="1200">
                <a:solidFill>
                  <a:srgbClr val="16274B"/>
                </a:solidFill>
                <a:latin typeface="Aptos Narrow"/>
                <a:cs typeface="Poppins"/>
              </a:rPr>
              <a:t>Trigger provisioning workflows (e.g., AD account, laptop, emails)</a:t>
            </a:r>
          </a:p>
          <a:p>
            <a:pPr marL="1143000" lvl="2" indent="-228600">
              <a:buFont typeface="Wingdings" panose="05000000000000000000" pitchFamily="2" charset="2"/>
              <a:buChar char="Ø"/>
            </a:pPr>
            <a:r>
              <a:rPr lang="en-US" sz="1200">
                <a:solidFill>
                  <a:srgbClr val="16274B"/>
                </a:solidFill>
                <a:latin typeface="Aptos Narrow"/>
                <a:cs typeface="Poppins"/>
              </a:rPr>
              <a:t>Guide managers through offboarding steps</a:t>
            </a:r>
          </a:p>
          <a:p>
            <a:pPr marL="1143000" lvl="2" indent="-228600">
              <a:buFont typeface="Wingdings" panose="05000000000000000000" pitchFamily="2" charset="2"/>
              <a:buChar char="Ø"/>
            </a:pPr>
            <a:r>
              <a:rPr lang="en-US" sz="1200">
                <a:solidFill>
                  <a:srgbClr val="16274B"/>
                </a:solidFill>
                <a:latin typeface="Aptos Narrow"/>
                <a:cs typeface="Poppins"/>
              </a:rPr>
              <a:t>Record all actions into the HRIS and data warehouse</a:t>
            </a:r>
          </a:p>
          <a:p>
            <a:pPr marL="171450" indent="-171450">
              <a:buFont typeface="Wingdings" panose="05000000000000000000" pitchFamily="2" charset="2"/>
              <a:buChar char="Ø"/>
            </a:pPr>
            <a:r>
              <a:rPr lang="en-US" sz="1200">
                <a:solidFill>
                  <a:srgbClr val="16274B"/>
                </a:solidFill>
                <a:latin typeface="Aptos Narrow"/>
                <a:cs typeface="Poppins"/>
              </a:rPr>
              <a:t>Outcome: Standardized and compliant onboarding/offboarding with reduced admin effort.</a:t>
            </a:r>
          </a:p>
          <a:p>
            <a:pPr lvl="1">
              <a:lnSpc>
                <a:spcPct val="115999"/>
              </a:lnSpc>
              <a:spcBef>
                <a:spcPts val="0"/>
              </a:spcBef>
            </a:pPr>
            <a:endParaRPr lang="en-US" sz="1100">
              <a:latin typeface="Poppins"/>
              <a:cs typeface="Poppins"/>
            </a:endParaRPr>
          </a:p>
          <a:p>
            <a:pPr marL="285750" indent="-285750">
              <a:buFont typeface="Wingdings" panose="05000000000000000000" pitchFamily="2" charset="2"/>
              <a:buChar char="Ø"/>
            </a:pPr>
            <a:r>
              <a:rPr lang="en-US" sz="1400" b="1">
                <a:solidFill>
                  <a:srgbClr val="16274B"/>
                </a:solidFill>
                <a:latin typeface="Aptos Narrow"/>
                <a:cs typeface="Poppins"/>
              </a:rPr>
              <a:t>Security &amp; Compliance</a:t>
            </a:r>
          </a:p>
          <a:p>
            <a:pPr marL="171450" indent="-171450">
              <a:buFont typeface="Wingdings" panose="05000000000000000000" pitchFamily="2" charset="2"/>
              <a:buChar char="Ø"/>
            </a:pPr>
            <a:r>
              <a:rPr lang="en-US" sz="1200">
                <a:solidFill>
                  <a:srgbClr val="16274B"/>
                </a:solidFill>
                <a:latin typeface="Aptos Narrow"/>
                <a:cs typeface="Poppins"/>
              </a:rPr>
              <a:t>Action:</a:t>
            </a:r>
          </a:p>
          <a:p>
            <a:pPr marL="742950" lvl="1" indent="-285750">
              <a:buFont typeface="Wingdings" panose="05000000000000000000" pitchFamily="2" charset="2"/>
              <a:buChar char="Ø"/>
            </a:pPr>
            <a:r>
              <a:rPr lang="en-US" sz="1200">
                <a:solidFill>
                  <a:srgbClr val="16274B"/>
                </a:solidFill>
                <a:latin typeface="Aptos Narrow"/>
                <a:cs typeface="Poppins"/>
              </a:rPr>
              <a:t>Integrate Azure Entra ID for SSO</a:t>
            </a:r>
          </a:p>
          <a:p>
            <a:pPr marL="742950" lvl="1" indent="-285750">
              <a:buFont typeface="Wingdings" panose="05000000000000000000" pitchFamily="2" charset="2"/>
              <a:buChar char="Ø"/>
            </a:pPr>
            <a:r>
              <a:rPr lang="en-US" sz="1200">
                <a:solidFill>
                  <a:srgbClr val="16274B"/>
                </a:solidFill>
                <a:latin typeface="Aptos Narrow"/>
                <a:cs typeface="Poppins"/>
              </a:rPr>
              <a:t>Store PII in encrypted storage with access audit trails</a:t>
            </a:r>
          </a:p>
          <a:p>
            <a:pPr marL="742950" lvl="1" indent="-285750">
              <a:buFont typeface="Wingdings" panose="05000000000000000000" pitchFamily="2" charset="2"/>
              <a:buChar char="Ø"/>
            </a:pPr>
            <a:r>
              <a:rPr lang="en-US" sz="1200">
                <a:solidFill>
                  <a:srgbClr val="16274B"/>
                </a:solidFill>
                <a:latin typeface="Aptos Narrow"/>
                <a:cs typeface="Poppins"/>
              </a:rPr>
              <a:t>Classify and redact sensitive information using GenAI</a:t>
            </a:r>
          </a:p>
          <a:p>
            <a:pPr>
              <a:lnSpc>
                <a:spcPct val="115999"/>
              </a:lnSpc>
              <a:spcBef>
                <a:spcPts val="0"/>
              </a:spcBef>
            </a:pPr>
            <a:endParaRPr lang="en-HK" sz="1100">
              <a:solidFill>
                <a:srgbClr val="0B769F"/>
              </a:solidFill>
              <a:latin typeface="Aptos Narrow"/>
            </a:endParaRPr>
          </a:p>
        </p:txBody>
      </p:sp>
      <p:pic>
        <p:nvPicPr>
          <p:cNvPr id="9" name="Picture 8" descr="A blue letter on a black background&#10;&#10;Description automatically generated">
            <a:extLst>
              <a:ext uri="{FF2B5EF4-FFF2-40B4-BE49-F238E27FC236}">
                <a16:creationId xmlns:a16="http://schemas.microsoft.com/office/drawing/2014/main" id="{DFB70413-243E-BB9C-8F06-5C298C07D8EE}"/>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5C0EFCF6-BE89-6F55-3C61-B6D6DC68506E}"/>
              </a:ext>
            </a:extLst>
          </p:cNvPr>
          <p:cNvSpPr>
            <a:spLocks noGrp="1"/>
          </p:cNvSpPr>
          <p:nvPr/>
        </p:nvSpPr>
        <p:spPr>
          <a:xfrm>
            <a:off x="1780168" y="535725"/>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#1</a:t>
            </a:r>
            <a:endParaRPr lang="en-US"/>
          </a:p>
        </p:txBody>
      </p:sp>
      <p:sp>
        <p:nvSpPr>
          <p:cNvPr id="2" name="TextBox 1">
            <a:extLst>
              <a:ext uri="{FF2B5EF4-FFF2-40B4-BE49-F238E27FC236}">
                <a16:creationId xmlns:a16="http://schemas.microsoft.com/office/drawing/2014/main" id="{C17914B4-7D98-41BF-E9A9-84655CBE4AF8}"/>
              </a:ext>
            </a:extLst>
          </p:cNvPr>
          <p:cNvSpPr txBox="1"/>
          <p:nvPr/>
        </p:nvSpPr>
        <p:spPr>
          <a:xfrm>
            <a:off x="6193411" y="1274073"/>
            <a:ext cx="5648060" cy="4770537"/>
          </a:xfrm>
          <a:prstGeom prst="rect">
            <a:avLst/>
          </a:prstGeom>
          <a:noFill/>
          <a:ln>
            <a:solidFill>
              <a:srgbClr val="16274B"/>
            </a:solidFill>
          </a:ln>
        </p:spPr>
        <p:txBody>
          <a:bodyPr wrap="square" lIns="91440" tIns="45720" rIns="91440" bIns="45720" rtlCol="0" anchor="t">
            <a:spAutoFit/>
          </a:bodyPr>
          <a:lstStyle/>
          <a:p>
            <a:r>
              <a:rPr lang="en-US"/>
              <a:t>Questions: </a:t>
            </a:r>
          </a:p>
          <a:p>
            <a:pPr>
              <a:buNone/>
            </a:pPr>
            <a:r>
              <a:rPr lang="en-US" sz="1100" b="1">
                <a:latin typeface="Aptos"/>
              </a:rPr>
              <a:t>Automation Scope &amp; Complexity</a:t>
            </a:r>
            <a:endParaRPr lang="en-US" sz="1100">
              <a:latin typeface="Aptos"/>
            </a:endParaRPr>
          </a:p>
          <a:p>
            <a:pPr>
              <a:buFont typeface="+mj-lt"/>
              <a:buAutoNum type="arabicPeriod"/>
            </a:pPr>
            <a:r>
              <a:rPr lang="en-US" sz="1100">
                <a:latin typeface="Aptos"/>
              </a:rPr>
              <a:t>How many routine tasks need to be automated?</a:t>
            </a:r>
          </a:p>
          <a:p>
            <a:pPr>
              <a:buFont typeface="+mj-lt"/>
              <a:buAutoNum type="arabicPeriod"/>
            </a:pPr>
            <a:r>
              <a:rPr lang="en-US" sz="1100">
                <a:latin typeface="Aptos"/>
              </a:rPr>
              <a:t>What specific daily operations require automation assistance?</a:t>
            </a:r>
          </a:p>
          <a:p>
            <a:pPr>
              <a:buFont typeface="+mj-lt"/>
              <a:buAutoNum type="arabicPeriod"/>
            </a:pPr>
            <a:r>
              <a:rPr lang="en-US" sz="1100">
                <a:latin typeface="Aptos"/>
              </a:rPr>
              <a:t>What is the complexity level of these routine tasks?</a:t>
            </a:r>
          </a:p>
          <a:p>
            <a:pPr>
              <a:buNone/>
            </a:pPr>
            <a:r>
              <a:rPr lang="en-US" sz="1100" b="1">
                <a:latin typeface="Aptos"/>
              </a:rPr>
              <a:t>Expense Claims</a:t>
            </a:r>
            <a:r>
              <a:rPr lang="en-US" sz="1100">
                <a:latin typeface="Aptos"/>
              </a:rPr>
              <a:t> </a:t>
            </a:r>
          </a:p>
          <a:p>
            <a:pPr>
              <a:buNone/>
            </a:pPr>
            <a:r>
              <a:rPr lang="en-US" sz="1100">
                <a:latin typeface="Aptos"/>
              </a:rPr>
              <a:t>4. Are there specific formats or templates for expense claims that need to be supported? </a:t>
            </a:r>
          </a:p>
          <a:p>
            <a:pPr>
              <a:buNone/>
            </a:pPr>
            <a:r>
              <a:rPr lang="en-US" sz="1100">
                <a:latin typeface="Aptos"/>
              </a:rPr>
              <a:t>5. How frequently will the data warehouse be updated with new claim details? </a:t>
            </a:r>
          </a:p>
          <a:p>
            <a:pPr>
              <a:buNone/>
            </a:pPr>
            <a:r>
              <a:rPr lang="en-US" sz="1100">
                <a:latin typeface="Aptos"/>
              </a:rPr>
              <a:t>6. Can you provide a sample invoice to check feasibility with tools like AWS </a:t>
            </a:r>
            <a:r>
              <a:rPr lang="en-US" sz="1100" err="1">
                <a:latin typeface="Aptos"/>
              </a:rPr>
              <a:t>Textract</a:t>
            </a:r>
            <a:r>
              <a:rPr lang="en-US" sz="1100">
                <a:latin typeface="Aptos"/>
              </a:rPr>
              <a:t>?</a:t>
            </a:r>
          </a:p>
          <a:p>
            <a:pPr>
              <a:buNone/>
            </a:pPr>
            <a:r>
              <a:rPr lang="en-US" sz="1100" b="1">
                <a:latin typeface="Aptos"/>
              </a:rPr>
              <a:t>Travel Requests</a:t>
            </a:r>
            <a:r>
              <a:rPr lang="en-US" sz="1100">
                <a:latin typeface="Aptos"/>
              </a:rPr>
              <a:t> </a:t>
            </a:r>
          </a:p>
          <a:p>
            <a:pPr>
              <a:buNone/>
            </a:pPr>
            <a:r>
              <a:rPr lang="en-US" sz="1100">
                <a:latin typeface="Aptos"/>
              </a:rPr>
              <a:t>7. What are the steps involved in raising a travel request? </a:t>
            </a:r>
          </a:p>
          <a:p>
            <a:pPr>
              <a:buNone/>
            </a:pPr>
            <a:r>
              <a:rPr lang="en-US" sz="1100">
                <a:latin typeface="Aptos"/>
              </a:rPr>
              <a:t>8. What are the approval criteria and workflow for travel requests? </a:t>
            </a:r>
          </a:p>
          <a:p>
            <a:pPr>
              <a:buNone/>
            </a:pPr>
            <a:r>
              <a:rPr lang="en-US" sz="1100">
                <a:latin typeface="Aptos"/>
              </a:rPr>
              <a:t>9. Are integrations needed with travel booking systems or services? </a:t>
            </a:r>
          </a:p>
          <a:p>
            <a:pPr>
              <a:buNone/>
            </a:pPr>
            <a:r>
              <a:rPr lang="en-US" sz="1100">
                <a:latin typeface="Aptos"/>
              </a:rPr>
              <a:t>10. How will travel request details be stored and handled in the data warehouse?</a:t>
            </a:r>
          </a:p>
          <a:p>
            <a:pPr>
              <a:buNone/>
            </a:pPr>
            <a:r>
              <a:rPr lang="en-US" sz="1100" b="1">
                <a:latin typeface="Aptos"/>
              </a:rPr>
              <a:t>Employee Lifecycle (Onboarding/Offboarding)</a:t>
            </a:r>
            <a:r>
              <a:rPr lang="en-US" sz="1100">
                <a:latin typeface="Aptos"/>
              </a:rPr>
              <a:t> </a:t>
            </a:r>
          </a:p>
          <a:p>
            <a:pPr>
              <a:buNone/>
            </a:pPr>
            <a:r>
              <a:rPr lang="en-US" sz="1100">
                <a:latin typeface="Aptos"/>
              </a:rPr>
              <a:t>11. What functionalities are required for the onboarding and offboarding processes? </a:t>
            </a:r>
          </a:p>
          <a:p>
            <a:pPr>
              <a:buNone/>
            </a:pPr>
            <a:r>
              <a:rPr lang="en-US" sz="1100">
                <a:latin typeface="Aptos"/>
              </a:rPr>
              <a:t>12. Are any integrations needed with internal systems or external tools? </a:t>
            </a:r>
          </a:p>
          <a:p>
            <a:pPr>
              <a:buNone/>
            </a:pPr>
            <a:r>
              <a:rPr lang="en-US" sz="1100">
                <a:latin typeface="Aptos"/>
              </a:rPr>
              <a:t>13. What are the security and compliance requirements for employee data? </a:t>
            </a:r>
          </a:p>
          <a:p>
            <a:pPr>
              <a:buNone/>
            </a:pPr>
            <a:r>
              <a:rPr lang="en-US" sz="1100">
                <a:latin typeface="Aptos"/>
              </a:rPr>
              <a:t>14. How will the application track and report the status of onboarding/offboarding?</a:t>
            </a:r>
          </a:p>
          <a:p>
            <a:pPr>
              <a:buNone/>
            </a:pPr>
            <a:r>
              <a:rPr lang="en-US" sz="1100" b="1">
                <a:latin typeface="Aptos"/>
              </a:rPr>
              <a:t>Reporting &amp; Data Handling</a:t>
            </a:r>
            <a:r>
              <a:rPr lang="en-US" sz="1100">
                <a:latin typeface="Aptos"/>
              </a:rPr>
              <a:t> </a:t>
            </a:r>
          </a:p>
          <a:p>
            <a:r>
              <a:rPr lang="en-US" sz="1100">
                <a:latin typeface="Aptos"/>
              </a:rPr>
              <a:t>15. What is the expected volume of data for the data warehouse? </a:t>
            </a:r>
          </a:p>
          <a:p>
            <a:pPr>
              <a:buNone/>
            </a:pPr>
            <a:r>
              <a:rPr lang="en-US" sz="1100">
                <a:latin typeface="Aptos"/>
              </a:rPr>
              <a:t>16. Are there specific reporting or dashboard requirements? </a:t>
            </a:r>
            <a:endParaRPr lang="en-US">
              <a:latin typeface="Aptos"/>
            </a:endParaRPr>
          </a:p>
          <a:p>
            <a:pPr>
              <a:buNone/>
            </a:pPr>
            <a:r>
              <a:rPr lang="en-US" sz="1100">
                <a:latin typeface="Aptos"/>
              </a:rPr>
              <a:t>17. Are there existing systems that need to be integrated with the new automation solutions?</a:t>
            </a:r>
          </a:p>
          <a:p>
            <a:r>
              <a:rPr lang="en-US" sz="1100" b="1">
                <a:latin typeface="Aptos"/>
              </a:rPr>
              <a:t>Access Control &amp; Metrics</a:t>
            </a:r>
            <a:r>
              <a:rPr lang="en-US" sz="1100">
                <a:latin typeface="Aptos"/>
              </a:rPr>
              <a:t> </a:t>
            </a:r>
          </a:p>
          <a:p>
            <a:r>
              <a:rPr lang="en-US" sz="1100">
                <a:latin typeface="Aptos"/>
              </a:rPr>
              <a:t>18. What user roles and permissions are required for task management? </a:t>
            </a:r>
          </a:p>
          <a:p>
            <a:r>
              <a:rPr lang="en-US" sz="1100">
                <a:latin typeface="Aptos"/>
              </a:rPr>
              <a:t>19. What are the key performance indicators (KPIs) for the automated processes?</a:t>
            </a:r>
          </a:p>
        </p:txBody>
      </p:sp>
    </p:spTree>
    <p:extLst>
      <p:ext uri="{BB962C8B-B14F-4D97-AF65-F5344CB8AC3E}">
        <p14:creationId xmlns:p14="http://schemas.microsoft.com/office/powerpoint/2010/main" val="206531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ue letter on a black background&#10;&#10;Description automatically generated">
            <a:extLst>
              <a:ext uri="{FF2B5EF4-FFF2-40B4-BE49-F238E27FC236}">
                <a16:creationId xmlns:a16="http://schemas.microsoft.com/office/drawing/2014/main" id="{F9113607-89C7-32E5-F269-41589611627E}"/>
              </a:ext>
            </a:extLst>
          </p:cNvPr>
          <p:cNvPicPr>
            <a:picLocks noChangeAspect="1"/>
          </p:cNvPicPr>
          <p:nvPr/>
        </p:nvPicPr>
        <p:blipFill>
          <a:blip r:embed="rId2"/>
          <a:stretch>
            <a:fillRect/>
          </a:stretch>
        </p:blipFill>
        <p:spPr>
          <a:xfrm>
            <a:off x="10774141" y="417324"/>
            <a:ext cx="975769" cy="463210"/>
          </a:xfrm>
          <a:prstGeom prst="rect">
            <a:avLst/>
          </a:prstGeom>
        </p:spPr>
      </p:pic>
      <p:sp>
        <p:nvSpPr>
          <p:cNvPr id="3" name="Rectangle 2">
            <a:extLst>
              <a:ext uri="{FF2B5EF4-FFF2-40B4-BE49-F238E27FC236}">
                <a16:creationId xmlns:a16="http://schemas.microsoft.com/office/drawing/2014/main" id="{477B1B50-0AE1-766A-B60A-7253B794F23E}"/>
              </a:ext>
            </a:extLst>
          </p:cNvPr>
          <p:cNvSpPr/>
          <p:nvPr/>
        </p:nvSpPr>
        <p:spPr>
          <a:xfrm>
            <a:off x="672879" y="1807779"/>
            <a:ext cx="9601200" cy="4183118"/>
          </a:xfrm>
          <a:prstGeom prst="rect">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66523BF-7CB4-BD2D-817E-8A54AC06C812}"/>
              </a:ext>
            </a:extLst>
          </p:cNvPr>
          <p:cNvSpPr/>
          <p:nvPr/>
        </p:nvSpPr>
        <p:spPr>
          <a:xfrm>
            <a:off x="3132300" y="-1"/>
            <a:ext cx="2070321" cy="1421439"/>
          </a:xfrm>
          <a:prstGeom prst="rect">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4B596A-294D-3E01-B8E3-529897113C66}"/>
              </a:ext>
            </a:extLst>
          </p:cNvPr>
          <p:cNvSpPr/>
          <p:nvPr/>
        </p:nvSpPr>
        <p:spPr>
          <a:xfrm>
            <a:off x="2323004" y="6377238"/>
            <a:ext cx="2070321" cy="480762"/>
          </a:xfrm>
          <a:prstGeom prst="rect">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C43848E-5943-9E98-F6C2-49644BD12DD8}"/>
              </a:ext>
            </a:extLst>
          </p:cNvPr>
          <p:cNvSpPr/>
          <p:nvPr/>
        </p:nvSpPr>
        <p:spPr>
          <a:xfrm>
            <a:off x="5167379" y="5752386"/>
            <a:ext cx="876071" cy="876071"/>
          </a:xfrm>
          <a:prstGeom prst="rect">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E814C0-761A-E860-5D58-6D4775E5D9A8}"/>
              </a:ext>
            </a:extLst>
          </p:cNvPr>
          <p:cNvSpPr/>
          <p:nvPr/>
        </p:nvSpPr>
        <p:spPr>
          <a:xfrm>
            <a:off x="1914280" y="687503"/>
            <a:ext cx="781476" cy="781476"/>
          </a:xfrm>
          <a:prstGeom prst="rect">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A6471B-8C7F-9C33-6A0B-7611FC4CFC44}"/>
              </a:ext>
            </a:extLst>
          </p:cNvPr>
          <p:cNvSpPr/>
          <p:nvPr/>
        </p:nvSpPr>
        <p:spPr>
          <a:xfrm>
            <a:off x="192116" y="6200294"/>
            <a:ext cx="480763" cy="480763"/>
          </a:xfrm>
          <a:prstGeom prst="rect">
            <a:avLst/>
          </a:prstGeom>
          <a:solidFill>
            <a:srgbClr val="0092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9BF6E4-32F3-C3EE-8943-188D3F4B5D02}"/>
              </a:ext>
            </a:extLst>
          </p:cNvPr>
          <p:cNvSpPr txBox="1">
            <a:spLocks/>
          </p:cNvSpPr>
          <p:nvPr/>
        </p:nvSpPr>
        <p:spPr>
          <a:xfrm>
            <a:off x="974371" y="3514028"/>
            <a:ext cx="8722079" cy="1412289"/>
          </a:xfrm>
          <a:prstGeom prst="rect">
            <a:avLst/>
          </a:prstGeom>
        </p:spPr>
        <p:txBody>
          <a:bodyPr/>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r>
              <a:rPr lang="en-GB">
                <a:solidFill>
                  <a:schemeClr val="bg1"/>
                </a:solidFill>
              </a:rPr>
              <a:t>Defining the What</a:t>
            </a:r>
            <a:endParaRPr lang="en-US">
              <a:solidFill>
                <a:schemeClr val="bg1"/>
              </a:solidFill>
            </a:endParaRPr>
          </a:p>
        </p:txBody>
      </p:sp>
      <p:sp>
        <p:nvSpPr>
          <p:cNvPr id="14" name="Rectangle 13">
            <a:extLst>
              <a:ext uri="{FF2B5EF4-FFF2-40B4-BE49-F238E27FC236}">
                <a16:creationId xmlns:a16="http://schemas.microsoft.com/office/drawing/2014/main" id="{3177B701-B3CB-09E1-3E9C-E07E80B2F434}"/>
              </a:ext>
            </a:extLst>
          </p:cNvPr>
          <p:cNvSpPr/>
          <p:nvPr/>
        </p:nvSpPr>
        <p:spPr>
          <a:xfrm>
            <a:off x="763616" y="399569"/>
            <a:ext cx="480763" cy="480763"/>
          </a:xfrm>
          <a:prstGeom prst="rect">
            <a:avLst/>
          </a:prstGeom>
          <a:solidFill>
            <a:srgbClr val="0092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8137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1DF26-2B06-0A49-3046-D9B88C5663DE}"/>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7902EFC-0EE9-EA92-EBF0-7D058D33C9AE}"/>
              </a:ext>
            </a:extLst>
          </p:cNvPr>
          <p:cNvSpPr txBox="1">
            <a:spLocks/>
          </p:cNvSpPr>
          <p:nvPr/>
        </p:nvSpPr>
        <p:spPr>
          <a:xfrm>
            <a:off x="176874" y="1141814"/>
            <a:ext cx="11686061" cy="572257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999"/>
              </a:lnSpc>
              <a:spcBef>
                <a:spcPts val="0"/>
              </a:spcBef>
              <a:buClr>
                <a:srgbClr val="002060"/>
              </a:buClr>
            </a:pPr>
            <a:r>
              <a:rPr lang="en-HK" sz="1400">
                <a:solidFill>
                  <a:srgbClr val="000000"/>
                </a:solidFill>
                <a:latin typeface="Aptos"/>
                <a:cs typeface="Poppins"/>
              </a:rPr>
              <a:t>To enable team to do better analysis - e.g. stress testing our investment portfolio: </a:t>
            </a:r>
          </a:p>
          <a:p>
            <a:pPr marL="285750" indent="-285750">
              <a:lnSpc>
                <a:spcPct val="115999"/>
              </a:lnSpc>
              <a:spcBef>
                <a:spcPts val="0"/>
              </a:spcBef>
              <a:buClr>
                <a:srgbClr val="002060"/>
              </a:buClr>
              <a:buFont typeface="Wingdings" panose="05000000000000000000" pitchFamily="2" charset="2"/>
              <a:buChar char="q"/>
            </a:pPr>
            <a:r>
              <a:rPr lang="en-HK" sz="1200">
                <a:solidFill>
                  <a:srgbClr val="000000"/>
                </a:solidFill>
                <a:latin typeface="Aptos Narrow"/>
                <a:cs typeface="Poppins"/>
              </a:rPr>
              <a:t>First take a deep analysis of our investment portfolio from various source (e.g. </a:t>
            </a:r>
            <a:r>
              <a:rPr lang="en-HK" sz="1200" err="1">
                <a:solidFill>
                  <a:srgbClr val="000000"/>
                </a:solidFill>
                <a:latin typeface="Aptos Narrow"/>
                <a:cs typeface="Poppins"/>
              </a:rPr>
              <a:t>addepar</a:t>
            </a:r>
            <a:r>
              <a:rPr lang="en-HK" sz="1200">
                <a:solidFill>
                  <a:srgbClr val="000000"/>
                </a:solidFill>
                <a:latin typeface="Aptos Narrow"/>
                <a:cs typeface="Poppins"/>
              </a:rPr>
              <a:t>, also include open web resources) and in different perspective</a:t>
            </a:r>
          </a:p>
          <a:p>
            <a:pPr marL="285750" indent="-285750">
              <a:lnSpc>
                <a:spcPct val="115999"/>
              </a:lnSpc>
              <a:spcBef>
                <a:spcPts val="0"/>
              </a:spcBef>
              <a:buClr>
                <a:srgbClr val="002060"/>
              </a:buClr>
              <a:buFont typeface="Wingdings" panose="05000000000000000000" pitchFamily="2" charset="2"/>
              <a:buChar char="q"/>
            </a:pPr>
            <a:r>
              <a:rPr lang="en-HK" sz="1200">
                <a:solidFill>
                  <a:srgbClr val="000000"/>
                </a:solidFill>
                <a:latin typeface="Aptos Narrow"/>
                <a:cs typeface="Poppins"/>
              </a:rPr>
              <a:t>Based on the stress scenario mentioned by prompt, simulate and provide structured response </a:t>
            </a:r>
          </a:p>
          <a:p>
            <a:pPr marL="285750" indent="-285750">
              <a:lnSpc>
                <a:spcPct val="115999"/>
              </a:lnSpc>
              <a:spcBef>
                <a:spcPts val="0"/>
              </a:spcBef>
              <a:buClr>
                <a:srgbClr val="002060"/>
              </a:buClr>
              <a:buFont typeface="Wingdings" panose="05000000000000000000" pitchFamily="2" charset="2"/>
              <a:buChar char="q"/>
            </a:pPr>
            <a:r>
              <a:rPr lang="en-HK" sz="1200">
                <a:solidFill>
                  <a:srgbClr val="000000"/>
                </a:solidFill>
                <a:latin typeface="Aptos Narrow"/>
                <a:cs typeface="Poppins"/>
              </a:rPr>
              <a:t>Risk assessment on specific investment or client (SHK credit)</a:t>
            </a:r>
          </a:p>
          <a:p>
            <a:pPr marL="285750" indent="-285750">
              <a:lnSpc>
                <a:spcPct val="115999"/>
              </a:lnSpc>
              <a:spcBef>
                <a:spcPts val="0"/>
              </a:spcBef>
              <a:buClr>
                <a:srgbClr val="002060"/>
              </a:buClr>
              <a:buFont typeface="Wingdings" panose="05000000000000000000" pitchFamily="2" charset="2"/>
              <a:buChar char="q"/>
            </a:pPr>
            <a:r>
              <a:rPr lang="en-HK" sz="1200">
                <a:solidFill>
                  <a:srgbClr val="000000"/>
                </a:solidFill>
                <a:latin typeface="Aptos Narrow"/>
                <a:cs typeface="Poppins"/>
              </a:rPr>
              <a:t>Legal and compliance view</a:t>
            </a:r>
          </a:p>
          <a:p>
            <a:pPr>
              <a:lnSpc>
                <a:spcPct val="115999"/>
              </a:lnSpc>
              <a:spcBef>
                <a:spcPts val="0"/>
              </a:spcBef>
            </a:pPr>
            <a:endParaRPr lang="en-HK" sz="1400">
              <a:solidFill>
                <a:srgbClr val="0B769F"/>
              </a:solidFill>
              <a:latin typeface="Aptos"/>
              <a:cs typeface="Poppins"/>
            </a:endParaRPr>
          </a:p>
          <a:p>
            <a:pPr>
              <a:lnSpc>
                <a:spcPct val="115999"/>
              </a:lnSpc>
              <a:spcBef>
                <a:spcPts val="0"/>
              </a:spcBef>
            </a:pPr>
            <a:r>
              <a:rPr lang="en-US" b="1">
                <a:solidFill>
                  <a:srgbClr val="000000"/>
                </a:solidFill>
                <a:latin typeface="Aptos"/>
                <a:cs typeface="Poppins"/>
              </a:rPr>
              <a:t>ECI’s Approach:</a:t>
            </a:r>
          </a:p>
          <a:p>
            <a:pPr>
              <a:lnSpc>
                <a:spcPct val="115999"/>
              </a:lnSpc>
              <a:spcBef>
                <a:spcPts val="0"/>
              </a:spcBef>
            </a:pPr>
            <a:endParaRPr lang="en-US" sz="1400">
              <a:solidFill>
                <a:srgbClr val="000000"/>
              </a:solidFill>
              <a:latin typeface="Aptos"/>
              <a:cs typeface="Poppins"/>
            </a:endParaRPr>
          </a:p>
          <a:p>
            <a:pPr>
              <a:lnSpc>
                <a:spcPct val="115999"/>
              </a:lnSpc>
              <a:spcBef>
                <a:spcPts val="0"/>
              </a:spcBef>
            </a:pPr>
            <a:r>
              <a:rPr lang="en-US" sz="1400">
                <a:solidFill>
                  <a:srgbClr val="000000"/>
                </a:solidFill>
                <a:latin typeface="Aptos"/>
                <a:cs typeface="Poppins"/>
              </a:rPr>
              <a:t>High level approach to implement above use case but still will require more discovery sessions to discuss and plan the implementation. </a:t>
            </a:r>
          </a:p>
          <a:p>
            <a:pPr>
              <a:lnSpc>
                <a:spcPct val="115999"/>
              </a:lnSpc>
              <a:spcBef>
                <a:spcPts val="0"/>
              </a:spcBef>
            </a:pPr>
            <a:endParaRPr lang="en-HK" sz="1400">
              <a:solidFill>
                <a:srgbClr val="000000"/>
              </a:solidFill>
              <a:latin typeface="Aptos"/>
              <a:cs typeface="Poppins"/>
            </a:endParaRPr>
          </a:p>
          <a:p>
            <a:pPr marL="285750" lvl="1" indent="-285750">
              <a:spcBef>
                <a:spcPts val="1000"/>
              </a:spcBef>
              <a:buFont typeface="Wingdings" panose="05000000000000000000" pitchFamily="2" charset="2"/>
              <a:buChar char="Ø"/>
            </a:pPr>
            <a:r>
              <a:rPr lang="en-HK" sz="1400" b="1">
                <a:solidFill>
                  <a:srgbClr val="16274B"/>
                </a:solidFill>
                <a:latin typeface="Aptos Narrow"/>
                <a:cs typeface="Poppins"/>
              </a:rPr>
              <a:t>Multi-Source Investment Analysis Agent</a:t>
            </a:r>
          </a:p>
          <a:p>
            <a:pPr marL="171450" lvl="1" indent="-171450">
              <a:spcBef>
                <a:spcPts val="1000"/>
              </a:spcBef>
              <a:buFont typeface="Wingdings" panose="05000000000000000000" pitchFamily="2" charset="2"/>
              <a:buChar char="Ø"/>
            </a:pPr>
            <a:r>
              <a:rPr lang="en-US" sz="1200">
                <a:solidFill>
                  <a:srgbClr val="16274B"/>
                </a:solidFill>
                <a:latin typeface="Aptos Narrow"/>
                <a:cs typeface="Poppins"/>
              </a:rPr>
              <a:t>Ingest investment data from internal systems such as </a:t>
            </a:r>
            <a:r>
              <a:rPr lang="en-US" sz="1200" err="1">
                <a:solidFill>
                  <a:srgbClr val="16274B"/>
                </a:solidFill>
                <a:latin typeface="Aptos Narrow"/>
                <a:cs typeface="Poppins"/>
              </a:rPr>
              <a:t>Addepar</a:t>
            </a:r>
            <a:r>
              <a:rPr lang="en-US" sz="1200">
                <a:solidFill>
                  <a:srgbClr val="16274B"/>
                </a:solidFill>
                <a:latin typeface="Aptos Narrow"/>
                <a:cs typeface="Poppins"/>
              </a:rPr>
              <a:t>, Salesforce, or other portfolio management tools via APIs or secure data extracts.</a:t>
            </a:r>
          </a:p>
          <a:p>
            <a:pPr marL="171450" lvl="1" indent="-171450">
              <a:spcBef>
                <a:spcPts val="1000"/>
              </a:spcBef>
              <a:buFont typeface="Wingdings" panose="05000000000000000000" pitchFamily="2" charset="2"/>
              <a:buChar char="Ø"/>
            </a:pPr>
            <a:r>
              <a:rPr lang="en-US" sz="1200">
                <a:solidFill>
                  <a:srgbClr val="16274B"/>
                </a:solidFill>
                <a:latin typeface="Aptos Narrow"/>
                <a:cs typeface="Poppins"/>
              </a:rPr>
              <a:t>Augment internal data with external sources, such as Market and macroeconomic indicators (Bloomberg, Yahoo Finance,, etc.). News and sentiment feeds (open web sources and premium APIs)</a:t>
            </a:r>
          </a:p>
          <a:p>
            <a:pPr marL="171450" lvl="1" indent="-171450">
              <a:spcBef>
                <a:spcPts val="1000"/>
              </a:spcBef>
              <a:buFont typeface="Wingdings" panose="05000000000000000000" pitchFamily="2" charset="2"/>
              <a:buChar char="Ø"/>
            </a:pPr>
            <a:r>
              <a:rPr lang="en-US" sz="1200">
                <a:solidFill>
                  <a:srgbClr val="16274B"/>
                </a:solidFill>
                <a:latin typeface="Aptos Narrow"/>
                <a:cs typeface="Poppins"/>
              </a:rPr>
              <a:t>Provides a comprehensive view of the portfolio by risk type, industry, geography, duration, creditworthiness, and market exposure. </a:t>
            </a:r>
          </a:p>
          <a:p>
            <a:pPr marL="0" lvl="1">
              <a:spcBef>
                <a:spcPts val="1000"/>
              </a:spcBef>
            </a:pPr>
            <a:endParaRPr lang="en-US" sz="1200">
              <a:solidFill>
                <a:srgbClr val="16274B"/>
              </a:solidFill>
              <a:latin typeface="Aptos Narrow"/>
              <a:cs typeface="Poppins"/>
            </a:endParaRPr>
          </a:p>
          <a:p>
            <a:pPr marL="285750" lvl="1" indent="-285750">
              <a:spcBef>
                <a:spcPts val="1000"/>
              </a:spcBef>
              <a:buFont typeface="Wingdings" panose="05000000000000000000" pitchFamily="2" charset="2"/>
              <a:buChar char="Ø"/>
            </a:pPr>
            <a:r>
              <a:rPr lang="en-HK" sz="1400" b="1">
                <a:solidFill>
                  <a:srgbClr val="16274B"/>
                </a:solidFill>
                <a:latin typeface="Aptos Narrow"/>
                <a:cs typeface="Poppins"/>
              </a:rPr>
              <a:t>Scenario-Based Stress Testing Agent</a:t>
            </a:r>
          </a:p>
          <a:p>
            <a:pPr marL="171450" indent="-171450">
              <a:buFont typeface="Wingdings" panose="05000000000000000000" pitchFamily="2" charset="2"/>
              <a:buChar char="Ø"/>
            </a:pPr>
            <a:r>
              <a:rPr lang="en-HK" sz="1200">
                <a:solidFill>
                  <a:srgbClr val="16274B"/>
                </a:solidFill>
                <a:latin typeface="Aptos Narrow"/>
                <a:cs typeface="Poppins"/>
              </a:rPr>
              <a:t>Takes user prompts, and:</a:t>
            </a:r>
          </a:p>
          <a:p>
            <a:pPr marL="171450" lvl="1" indent="-171450">
              <a:spcBef>
                <a:spcPts val="1000"/>
              </a:spcBef>
              <a:buFont typeface="Wingdings" panose="05000000000000000000" pitchFamily="2" charset="2"/>
              <a:buChar char="Ø"/>
            </a:pPr>
            <a:r>
              <a:rPr lang="en-HK" sz="1200">
                <a:solidFill>
                  <a:srgbClr val="16274B"/>
                </a:solidFill>
                <a:latin typeface="Aptos Narrow"/>
                <a:cs typeface="Poppins"/>
              </a:rPr>
              <a:t>Applies the scenario to current holdings</a:t>
            </a:r>
          </a:p>
          <a:p>
            <a:pPr marL="171450" lvl="1" indent="-171450">
              <a:spcBef>
                <a:spcPts val="1000"/>
              </a:spcBef>
              <a:buFont typeface="Wingdings" panose="05000000000000000000" pitchFamily="2" charset="2"/>
              <a:buChar char="Ø"/>
            </a:pPr>
            <a:r>
              <a:rPr lang="en-HK" sz="1200">
                <a:solidFill>
                  <a:srgbClr val="16274B"/>
                </a:solidFill>
                <a:latin typeface="Aptos Narrow"/>
                <a:cs typeface="Poppins"/>
              </a:rPr>
              <a:t>Simulates cash flow, pricing, volatility, and correlation shifts</a:t>
            </a:r>
          </a:p>
          <a:p>
            <a:pPr marL="171450" lvl="1" indent="-171450">
              <a:spcBef>
                <a:spcPts val="1000"/>
              </a:spcBef>
              <a:buFont typeface="Wingdings" panose="05000000000000000000" pitchFamily="2" charset="2"/>
              <a:buChar char="Ø"/>
            </a:pPr>
            <a:r>
              <a:rPr lang="en-HK" sz="1200">
                <a:solidFill>
                  <a:srgbClr val="16274B"/>
                </a:solidFill>
                <a:latin typeface="Aptos Narrow"/>
                <a:cs typeface="Poppins"/>
              </a:rPr>
              <a:t>Provides a structured output (tables, dashboards, impact scores) for review</a:t>
            </a:r>
          </a:p>
          <a:p>
            <a:pPr lvl="1">
              <a:lnSpc>
                <a:spcPct val="115999"/>
              </a:lnSpc>
              <a:spcBef>
                <a:spcPts val="0"/>
              </a:spcBef>
            </a:pPr>
            <a:endParaRPr lang="en-HK" sz="1400">
              <a:solidFill>
                <a:srgbClr val="000000"/>
              </a:solidFill>
              <a:latin typeface="Aptos"/>
            </a:endParaRPr>
          </a:p>
          <a:p>
            <a:pPr>
              <a:lnSpc>
                <a:spcPct val="115999"/>
              </a:lnSpc>
              <a:spcBef>
                <a:spcPts val="0"/>
              </a:spcBef>
            </a:pPr>
            <a:endParaRPr lang="en-HK" sz="1100">
              <a:solidFill>
                <a:srgbClr val="0B769F"/>
              </a:solidFill>
              <a:latin typeface="Aptos Narrow"/>
            </a:endParaRPr>
          </a:p>
        </p:txBody>
      </p:sp>
      <p:pic>
        <p:nvPicPr>
          <p:cNvPr id="9" name="Picture 8" descr="A blue letter on a black background&#10;&#10;Description automatically generated">
            <a:extLst>
              <a:ext uri="{FF2B5EF4-FFF2-40B4-BE49-F238E27FC236}">
                <a16:creationId xmlns:a16="http://schemas.microsoft.com/office/drawing/2014/main" id="{04550029-8CD2-EDAB-902F-C53B35E410FE}"/>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E8A3EA91-0C19-F82F-8069-4F05197387B8}"/>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#2</a:t>
            </a:r>
            <a:endParaRPr lang="en-US"/>
          </a:p>
        </p:txBody>
      </p:sp>
    </p:spTree>
    <p:extLst>
      <p:ext uri="{BB962C8B-B14F-4D97-AF65-F5344CB8AC3E}">
        <p14:creationId xmlns:p14="http://schemas.microsoft.com/office/powerpoint/2010/main" val="3931829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E7DC8-1687-3792-6B4C-BBC8D5D2034A}"/>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42D8868-BDE0-314E-A0D2-F54E80C42938}"/>
              </a:ext>
            </a:extLst>
          </p:cNvPr>
          <p:cNvSpPr txBox="1">
            <a:spLocks/>
          </p:cNvSpPr>
          <p:nvPr/>
        </p:nvSpPr>
        <p:spPr>
          <a:xfrm>
            <a:off x="176874" y="1427968"/>
            <a:ext cx="11686061" cy="5436424"/>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1" indent="-285750">
              <a:spcBef>
                <a:spcPts val="1000"/>
              </a:spcBef>
              <a:buFont typeface="Wingdings" panose="05000000000000000000" pitchFamily="2" charset="2"/>
              <a:buChar char="Ø"/>
            </a:pPr>
            <a:r>
              <a:rPr lang="en-HK" sz="1400" b="1">
                <a:solidFill>
                  <a:srgbClr val="16274B"/>
                </a:solidFill>
                <a:latin typeface="Aptos Narrow"/>
                <a:cs typeface="Poppins"/>
              </a:rPr>
              <a:t>Credit &amp; Risk Assessment Agent</a:t>
            </a:r>
          </a:p>
          <a:p>
            <a:pPr marL="171450" indent="-171450">
              <a:buFont typeface="Wingdings" panose="05000000000000000000" pitchFamily="2" charset="2"/>
              <a:buChar char="Ø"/>
            </a:pPr>
            <a:r>
              <a:rPr lang="en-HK" sz="1200">
                <a:solidFill>
                  <a:srgbClr val="16274B"/>
                </a:solidFill>
                <a:latin typeface="Aptos Narrow"/>
                <a:cs typeface="Poppins"/>
              </a:rPr>
              <a:t>Evaluates SHK credit exposure at investment, client, or sector level</a:t>
            </a:r>
          </a:p>
          <a:p>
            <a:pPr marL="171450" indent="-171450">
              <a:buFont typeface="Wingdings" panose="05000000000000000000" pitchFamily="2" charset="2"/>
              <a:buChar char="Ø"/>
            </a:pPr>
            <a:r>
              <a:rPr lang="en-HK" sz="1200">
                <a:solidFill>
                  <a:srgbClr val="16274B"/>
                </a:solidFill>
                <a:latin typeface="Aptos Narrow"/>
                <a:cs typeface="Poppins"/>
              </a:rPr>
              <a:t>Uses both internal credit memos and real-time public sentiment/news</a:t>
            </a:r>
          </a:p>
          <a:p>
            <a:pPr marL="171450" indent="-171450">
              <a:buFont typeface="Wingdings" panose="05000000000000000000" pitchFamily="2" charset="2"/>
              <a:buChar char="Ø"/>
            </a:pPr>
            <a:r>
              <a:rPr lang="en-HK" sz="1200">
                <a:solidFill>
                  <a:srgbClr val="16274B"/>
                </a:solidFill>
                <a:latin typeface="Aptos Narrow"/>
                <a:cs typeface="Poppins"/>
              </a:rPr>
              <a:t>Outputs risk grades, early warning indicators, and historical exposure trajectories</a:t>
            </a:r>
          </a:p>
          <a:p>
            <a:endParaRPr lang="en-HK" sz="1200">
              <a:solidFill>
                <a:srgbClr val="16274B"/>
              </a:solidFill>
              <a:latin typeface="Aptos Narrow"/>
              <a:cs typeface="Poppins"/>
            </a:endParaRPr>
          </a:p>
          <a:p>
            <a:pPr marL="171450" indent="-171450">
              <a:buFont typeface="Wingdings" panose="05000000000000000000" pitchFamily="2" charset="2"/>
              <a:buChar char="Ø"/>
            </a:pPr>
            <a:r>
              <a:rPr lang="en-HK" sz="1400" b="1">
                <a:solidFill>
                  <a:srgbClr val="16274B"/>
                </a:solidFill>
                <a:latin typeface="Aptos Narrow"/>
                <a:cs typeface="Poppins"/>
              </a:rPr>
              <a:t>Legal &amp; Compliance Agent</a:t>
            </a:r>
          </a:p>
          <a:p>
            <a:pPr marL="171450" indent="-171450">
              <a:buFont typeface="Wingdings" panose="05000000000000000000" pitchFamily="2" charset="2"/>
              <a:buChar char="Ø"/>
            </a:pPr>
            <a:r>
              <a:rPr lang="en-HK" sz="1200">
                <a:solidFill>
                  <a:srgbClr val="16274B"/>
                </a:solidFill>
                <a:latin typeface="Aptos Narrow"/>
                <a:cs typeface="Poppins"/>
              </a:rPr>
              <a:t>Flags regulatory or legal concerns tied to an investment, geography, or entity</a:t>
            </a:r>
          </a:p>
          <a:p>
            <a:pPr marL="171450" indent="-171450">
              <a:buFont typeface="Wingdings" panose="05000000000000000000" pitchFamily="2" charset="2"/>
              <a:buChar char="Ø"/>
            </a:pPr>
            <a:r>
              <a:rPr lang="en-HK" sz="1200">
                <a:solidFill>
                  <a:srgbClr val="16274B"/>
                </a:solidFill>
                <a:latin typeface="Aptos Narrow"/>
                <a:cs typeface="Poppins"/>
              </a:rPr>
              <a:t>Uses LLMs trained on regulatory datasets (SFC, SEC, MAS) and internal compliance rules</a:t>
            </a:r>
          </a:p>
          <a:p>
            <a:pPr marL="171450" indent="-171450">
              <a:buFont typeface="Wingdings" panose="05000000000000000000" pitchFamily="2" charset="2"/>
              <a:buChar char="Ø"/>
            </a:pPr>
            <a:r>
              <a:rPr lang="en-HK" sz="1200">
                <a:solidFill>
                  <a:srgbClr val="16274B"/>
                </a:solidFill>
                <a:latin typeface="Aptos Narrow"/>
                <a:cs typeface="Poppins"/>
              </a:rPr>
              <a:t>Supports AML, KYC, and ESG checks</a:t>
            </a:r>
          </a:p>
          <a:p>
            <a:pPr marL="171450" indent="-171450">
              <a:buFont typeface="Wingdings" panose="05000000000000000000" pitchFamily="2" charset="2"/>
              <a:buChar char="Ø"/>
            </a:pPr>
            <a:r>
              <a:rPr lang="en-HK" sz="1200">
                <a:solidFill>
                  <a:srgbClr val="16274B"/>
                </a:solidFill>
                <a:latin typeface="Aptos Narrow"/>
                <a:cs typeface="Poppins"/>
              </a:rPr>
              <a:t>Integrates with internal policy documents for policy-aligned recommendations</a:t>
            </a:r>
          </a:p>
          <a:p>
            <a:pPr lvl="1">
              <a:lnSpc>
                <a:spcPct val="115999"/>
              </a:lnSpc>
              <a:spcBef>
                <a:spcPts val="0"/>
              </a:spcBef>
            </a:pPr>
            <a:endParaRPr lang="en-HK" sz="1400">
              <a:solidFill>
                <a:srgbClr val="000000"/>
              </a:solidFill>
              <a:latin typeface="Aptos"/>
            </a:endParaRPr>
          </a:p>
          <a:p>
            <a:pPr>
              <a:lnSpc>
                <a:spcPct val="115999"/>
              </a:lnSpc>
              <a:spcBef>
                <a:spcPts val="0"/>
              </a:spcBef>
            </a:pPr>
            <a:endParaRPr lang="en-HK" sz="1100">
              <a:solidFill>
                <a:srgbClr val="0B769F"/>
              </a:solidFill>
              <a:latin typeface="Aptos Narrow"/>
            </a:endParaRPr>
          </a:p>
        </p:txBody>
      </p:sp>
      <p:pic>
        <p:nvPicPr>
          <p:cNvPr id="9" name="Picture 8" descr="A blue letter on a black background&#10;&#10;Description automatically generated">
            <a:extLst>
              <a:ext uri="{FF2B5EF4-FFF2-40B4-BE49-F238E27FC236}">
                <a16:creationId xmlns:a16="http://schemas.microsoft.com/office/drawing/2014/main" id="{21936B6A-4C5A-4ED7-1E8F-DBD0945B08EB}"/>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2724AEEE-10C6-E4C5-5DD4-F4C8848FF6B3}"/>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#2</a:t>
            </a:r>
            <a:endParaRPr lang="en-US"/>
          </a:p>
        </p:txBody>
      </p:sp>
      <p:sp>
        <p:nvSpPr>
          <p:cNvPr id="2" name="TextBox 1">
            <a:extLst>
              <a:ext uri="{FF2B5EF4-FFF2-40B4-BE49-F238E27FC236}">
                <a16:creationId xmlns:a16="http://schemas.microsoft.com/office/drawing/2014/main" id="{764ECC8F-891C-C05A-03A4-1A84443E2BA4}"/>
              </a:ext>
            </a:extLst>
          </p:cNvPr>
          <p:cNvSpPr txBox="1"/>
          <p:nvPr/>
        </p:nvSpPr>
        <p:spPr>
          <a:xfrm>
            <a:off x="371844" y="4662165"/>
            <a:ext cx="6933732" cy="1723549"/>
          </a:xfrm>
          <a:prstGeom prst="rect">
            <a:avLst/>
          </a:prstGeom>
          <a:noFill/>
          <a:ln>
            <a:solidFill>
              <a:srgbClr val="16274B"/>
            </a:solidFill>
          </a:ln>
        </p:spPr>
        <p:txBody>
          <a:bodyPr wrap="square" rtlCol="0">
            <a:spAutoFit/>
          </a:bodyPr>
          <a:lstStyle/>
          <a:p>
            <a:r>
              <a:rPr lang="en-US">
                <a:latin typeface="Aptos" panose="020B0004020202020204" pitchFamily="34" charset="0"/>
              </a:rPr>
              <a:t>Questions: </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What is the current structure of </a:t>
            </a:r>
            <a:r>
              <a:rPr kumimoji="0" lang="en-US" altLang="en-US" sz="1100" i="0" u="none" strike="noStrike" cap="none" normalizeH="0" baseline="0" err="1">
                <a:ln>
                  <a:noFill/>
                </a:ln>
                <a:solidFill>
                  <a:schemeClr val="tx1"/>
                </a:solidFill>
                <a:effectLst/>
                <a:latin typeface="Aptos" panose="020B0004020202020204" pitchFamily="34" charset="0"/>
              </a:rPr>
              <a:t>Addepar</a:t>
            </a:r>
            <a:r>
              <a:rPr kumimoji="0" lang="en-US" altLang="en-US" sz="1100" i="0" u="none" strike="noStrike" cap="none" normalizeH="0" baseline="0">
                <a:ln>
                  <a:noFill/>
                </a:ln>
                <a:solidFill>
                  <a:schemeClr val="tx1"/>
                </a:solidFill>
                <a:effectLst/>
                <a:latin typeface="Aptos" panose="020B0004020202020204" pitchFamily="34" charset="0"/>
              </a:rPr>
              <a:t> data exports—API-based or batch files?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Is the stress scenario library predefined, or do users want open-ended input?</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What granularity is expected—asset-level or fund/client-level stress impacts?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Are there existing tools for credit and legal tracking, or should they be embedded?</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How frequently do users want this simulated—daily, monthly, ad hoc?</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What are SHK’s top 5 recurring stress scenarios or macro factors to watch?</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Should the output integrate with Power BI, or will a document-based report be sufficient?</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What compliance standards (e.g., HKMA risk disclosures) must the reports align with?</a:t>
            </a:r>
          </a:p>
        </p:txBody>
      </p:sp>
    </p:spTree>
    <p:extLst>
      <p:ext uri="{BB962C8B-B14F-4D97-AF65-F5344CB8AC3E}">
        <p14:creationId xmlns:p14="http://schemas.microsoft.com/office/powerpoint/2010/main" val="1601411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79C3A-FD6F-E1E1-DE50-D35BF1BA649A}"/>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BA82442-D1BA-BABA-071C-CEDD2826F4F8}"/>
              </a:ext>
            </a:extLst>
          </p:cNvPr>
          <p:cNvSpPr txBox="1">
            <a:spLocks/>
          </p:cNvSpPr>
          <p:nvPr/>
        </p:nvSpPr>
        <p:spPr>
          <a:xfrm>
            <a:off x="176874" y="1141814"/>
            <a:ext cx="12015126" cy="572257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999"/>
              </a:lnSpc>
              <a:spcBef>
                <a:spcPts val="0"/>
              </a:spcBef>
              <a:buClr>
                <a:srgbClr val="002060"/>
              </a:buClr>
            </a:pPr>
            <a:r>
              <a:rPr lang="en-HK" sz="1400">
                <a:latin typeface="Aptos"/>
                <a:cs typeface="Poppins"/>
              </a:rPr>
              <a:t>To enhance collaboration between teams e.g. reducing monthly closing time: </a:t>
            </a:r>
          </a:p>
          <a:p>
            <a:pPr marL="285750" indent="-285750">
              <a:lnSpc>
                <a:spcPct val="115999"/>
              </a:lnSpc>
              <a:spcBef>
                <a:spcPts val="0"/>
              </a:spcBef>
              <a:buClr>
                <a:srgbClr val="002060"/>
              </a:buClr>
              <a:buFont typeface="Wingdings" panose="05000000000000000000" pitchFamily="2" charset="2"/>
              <a:buChar char="q"/>
            </a:pPr>
            <a:r>
              <a:rPr lang="en-HK" sz="1200">
                <a:solidFill>
                  <a:srgbClr val="000000"/>
                </a:solidFill>
                <a:latin typeface="Aptos Narrow"/>
                <a:cs typeface="Poppins"/>
              </a:rPr>
              <a:t>Information transparent, but with strict access control on data records</a:t>
            </a:r>
          </a:p>
          <a:p>
            <a:pPr marL="285750" indent="-285750">
              <a:lnSpc>
                <a:spcPct val="115999"/>
              </a:lnSpc>
              <a:spcBef>
                <a:spcPts val="0"/>
              </a:spcBef>
              <a:buClr>
                <a:srgbClr val="002060"/>
              </a:buClr>
              <a:buFont typeface="Wingdings" panose="05000000000000000000" pitchFamily="2" charset="2"/>
              <a:buChar char="q"/>
            </a:pPr>
            <a:r>
              <a:rPr lang="en-HK" sz="1200">
                <a:solidFill>
                  <a:srgbClr val="000000"/>
                </a:solidFill>
                <a:latin typeface="Aptos Narrow"/>
                <a:cs typeface="Poppins"/>
              </a:rPr>
              <a:t>Expenses data, Company registration, Portfolio data, CRM data, </a:t>
            </a:r>
            <a:r>
              <a:rPr lang="en-HK" sz="1200" err="1">
                <a:solidFill>
                  <a:srgbClr val="000000"/>
                </a:solidFill>
                <a:latin typeface="Aptos Narrow"/>
                <a:cs typeface="Poppins"/>
              </a:rPr>
              <a:t>Sharepoint</a:t>
            </a:r>
            <a:r>
              <a:rPr lang="en-HK" sz="1200">
                <a:solidFill>
                  <a:srgbClr val="000000"/>
                </a:solidFill>
                <a:latin typeface="Aptos Narrow"/>
                <a:cs typeface="Poppins"/>
              </a:rPr>
              <a:t> documents, Loan system, etc.</a:t>
            </a:r>
          </a:p>
          <a:p>
            <a:pPr marL="285750" indent="-285750">
              <a:lnSpc>
                <a:spcPct val="115999"/>
              </a:lnSpc>
              <a:spcBef>
                <a:spcPts val="0"/>
              </a:spcBef>
              <a:buClr>
                <a:srgbClr val="002060"/>
              </a:buClr>
              <a:buFont typeface="Wingdings" panose="05000000000000000000" pitchFamily="2" charset="2"/>
              <a:buChar char="q"/>
            </a:pPr>
            <a:r>
              <a:rPr lang="en-HK" sz="1200">
                <a:solidFill>
                  <a:srgbClr val="000000"/>
                </a:solidFill>
                <a:latin typeface="Aptos Narrow"/>
                <a:cs typeface="Poppins"/>
              </a:rPr>
              <a:t>Structured, semi-structured and unstructured data</a:t>
            </a:r>
          </a:p>
          <a:p>
            <a:pPr>
              <a:lnSpc>
                <a:spcPct val="115999"/>
              </a:lnSpc>
              <a:spcBef>
                <a:spcPts val="0"/>
              </a:spcBef>
            </a:pPr>
            <a:endParaRPr lang="en-US" sz="1400">
              <a:latin typeface="Aptos"/>
              <a:cs typeface="Poppins"/>
            </a:endParaRPr>
          </a:p>
          <a:p>
            <a:pPr>
              <a:lnSpc>
                <a:spcPct val="115999"/>
              </a:lnSpc>
              <a:spcBef>
                <a:spcPts val="0"/>
              </a:spcBef>
              <a:buFont typeface="Wingdings,Sans-Serif"/>
            </a:pPr>
            <a:r>
              <a:rPr lang="en-US" sz="1400" b="1">
                <a:latin typeface="Aptos"/>
                <a:cs typeface="Poppins"/>
              </a:rPr>
              <a:t>ECI’s Approach</a:t>
            </a:r>
            <a:r>
              <a:rPr lang="en-US" sz="1400">
                <a:latin typeface="Aptos"/>
                <a:cs typeface="Poppins"/>
              </a:rPr>
              <a:t>: </a:t>
            </a:r>
            <a:endParaRPr lang="en-HK" sz="1400">
              <a:latin typeface="Aptos"/>
              <a:cs typeface="Poppins"/>
            </a:endParaRPr>
          </a:p>
          <a:p>
            <a:pPr marL="285750" indent="-285750">
              <a:lnSpc>
                <a:spcPct val="115999"/>
              </a:lnSpc>
              <a:spcBef>
                <a:spcPts val="0"/>
              </a:spcBef>
              <a:buFont typeface="Calibri"/>
              <a:buChar char="-"/>
            </a:pPr>
            <a:endParaRPr lang="en-US" sz="1400">
              <a:latin typeface="Aptos"/>
              <a:cs typeface="Poppins"/>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Data Ingestion &amp; Classification</a:t>
            </a:r>
          </a:p>
          <a:p>
            <a:pPr marL="171450" lvl="1" indent="-171450">
              <a:spcBef>
                <a:spcPts val="1000"/>
              </a:spcBef>
              <a:buFont typeface="Wingdings" panose="05000000000000000000" pitchFamily="2" charset="2"/>
              <a:buChar char="Ø"/>
            </a:pPr>
            <a:r>
              <a:rPr lang="en-US" sz="1200">
                <a:solidFill>
                  <a:srgbClr val="16274B"/>
                </a:solidFill>
                <a:latin typeface="Aptos Narrow"/>
                <a:cs typeface="Poppins"/>
              </a:rPr>
              <a:t>Connect to systems like CRM, Loan System, SharePoint, Portfolio DB, and Expense Systems.</a:t>
            </a:r>
          </a:p>
          <a:p>
            <a:pPr marL="171450" lvl="1" indent="-171450">
              <a:spcBef>
                <a:spcPts val="1000"/>
              </a:spcBef>
              <a:buFont typeface="Wingdings" panose="05000000000000000000" pitchFamily="2" charset="2"/>
              <a:buChar char="Ø"/>
            </a:pPr>
            <a:r>
              <a:rPr lang="en-US" sz="1200">
                <a:solidFill>
                  <a:srgbClr val="16274B"/>
                </a:solidFill>
                <a:latin typeface="Aptos Narrow"/>
                <a:cs typeface="Poppins"/>
              </a:rPr>
              <a:t>Extract data from both structured (SQL, CSV) and unstructured (PDFs, docs, email) formats.</a:t>
            </a:r>
          </a:p>
          <a:p>
            <a:pPr marL="171450" lvl="1" indent="-171450">
              <a:spcBef>
                <a:spcPts val="1000"/>
              </a:spcBef>
              <a:buFont typeface="Wingdings" panose="05000000000000000000" pitchFamily="2" charset="2"/>
              <a:buChar char="Ø"/>
            </a:pPr>
            <a:r>
              <a:rPr lang="en-US" sz="1200">
                <a:solidFill>
                  <a:srgbClr val="16274B"/>
                </a:solidFill>
                <a:latin typeface="Aptos Narrow"/>
                <a:cs typeface="Poppins"/>
              </a:rPr>
              <a:t>Classify data by type (financial, legal, operational) and sensitivity level.</a:t>
            </a:r>
          </a:p>
          <a:p>
            <a:pPr marL="171450" lvl="1" indent="-171450">
              <a:spcBef>
                <a:spcPts val="1000"/>
              </a:spcBef>
              <a:buFont typeface="Wingdings" panose="05000000000000000000" pitchFamily="2" charset="2"/>
              <a:buChar char="Ø"/>
            </a:pPr>
            <a:r>
              <a:rPr lang="en-US" sz="1200">
                <a:solidFill>
                  <a:srgbClr val="16274B"/>
                </a:solidFill>
                <a:latin typeface="Aptos Narrow"/>
                <a:cs typeface="Poppins"/>
              </a:rPr>
              <a:t>Tools &amp; Technologies: Azure Data Factory, Microsoft Graph API, SharePoint APIOCR/Document Parsers (e.g. Azure Form Recognizer)Python-based ETL for custom pipelines</a:t>
            </a:r>
          </a:p>
          <a:p>
            <a:pPr marL="171450" lvl="1" indent="-171450">
              <a:spcBef>
                <a:spcPts val="1000"/>
              </a:spcBef>
              <a:buFont typeface="Wingdings" panose="05000000000000000000" pitchFamily="2" charset="2"/>
              <a:buChar char="Ø"/>
            </a:pPr>
            <a:r>
              <a:rPr lang="en-US" sz="1200">
                <a:solidFill>
                  <a:srgbClr val="16274B"/>
                </a:solidFill>
                <a:latin typeface="Aptos Narrow"/>
                <a:cs typeface="Poppins"/>
              </a:rPr>
              <a:t>Outcome: A centralized, indexed, and access-controlled data lake ready for querying and analysis.</a:t>
            </a:r>
          </a:p>
          <a:p>
            <a:pPr marL="171450" lvl="1" indent="-171450">
              <a:spcBef>
                <a:spcPts val="1000"/>
              </a:spcBef>
              <a:buFont typeface="Wingdings" panose="05000000000000000000" pitchFamily="2" charset="2"/>
              <a:buChar char="Ø"/>
            </a:pPr>
            <a:endParaRPr lang="en-US" sz="1200">
              <a:solidFill>
                <a:srgbClr val="16274B"/>
              </a:solidFill>
              <a:latin typeface="Aptos Narrow"/>
              <a:cs typeface="Poppins"/>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Agent-Based Analysis Engine</a:t>
            </a:r>
          </a:p>
          <a:p>
            <a:pPr marL="171450" lvl="1" indent="-171450">
              <a:spcBef>
                <a:spcPts val="1000"/>
              </a:spcBef>
              <a:buFont typeface="Wingdings" panose="05000000000000000000" pitchFamily="2" charset="2"/>
              <a:buChar char="Ø"/>
            </a:pPr>
            <a:r>
              <a:rPr lang="en-US" sz="1200">
                <a:solidFill>
                  <a:srgbClr val="16274B"/>
                </a:solidFill>
                <a:latin typeface="Aptos Narrow"/>
                <a:cs typeface="Poppins"/>
              </a:rPr>
              <a:t>Insight Agent: Extracts patterns, red flags, and summaries from expense, loan, and portfolio data.</a:t>
            </a:r>
          </a:p>
          <a:p>
            <a:pPr marL="171450" lvl="1" indent="-171450">
              <a:spcBef>
                <a:spcPts val="1000"/>
              </a:spcBef>
              <a:buFont typeface="Wingdings" panose="05000000000000000000" pitchFamily="2" charset="2"/>
              <a:buChar char="Ø"/>
            </a:pPr>
            <a:r>
              <a:rPr lang="en-US" sz="1200">
                <a:solidFill>
                  <a:srgbClr val="16274B"/>
                </a:solidFill>
                <a:latin typeface="Aptos Narrow"/>
                <a:cs typeface="Poppins"/>
              </a:rPr>
              <a:t>Compliance Agent: Flags missing approvals or document inconsistencies.</a:t>
            </a:r>
          </a:p>
          <a:p>
            <a:pPr marL="171450" lvl="1" indent="-171450">
              <a:spcBef>
                <a:spcPts val="1000"/>
              </a:spcBef>
              <a:buFont typeface="Wingdings" panose="05000000000000000000" pitchFamily="2" charset="2"/>
              <a:buChar char="Ø"/>
            </a:pPr>
            <a:r>
              <a:rPr lang="en-US" sz="1200">
                <a:solidFill>
                  <a:srgbClr val="16274B"/>
                </a:solidFill>
                <a:latin typeface="Aptos Narrow"/>
                <a:cs typeface="Poppins"/>
              </a:rPr>
              <a:t>Tools &amp; Technologies: Azure OpenAI (GPT-4 Turbo) or on-prem </a:t>
            </a:r>
            <a:r>
              <a:rPr lang="en-US" sz="1200" err="1">
                <a:solidFill>
                  <a:srgbClr val="16274B"/>
                </a:solidFill>
                <a:latin typeface="Aptos Narrow"/>
                <a:cs typeface="Poppins"/>
              </a:rPr>
              <a:t>LLaMA</a:t>
            </a:r>
            <a:r>
              <a:rPr lang="en-US" sz="1200">
                <a:solidFill>
                  <a:srgbClr val="16274B"/>
                </a:solidFill>
                <a:latin typeface="Aptos Narrow"/>
                <a:cs typeface="Poppins"/>
              </a:rPr>
              <a:t> /Claude Lang Chain or Semantic Kernel to orchestrate agent flows . Data embedded using FAISS or Azure Cognitive Search for RAG</a:t>
            </a:r>
          </a:p>
          <a:p>
            <a:pPr marL="171450" lvl="1" indent="-171450">
              <a:spcBef>
                <a:spcPts val="1000"/>
              </a:spcBef>
              <a:buFont typeface="Wingdings" panose="05000000000000000000" pitchFamily="2" charset="2"/>
              <a:buChar char="Ø"/>
            </a:pPr>
            <a:r>
              <a:rPr lang="en-US" sz="1200">
                <a:solidFill>
                  <a:srgbClr val="16274B"/>
                </a:solidFill>
                <a:latin typeface="Aptos Narrow"/>
                <a:cs typeface="Poppins"/>
              </a:rPr>
              <a:t>Outcome: SHK teams can prompt the system to simulate stress scenarios or generate actionable insights instantly.</a:t>
            </a:r>
          </a:p>
          <a:p>
            <a:pPr>
              <a:lnSpc>
                <a:spcPct val="115999"/>
              </a:lnSpc>
              <a:spcBef>
                <a:spcPts val="0"/>
              </a:spcBef>
            </a:pPr>
            <a:endParaRPr lang="en-US" sz="1400">
              <a:latin typeface="Aptos"/>
              <a:cs typeface="Poppins"/>
            </a:endParaRPr>
          </a:p>
          <a:p>
            <a:pPr>
              <a:lnSpc>
                <a:spcPct val="115999"/>
              </a:lnSpc>
              <a:spcBef>
                <a:spcPts val="0"/>
              </a:spcBef>
            </a:pPr>
            <a:endParaRPr lang="en-US" sz="1400">
              <a:latin typeface="Aptos"/>
              <a:cs typeface="Poppins"/>
            </a:endParaRPr>
          </a:p>
          <a:p>
            <a:pPr>
              <a:lnSpc>
                <a:spcPct val="115999"/>
              </a:lnSpc>
              <a:spcBef>
                <a:spcPts val="0"/>
              </a:spcBef>
            </a:pPr>
            <a:endParaRPr lang="en-US" sz="1400">
              <a:latin typeface="Aptos"/>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B3756F18-2592-25DA-5033-751BFCB6F424}"/>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FFAE57E5-02EE-35C2-6A0A-3B5B28B429AD}"/>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#3</a:t>
            </a:r>
            <a:endParaRPr lang="en-US"/>
          </a:p>
        </p:txBody>
      </p:sp>
    </p:spTree>
    <p:extLst>
      <p:ext uri="{BB962C8B-B14F-4D97-AF65-F5344CB8AC3E}">
        <p14:creationId xmlns:p14="http://schemas.microsoft.com/office/powerpoint/2010/main" val="17269977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6BFD9-2CD5-2EAD-996C-975A75E45DF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FD7C956-E58B-C431-CD12-7A837F814700}"/>
              </a:ext>
            </a:extLst>
          </p:cNvPr>
          <p:cNvSpPr txBox="1">
            <a:spLocks/>
          </p:cNvSpPr>
          <p:nvPr/>
        </p:nvSpPr>
        <p:spPr>
          <a:xfrm>
            <a:off x="176874" y="1141814"/>
            <a:ext cx="11686061" cy="5942379"/>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Intelligent Access Control &amp; Governance</a:t>
            </a:r>
          </a:p>
          <a:p>
            <a:pPr marL="171450" lvl="1" indent="-171450">
              <a:spcBef>
                <a:spcPts val="1000"/>
              </a:spcBef>
              <a:buFont typeface="Wingdings" panose="05000000000000000000" pitchFamily="2" charset="2"/>
              <a:buChar char="Ø"/>
            </a:pPr>
            <a:r>
              <a:rPr lang="en-US" sz="1200">
                <a:solidFill>
                  <a:srgbClr val="16274B"/>
                </a:solidFill>
                <a:latin typeface="Aptos Narrow"/>
                <a:cs typeface="Poppins"/>
              </a:rPr>
              <a:t>Implement role-based access via SHK’s existing identity provider.</a:t>
            </a:r>
          </a:p>
          <a:p>
            <a:pPr marL="171450" lvl="1" indent="-171450">
              <a:spcBef>
                <a:spcPts val="1000"/>
              </a:spcBef>
              <a:buFont typeface="Wingdings" panose="05000000000000000000" pitchFamily="2" charset="2"/>
              <a:buChar char="Ø"/>
            </a:pPr>
            <a:r>
              <a:rPr lang="en-US" sz="1200">
                <a:solidFill>
                  <a:srgbClr val="16274B"/>
                </a:solidFill>
                <a:latin typeface="Aptos Narrow"/>
                <a:cs typeface="Poppins"/>
              </a:rPr>
              <a:t>Mask sensitive fields in outputs depending on user permissions.</a:t>
            </a:r>
          </a:p>
          <a:p>
            <a:pPr marL="171450" lvl="1" indent="-171450">
              <a:spcBef>
                <a:spcPts val="1000"/>
              </a:spcBef>
              <a:buFont typeface="Wingdings" panose="05000000000000000000" pitchFamily="2" charset="2"/>
              <a:buChar char="Ø"/>
            </a:pPr>
            <a:r>
              <a:rPr lang="en-US" sz="1200">
                <a:solidFill>
                  <a:srgbClr val="16274B"/>
                </a:solidFill>
                <a:latin typeface="Aptos Narrow"/>
                <a:cs typeface="Poppins"/>
              </a:rPr>
              <a:t>All actions logged for audit trails.</a:t>
            </a:r>
          </a:p>
          <a:p>
            <a:pPr marL="171450" lvl="1" indent="-171450">
              <a:spcBef>
                <a:spcPts val="1000"/>
              </a:spcBef>
              <a:buFont typeface="Wingdings" panose="05000000000000000000" pitchFamily="2" charset="2"/>
              <a:buChar char="Ø"/>
            </a:pPr>
            <a:r>
              <a:rPr lang="en-US" sz="1200">
                <a:solidFill>
                  <a:srgbClr val="16274B"/>
                </a:solidFill>
                <a:latin typeface="Aptos Narrow"/>
                <a:cs typeface="Poppins"/>
              </a:rPr>
              <a:t>Tools &amp; Technologies: Azure Entra ID (Azure AD), Microsoft Purview Secure REST APIs with token-based access. Output redaction logic built into agent responses. </a:t>
            </a:r>
          </a:p>
          <a:p>
            <a:pPr marL="171450" lvl="1" indent="-171450">
              <a:spcBef>
                <a:spcPts val="1000"/>
              </a:spcBef>
              <a:buFont typeface="Wingdings" panose="05000000000000000000" pitchFamily="2" charset="2"/>
              <a:buChar char="Ø"/>
            </a:pPr>
            <a:r>
              <a:rPr lang="en-US" sz="1200">
                <a:solidFill>
                  <a:srgbClr val="16274B"/>
                </a:solidFill>
                <a:latin typeface="Aptos Narrow"/>
                <a:cs typeface="Poppins"/>
              </a:rPr>
              <a:t>Outcome: Full transparency across teams while maintaining compliance with internal data governance policies.</a:t>
            </a:r>
          </a:p>
          <a:p>
            <a:pPr marL="0" lvl="1">
              <a:spcBef>
                <a:spcPts val="1000"/>
              </a:spcBef>
            </a:pPr>
            <a:endParaRPr lang="en-US" sz="1200">
              <a:solidFill>
                <a:srgbClr val="16274B"/>
              </a:solidFill>
              <a:latin typeface="Aptos Narrow"/>
              <a:cs typeface="Poppins"/>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Collaborative Interaction &amp; Reporting</a:t>
            </a:r>
          </a:p>
          <a:p>
            <a:pPr marL="171450" lvl="1" indent="-171450">
              <a:spcBef>
                <a:spcPts val="1000"/>
              </a:spcBef>
              <a:buFont typeface="Wingdings" panose="05000000000000000000" pitchFamily="2" charset="2"/>
              <a:buChar char="Ø"/>
            </a:pPr>
            <a:r>
              <a:rPr lang="en-US" sz="1200">
                <a:solidFill>
                  <a:srgbClr val="16274B"/>
                </a:solidFill>
                <a:latin typeface="Aptos Narrow"/>
                <a:cs typeface="Poppins"/>
              </a:rPr>
              <a:t>Team members can ask questions or generate reports via Teams chat or a web portal.</a:t>
            </a:r>
          </a:p>
          <a:p>
            <a:pPr marL="171450" lvl="1" indent="-171450">
              <a:spcBef>
                <a:spcPts val="1000"/>
              </a:spcBef>
              <a:buFont typeface="Wingdings" panose="05000000000000000000" pitchFamily="2" charset="2"/>
              <a:buChar char="Ø"/>
            </a:pPr>
            <a:r>
              <a:rPr lang="en-US" sz="1200">
                <a:solidFill>
                  <a:srgbClr val="16274B"/>
                </a:solidFill>
                <a:latin typeface="Aptos Narrow"/>
                <a:cs typeface="Poppins"/>
              </a:rPr>
              <a:t>Generate closing packs, compliance checklists, or investment summaries in Word/Excel.</a:t>
            </a:r>
          </a:p>
          <a:p>
            <a:pPr marL="171450" lvl="1" indent="-171450">
              <a:spcBef>
                <a:spcPts val="1000"/>
              </a:spcBef>
              <a:buFont typeface="Wingdings" panose="05000000000000000000" pitchFamily="2" charset="2"/>
              <a:buChar char="Ø"/>
            </a:pPr>
            <a:r>
              <a:rPr lang="en-US" sz="1200">
                <a:solidFill>
                  <a:srgbClr val="16274B"/>
                </a:solidFill>
                <a:latin typeface="Aptos Narrow"/>
                <a:cs typeface="Poppins"/>
              </a:rPr>
              <a:t>Real-time summaries of SharePoint content, CRM notes, and approval delays.</a:t>
            </a:r>
          </a:p>
          <a:p>
            <a:pPr marL="171450" lvl="1" indent="-171450">
              <a:spcBef>
                <a:spcPts val="1000"/>
              </a:spcBef>
              <a:buFont typeface="Wingdings" panose="05000000000000000000" pitchFamily="2" charset="2"/>
              <a:buChar char="Ø"/>
            </a:pPr>
            <a:r>
              <a:rPr lang="en-US" sz="1200">
                <a:solidFill>
                  <a:srgbClr val="16274B"/>
                </a:solidFill>
                <a:latin typeface="Aptos Narrow"/>
                <a:cs typeface="Poppins"/>
              </a:rPr>
              <a:t>Tools &amp; Technologies: Microsoft Teams + Custom Copilot plugins React-based web UI for advanced queries Auto-document generation using Python + Jinja or Power Automate. </a:t>
            </a:r>
          </a:p>
          <a:p>
            <a:pPr marL="171450" lvl="1" indent="-171450">
              <a:spcBef>
                <a:spcPts val="1000"/>
              </a:spcBef>
              <a:buFont typeface="Wingdings" panose="05000000000000000000" pitchFamily="2" charset="2"/>
              <a:buChar char="Ø"/>
            </a:pPr>
            <a:r>
              <a:rPr lang="en-US" sz="1200">
                <a:solidFill>
                  <a:srgbClr val="16274B"/>
                </a:solidFill>
                <a:latin typeface="Aptos Narrow"/>
                <a:cs typeface="Poppins"/>
              </a:rPr>
              <a:t>Outcome: Reduced closing time, real-time alignment across teams, and less dependency on manual work.</a:t>
            </a:r>
          </a:p>
          <a:p>
            <a:pPr>
              <a:lnSpc>
                <a:spcPct val="115999"/>
              </a:lnSpc>
              <a:spcBef>
                <a:spcPts val="0"/>
              </a:spcBef>
            </a:pPr>
            <a:endParaRPr lang="en-US" sz="1400">
              <a:latin typeface="Aptos"/>
              <a:cs typeface="Poppins"/>
            </a:endParaRPr>
          </a:p>
          <a:p>
            <a:pPr>
              <a:lnSpc>
                <a:spcPct val="115999"/>
              </a:lnSpc>
              <a:spcBef>
                <a:spcPts val="0"/>
              </a:spcBef>
            </a:pPr>
            <a:endParaRPr lang="en-US" sz="1400">
              <a:latin typeface="Aptos"/>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D842D031-D7B4-0A7B-CD5B-E4B9C23227A2}"/>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82E5F833-F637-B7C4-98AE-270AF8C0B1D9}"/>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#3</a:t>
            </a:r>
            <a:endParaRPr lang="en-US"/>
          </a:p>
        </p:txBody>
      </p:sp>
      <p:sp>
        <p:nvSpPr>
          <p:cNvPr id="26" name="TextBox 25">
            <a:extLst>
              <a:ext uri="{FF2B5EF4-FFF2-40B4-BE49-F238E27FC236}">
                <a16:creationId xmlns:a16="http://schemas.microsoft.com/office/drawing/2014/main" id="{92AEF70F-BD4E-394A-4858-6E2810BF318E}"/>
              </a:ext>
            </a:extLst>
          </p:cNvPr>
          <p:cNvSpPr txBox="1"/>
          <p:nvPr/>
        </p:nvSpPr>
        <p:spPr>
          <a:xfrm>
            <a:off x="672879" y="5016426"/>
            <a:ext cx="8935042" cy="1815882"/>
          </a:xfrm>
          <a:prstGeom prst="rect">
            <a:avLst/>
          </a:prstGeom>
          <a:noFill/>
          <a:ln>
            <a:solidFill>
              <a:srgbClr val="16274B"/>
            </a:solidFill>
          </a:ln>
        </p:spPr>
        <p:txBody>
          <a:bodyPr wrap="square" rtlCol="0">
            <a:spAutoFit/>
          </a:bodyPr>
          <a:lstStyle/>
          <a:p>
            <a:pPr marL="0" lvl="3"/>
            <a:r>
              <a:rPr lang="en-US" sz="1300">
                <a:latin typeface="Aptos" panose="020B0004020202020204" pitchFamily="34" charset="0"/>
              </a:rPr>
              <a:t>Question: </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Would you prefer chat-based agents, scheduled automated workflows, or dashboard integration?</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Are there predefined templates for monthly closing reports that the AI agent can auto-fill?</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How should exception cases (e.g., policy violation, missing data) be flagged—email, Teams, BI alerts?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What is the acceptable latency for data retrieval/processing during month-end (e.g., real-time vs. daily batch)?</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What are the key structured datasets used for closing? (e.g., GL entries, expense ledgers, CRM logs)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What types of semi-structured or unstructured content are critical? (e.g., scanned receipts, legal docs, emails)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What formats are these stored in? (CSV, Excel, SharePoint libraries, PDFs, internal apps)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How is access control currently enforced on SharePoint, CRM, and financial systems?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Are there existing data classification policies (e.g., Confidential, Internal, Public) that AI agents must respect?</a:t>
            </a:r>
            <a:endParaRPr lang="en-US" sz="1100">
              <a:latin typeface="Aptos" panose="020B0004020202020204" pitchFamily="34" charset="0"/>
            </a:endParaRPr>
          </a:p>
        </p:txBody>
      </p:sp>
    </p:spTree>
    <p:extLst>
      <p:ext uri="{BB962C8B-B14F-4D97-AF65-F5344CB8AC3E}">
        <p14:creationId xmlns:p14="http://schemas.microsoft.com/office/powerpoint/2010/main" val="41316620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F6A41-1F44-2536-1374-A962CDE2F213}"/>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1617A2-BBCE-7340-0848-7F555DBC2EB9}"/>
              </a:ext>
            </a:extLst>
          </p:cNvPr>
          <p:cNvSpPr txBox="1">
            <a:spLocks/>
          </p:cNvSpPr>
          <p:nvPr/>
        </p:nvSpPr>
        <p:spPr>
          <a:xfrm>
            <a:off x="123212" y="873504"/>
            <a:ext cx="11686061" cy="572257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5999"/>
              </a:lnSpc>
              <a:spcBef>
                <a:spcPts val="0"/>
              </a:spcBef>
            </a:pPr>
            <a:endParaRPr lang="en-US" sz="1600">
              <a:solidFill>
                <a:srgbClr val="000000"/>
              </a:solidFill>
              <a:latin typeface="Aptos"/>
              <a:cs typeface="Poppins"/>
            </a:endParaRPr>
          </a:p>
          <a:p>
            <a:pPr>
              <a:lnSpc>
                <a:spcPct val="115999"/>
              </a:lnSpc>
              <a:spcBef>
                <a:spcPts val="0"/>
              </a:spcBef>
              <a:buClr>
                <a:srgbClr val="002060"/>
              </a:buClr>
            </a:pPr>
            <a:r>
              <a:rPr lang="en-HK" sz="1400">
                <a:latin typeface="Aptos"/>
                <a:cs typeface="Poppins"/>
              </a:rPr>
              <a:t>Accessibility of latest market information: </a:t>
            </a:r>
          </a:p>
          <a:p>
            <a:pPr marL="171450" indent="-171450">
              <a:lnSpc>
                <a:spcPct val="115999"/>
              </a:lnSpc>
              <a:spcBef>
                <a:spcPts val="0"/>
              </a:spcBef>
              <a:buClr>
                <a:srgbClr val="002060"/>
              </a:buClr>
              <a:buFont typeface="Wingdings" panose="05000000000000000000" pitchFamily="2" charset="2"/>
              <a:buChar char="q"/>
            </a:pPr>
            <a:r>
              <a:rPr lang="en-HK" sz="1200">
                <a:solidFill>
                  <a:srgbClr val="000000"/>
                </a:solidFill>
                <a:latin typeface="Aptos Narrow"/>
                <a:cs typeface="Poppins"/>
              </a:rPr>
              <a:t>Able to access web resources, direct get it or perform RPA to grab </a:t>
            </a:r>
            <a:r>
              <a:rPr lang="en-HK" sz="1200" err="1">
                <a:solidFill>
                  <a:srgbClr val="000000"/>
                </a:solidFill>
                <a:latin typeface="Aptos Narrow"/>
                <a:cs typeface="Poppins"/>
              </a:rPr>
              <a:t>broswer</a:t>
            </a:r>
            <a:r>
              <a:rPr lang="en-HK" sz="1200">
                <a:solidFill>
                  <a:srgbClr val="000000"/>
                </a:solidFill>
                <a:latin typeface="Aptos Narrow"/>
                <a:cs typeface="Poppins"/>
              </a:rPr>
              <a:t> data</a:t>
            </a:r>
            <a:endParaRPr lang="en-US" sz="1200">
              <a:solidFill>
                <a:srgbClr val="000000"/>
              </a:solidFill>
              <a:latin typeface="Aptos Narrow"/>
              <a:cs typeface="Poppins"/>
            </a:endParaRPr>
          </a:p>
          <a:p>
            <a:r>
              <a:rPr lang="en-US">
                <a:latin typeface="Aptos"/>
                <a:cs typeface="Poppins"/>
              </a:rPr>
              <a:t>     </a:t>
            </a:r>
            <a:r>
              <a:rPr lang="en-US">
                <a:solidFill>
                  <a:srgbClr val="000000"/>
                </a:solidFill>
                <a:latin typeface="Aptos"/>
                <a:cs typeface="Poppins"/>
              </a:rPr>
              <a:t> </a:t>
            </a:r>
          </a:p>
          <a:p>
            <a:pPr>
              <a:lnSpc>
                <a:spcPct val="115999"/>
              </a:lnSpc>
              <a:spcBef>
                <a:spcPts val="0"/>
              </a:spcBef>
            </a:pPr>
            <a:r>
              <a:rPr lang="en-US" b="1">
                <a:solidFill>
                  <a:srgbClr val="000000"/>
                </a:solidFill>
                <a:latin typeface="Aptos"/>
                <a:cs typeface="Poppins"/>
              </a:rPr>
              <a:t>ECI’s Approach</a:t>
            </a:r>
            <a:endParaRPr lang="en-US" sz="1100">
              <a:solidFill>
                <a:srgbClr val="000000"/>
              </a:solidFill>
              <a:latin typeface="Aptos"/>
              <a:cs typeface="Poppins"/>
            </a:endParaRPr>
          </a:p>
          <a:p>
            <a:r>
              <a:rPr lang="en-HK" sz="1200">
                <a:solidFill>
                  <a:srgbClr val="16274B"/>
                </a:solidFill>
                <a:latin typeface="Aptos Narrow"/>
                <a:cs typeface="Poppins"/>
              </a:rPr>
              <a:t>The following high-level approach is proposed for the use case. However, additional discovery sessions are required to fully understand all scenarios and refine the strategy accordingly.</a:t>
            </a:r>
            <a:endParaRPr lang="en-US" sz="1200">
              <a:solidFill>
                <a:srgbClr val="16274B"/>
              </a:solidFill>
              <a:latin typeface="Aptos Narrow"/>
              <a:cs typeface="Poppins"/>
            </a:endParaRPr>
          </a:p>
          <a:p>
            <a:pPr marL="171450" indent="-171450">
              <a:buFont typeface="Wingdings" panose="05000000000000000000" pitchFamily="2" charset="2"/>
              <a:buChar char="Ø"/>
            </a:pPr>
            <a:r>
              <a:rPr lang="en-HK" sz="1200">
                <a:solidFill>
                  <a:srgbClr val="16274B"/>
                </a:solidFill>
                <a:latin typeface="Aptos Narrow"/>
                <a:cs typeface="Poppins"/>
              </a:rPr>
              <a:t>Use authorized, high-frequency APIs from premium data providers. </a:t>
            </a:r>
          </a:p>
          <a:p>
            <a:pPr marL="171450" indent="-171450">
              <a:buFont typeface="Wingdings" panose="05000000000000000000" pitchFamily="2" charset="2"/>
              <a:buChar char="Ø"/>
            </a:pPr>
            <a:r>
              <a:rPr lang="en-HK" sz="1200">
                <a:solidFill>
                  <a:srgbClr val="16274B"/>
                </a:solidFill>
                <a:latin typeface="Aptos Narrow"/>
                <a:cs typeface="Poppins"/>
              </a:rPr>
              <a:t>RPA tools ( Power Automate, Selenium) to launch browser sessions. Navigate to target pages (e.g., company filings, market news, central bank sites). Extract key content: tables, headlines, summaries, or specific sections</a:t>
            </a:r>
            <a:endParaRPr lang="en-HK" sz="1100" i="1">
              <a:solidFill>
                <a:srgbClr val="FF0000"/>
              </a:solidFill>
              <a:latin typeface="Aptos" panose="020B0004020202020204" pitchFamily="34" charset="0"/>
              <a:cs typeface="Poppins"/>
            </a:endParaRPr>
          </a:p>
          <a:p>
            <a:pPr marL="628650" lvl="1" indent="-171450">
              <a:buFont typeface="Wingdings" panose="05000000000000000000" pitchFamily="2" charset="2"/>
              <a:buChar char="Ø"/>
            </a:pPr>
            <a:r>
              <a:rPr lang="en-HK" sz="1200">
                <a:solidFill>
                  <a:srgbClr val="16274B"/>
                </a:solidFill>
                <a:latin typeface="Aptos Narrow"/>
                <a:cs typeface="Poppins"/>
              </a:rPr>
              <a:t>Key Features: </a:t>
            </a:r>
          </a:p>
          <a:p>
            <a:pPr marL="1085850" lvl="2" indent="-171450">
              <a:buFont typeface="Wingdings" panose="05000000000000000000" pitchFamily="2" charset="2"/>
              <a:buChar char="Ø"/>
            </a:pPr>
            <a:r>
              <a:rPr lang="en-HK" sz="1200">
                <a:solidFill>
                  <a:srgbClr val="16274B"/>
                </a:solidFill>
                <a:latin typeface="Aptos Narrow"/>
                <a:cs typeface="Poppins"/>
              </a:rPr>
              <a:t>Clean, structured result format (titles, URLs, summaries) </a:t>
            </a:r>
          </a:p>
          <a:p>
            <a:pPr marL="1085850" lvl="2" indent="-171450">
              <a:buFont typeface="Wingdings" panose="05000000000000000000" pitchFamily="2" charset="2"/>
              <a:buChar char="Ø"/>
            </a:pPr>
            <a:r>
              <a:rPr lang="en-HK" sz="1200">
                <a:solidFill>
                  <a:srgbClr val="16274B"/>
                </a:solidFill>
                <a:latin typeface="Aptos Narrow"/>
                <a:cs typeface="Poppins"/>
              </a:rPr>
              <a:t>Fast response times </a:t>
            </a:r>
          </a:p>
          <a:p>
            <a:pPr marL="1085850" lvl="2" indent="-171450">
              <a:buFont typeface="Wingdings" panose="05000000000000000000" pitchFamily="2" charset="2"/>
              <a:buChar char="Ø"/>
            </a:pPr>
            <a:r>
              <a:rPr lang="en-HK" sz="1200">
                <a:solidFill>
                  <a:srgbClr val="16274B"/>
                </a:solidFill>
                <a:latin typeface="Aptos Narrow"/>
                <a:cs typeface="Poppins"/>
              </a:rPr>
              <a:t>Ability to filter by recency (e.g., “past 7 days”) </a:t>
            </a:r>
          </a:p>
          <a:p>
            <a:pPr marL="1085850" lvl="2" indent="-171450">
              <a:buFont typeface="Wingdings" panose="05000000000000000000" pitchFamily="2" charset="2"/>
              <a:buChar char="Ø"/>
            </a:pPr>
            <a:r>
              <a:rPr lang="en-HK" sz="1200">
                <a:solidFill>
                  <a:srgbClr val="16274B"/>
                </a:solidFill>
                <a:latin typeface="Aptos Narrow"/>
                <a:cs typeface="Poppins"/>
              </a:rPr>
              <a:t>Works well for GenAI + RAG (Retrieval Augmented Generation) </a:t>
            </a:r>
          </a:p>
          <a:p>
            <a:pPr marL="285750" lvl="1" indent="-285750">
              <a:spcBef>
                <a:spcPts val="1000"/>
              </a:spcBef>
              <a:buFont typeface="Wingdings" panose="05000000000000000000" pitchFamily="2" charset="2"/>
              <a:buChar char="Ø"/>
            </a:pPr>
            <a:r>
              <a:rPr lang="en-HK" sz="1400" b="1">
                <a:solidFill>
                  <a:srgbClr val="16274B"/>
                </a:solidFill>
                <a:latin typeface="Aptos Narrow"/>
                <a:cs typeface="Poppins"/>
              </a:rPr>
              <a:t>ELLA Compatibility: </a:t>
            </a:r>
          </a:p>
          <a:p>
            <a:pPr marL="1085850" lvl="2" indent="-171450">
              <a:buFont typeface="Wingdings" panose="05000000000000000000" pitchFamily="2" charset="2"/>
              <a:buChar char="Ø"/>
            </a:pPr>
            <a:r>
              <a:rPr lang="en-HK" sz="1200">
                <a:solidFill>
                  <a:srgbClr val="16274B"/>
                </a:solidFill>
                <a:latin typeface="Aptos Narrow"/>
                <a:cs typeface="Poppins"/>
              </a:rPr>
              <a:t>ELLA supports plug-and-play integration, enabling: </a:t>
            </a:r>
          </a:p>
          <a:p>
            <a:pPr marL="1085850" lvl="2" indent="-171450">
              <a:buFont typeface="Wingdings" panose="05000000000000000000" pitchFamily="2" charset="2"/>
              <a:buChar char="Ø"/>
            </a:pPr>
            <a:r>
              <a:rPr lang="en-HK" sz="1200">
                <a:solidFill>
                  <a:srgbClr val="16274B"/>
                </a:solidFill>
                <a:latin typeface="Aptos Narrow"/>
                <a:cs typeface="Poppins"/>
              </a:rPr>
              <a:t>Search triggers in workflows </a:t>
            </a:r>
          </a:p>
          <a:p>
            <a:pPr marL="1085850" lvl="2" indent="-171450">
              <a:buFont typeface="Wingdings" panose="05000000000000000000" pitchFamily="2" charset="2"/>
              <a:buChar char="Ø"/>
            </a:pPr>
            <a:r>
              <a:rPr lang="en-HK" sz="1200">
                <a:solidFill>
                  <a:srgbClr val="16274B"/>
                </a:solidFill>
                <a:latin typeface="Aptos Narrow"/>
                <a:cs typeface="Poppins"/>
              </a:rPr>
              <a:t>Ingestion into RAG pipelines </a:t>
            </a:r>
          </a:p>
          <a:p>
            <a:pPr marL="1085850" lvl="2" indent="-171450">
              <a:buFont typeface="Wingdings" panose="05000000000000000000" pitchFamily="2" charset="2"/>
              <a:buChar char="Ø"/>
            </a:pPr>
            <a:r>
              <a:rPr lang="en-HK" sz="1200">
                <a:solidFill>
                  <a:srgbClr val="16274B"/>
                </a:solidFill>
                <a:latin typeface="Aptos Narrow"/>
                <a:cs typeface="Poppins"/>
              </a:rPr>
              <a:t>Direct result rendering in chat or email summaries </a:t>
            </a:r>
          </a:p>
          <a:p>
            <a:pPr marL="628650" lvl="1" indent="-171450">
              <a:buFont typeface="Wingdings" panose="05000000000000000000" pitchFamily="2" charset="2"/>
              <a:buChar char="Ø"/>
            </a:pPr>
            <a:r>
              <a:rPr lang="en-HK" sz="1200">
                <a:solidFill>
                  <a:srgbClr val="16274B"/>
                </a:solidFill>
                <a:latin typeface="Aptos Narrow"/>
                <a:cs typeface="Poppins"/>
              </a:rPr>
              <a:t>Example Use Case in ELLA: </a:t>
            </a:r>
          </a:p>
          <a:p>
            <a:pPr marL="1085850" lvl="2" indent="-171450">
              <a:buFont typeface="Wingdings" panose="05000000000000000000" pitchFamily="2" charset="2"/>
              <a:buChar char="Ø"/>
            </a:pPr>
            <a:r>
              <a:rPr lang="en-HK" sz="1200">
                <a:solidFill>
                  <a:srgbClr val="16274B"/>
                </a:solidFill>
                <a:latin typeface="Aptos Narrow"/>
                <a:cs typeface="Poppins"/>
              </a:rPr>
              <a:t>A user types: “What’s the latest news about JPMorgan’s Q1 earnings?” </a:t>
            </a:r>
          </a:p>
          <a:p>
            <a:pPr marL="1085850" lvl="2" indent="-171450">
              <a:buFont typeface="Wingdings" panose="05000000000000000000" pitchFamily="2" charset="2"/>
              <a:buChar char="Ø"/>
            </a:pPr>
            <a:r>
              <a:rPr lang="en-HK" sz="1200">
                <a:solidFill>
                  <a:srgbClr val="16274B"/>
                </a:solidFill>
                <a:latin typeface="Aptos Narrow"/>
                <a:cs typeface="Poppins"/>
              </a:rPr>
              <a:t>ELLA triggers a </a:t>
            </a:r>
            <a:r>
              <a:rPr lang="en-HK" sz="1200" err="1">
                <a:solidFill>
                  <a:srgbClr val="16274B"/>
                </a:solidFill>
                <a:latin typeface="Aptos Narrow"/>
                <a:cs typeface="Poppins"/>
              </a:rPr>
              <a:t>Tavily</a:t>
            </a:r>
            <a:r>
              <a:rPr lang="en-HK" sz="1200">
                <a:solidFill>
                  <a:srgbClr val="16274B"/>
                </a:solidFill>
                <a:latin typeface="Aptos Narrow"/>
                <a:cs typeface="Poppins"/>
              </a:rPr>
              <a:t> call </a:t>
            </a:r>
          </a:p>
          <a:p>
            <a:pPr marL="1085850" lvl="2" indent="-171450">
              <a:buFont typeface="Wingdings" panose="05000000000000000000" pitchFamily="2" charset="2"/>
              <a:buChar char="Ø"/>
            </a:pPr>
            <a:r>
              <a:rPr lang="en-HK" sz="1200" err="1">
                <a:solidFill>
                  <a:srgbClr val="16274B"/>
                </a:solidFill>
                <a:latin typeface="Aptos Narrow"/>
                <a:cs typeface="Poppins"/>
              </a:rPr>
              <a:t>Tavily</a:t>
            </a:r>
            <a:r>
              <a:rPr lang="en-HK" sz="1200">
                <a:solidFill>
                  <a:srgbClr val="16274B"/>
                </a:solidFill>
                <a:latin typeface="Aptos Narrow"/>
                <a:cs typeface="Poppins"/>
              </a:rPr>
              <a:t> fetches 3–5 high-confidence sources </a:t>
            </a:r>
          </a:p>
          <a:p>
            <a:pPr marL="1085850" lvl="2" indent="-171450">
              <a:buFont typeface="Wingdings" panose="05000000000000000000" pitchFamily="2" charset="2"/>
              <a:buChar char="Ø"/>
            </a:pPr>
            <a:r>
              <a:rPr lang="en-HK" sz="1200">
                <a:solidFill>
                  <a:srgbClr val="16274B"/>
                </a:solidFill>
                <a:latin typeface="Aptos Narrow"/>
                <a:cs typeface="Poppins"/>
              </a:rPr>
              <a:t>ELLA parses, summarizes, and presents the data </a:t>
            </a:r>
          </a:p>
        </p:txBody>
      </p:sp>
      <p:pic>
        <p:nvPicPr>
          <p:cNvPr id="9" name="Picture 8" descr="A blue letter on a black background&#10;&#10;Description automatically generated">
            <a:extLst>
              <a:ext uri="{FF2B5EF4-FFF2-40B4-BE49-F238E27FC236}">
                <a16:creationId xmlns:a16="http://schemas.microsoft.com/office/drawing/2014/main" id="{B81BA80E-52F7-93A0-F6C8-2C067342F263}"/>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20171BC7-B90D-685B-CBF1-725DA5F88B26}"/>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#4</a:t>
            </a:r>
            <a:endParaRPr lang="en-US"/>
          </a:p>
        </p:txBody>
      </p:sp>
      <p:sp>
        <p:nvSpPr>
          <p:cNvPr id="2" name="TextBox 1">
            <a:extLst>
              <a:ext uri="{FF2B5EF4-FFF2-40B4-BE49-F238E27FC236}">
                <a16:creationId xmlns:a16="http://schemas.microsoft.com/office/drawing/2014/main" id="{2B9FF351-0F4F-E67E-08FA-506457192A6F}"/>
              </a:ext>
            </a:extLst>
          </p:cNvPr>
          <p:cNvSpPr txBox="1"/>
          <p:nvPr/>
        </p:nvSpPr>
        <p:spPr>
          <a:xfrm>
            <a:off x="5768740" y="3380134"/>
            <a:ext cx="6128085" cy="3216265"/>
          </a:xfrm>
          <a:prstGeom prst="rect">
            <a:avLst/>
          </a:prstGeom>
          <a:noFill/>
          <a:ln>
            <a:solidFill>
              <a:srgbClr val="16274B"/>
            </a:solidFill>
          </a:ln>
        </p:spPr>
        <p:txBody>
          <a:bodyPr wrap="square" rtlCol="0">
            <a:spAutoFit/>
          </a:bodyPr>
          <a:lstStyle/>
          <a:p>
            <a:pPr marL="0" lvl="3"/>
            <a:r>
              <a:rPr lang="en-US" sz="1600">
                <a:latin typeface="Aptos" panose="020B0004020202020204" pitchFamily="34" charset="0"/>
              </a:rPr>
              <a:t>Question: </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What compliance standards must the data retrieval or RPA agents follow (e.g., IP whitelisting, session auth)?</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Should agent access to external sources be tracked, logged, or limited per user/team?</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Can AI agents store and reuse credentials for gated sources (if securely vaulted)?</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Are there internal policies on how scraped or third-party information can be reused (e.g., in pitch decks or memos)?</a:t>
            </a:r>
          </a:p>
          <a:p>
            <a:pPr marL="228600" indent="-228600">
              <a:buFont typeface="+mj-lt"/>
              <a:buAutoNum type="arabicPeriod"/>
            </a:pPr>
            <a:r>
              <a:rPr lang="en-US" sz="1100">
                <a:latin typeface="Aptos" panose="020B0004020202020204" pitchFamily="34" charset="0"/>
              </a:rPr>
              <a:t>Where should the market data be presented or consumed?</a:t>
            </a:r>
          </a:p>
          <a:p>
            <a:pPr marL="228600" indent="-228600">
              <a:buFont typeface="+mj-lt"/>
              <a:buAutoNum type="arabicPeriod"/>
            </a:pPr>
            <a:r>
              <a:rPr lang="en-US" sz="1100">
                <a:latin typeface="Aptos" panose="020B0004020202020204" pitchFamily="34" charset="0"/>
              </a:rPr>
              <a:t>Teams chat, email, dashboards (Power BI), Excel, internal portals?</a:t>
            </a:r>
          </a:p>
          <a:p>
            <a:pPr marL="228600" indent="-228600">
              <a:buFont typeface="+mj-lt"/>
              <a:buAutoNum type="arabicPeriod"/>
            </a:pPr>
            <a:r>
              <a:rPr lang="en-US" sz="1100">
                <a:latin typeface="Aptos" panose="020B0004020202020204" pitchFamily="34" charset="0"/>
              </a:rPr>
              <a:t>Should AI provide alerts or insights via chat (e.g., "Fed rate decision due today") or visual dashboards?</a:t>
            </a:r>
          </a:p>
          <a:p>
            <a:pPr marL="228600" indent="-228600">
              <a:buFont typeface="+mj-lt"/>
              <a:buAutoNum type="arabicPeriod"/>
            </a:pPr>
            <a:r>
              <a:rPr lang="en-US" sz="1100">
                <a:latin typeface="Aptos" panose="020B0004020202020204" pitchFamily="34" charset="0"/>
              </a:rPr>
              <a:t>Is there a preference for push (automated updates) or pull (user prompts)?</a:t>
            </a:r>
          </a:p>
          <a:p>
            <a:pPr marL="228600" indent="-228600">
              <a:buFont typeface="+mj-lt"/>
              <a:buAutoNum type="arabicPeriod"/>
            </a:pPr>
            <a:r>
              <a:rPr lang="en-US" sz="1100">
                <a:latin typeface="Aptos" panose="020B0004020202020204" pitchFamily="34" charset="0"/>
              </a:rPr>
              <a:t>Do you require historical comparison or trend analysis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Do your systems support deployment of headless browsers or RPA bots within your network?</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Are there existing tools like Power Automate, UiPath, or Azure Logic Apps already used in SHK that can be leveraged?</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Do you require output to be in a structured format (e.g., JSON, Excel tables) for downstream consumption?</a:t>
            </a:r>
          </a:p>
        </p:txBody>
      </p:sp>
    </p:spTree>
    <p:extLst>
      <p:ext uri="{BB962C8B-B14F-4D97-AF65-F5344CB8AC3E}">
        <p14:creationId xmlns:p14="http://schemas.microsoft.com/office/powerpoint/2010/main" val="567266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1EEAE-59D1-2DDD-CDF8-4677FD838A18}"/>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D2EF43F-58F2-05BE-BECF-A78B1D25F41F}"/>
              </a:ext>
            </a:extLst>
          </p:cNvPr>
          <p:cNvSpPr txBox="1">
            <a:spLocks/>
          </p:cNvSpPr>
          <p:nvPr/>
        </p:nvSpPr>
        <p:spPr>
          <a:xfrm>
            <a:off x="176874" y="1141814"/>
            <a:ext cx="11686061" cy="572257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HK" sz="1100">
              <a:solidFill>
                <a:srgbClr val="000000"/>
              </a:solidFill>
              <a:latin typeface="Aptos Narrow"/>
              <a:cs typeface="Poppins"/>
            </a:endParaRPr>
          </a:p>
          <a:p>
            <a:pPr lvl="1">
              <a:lnSpc>
                <a:spcPct val="115999"/>
              </a:lnSpc>
              <a:spcBef>
                <a:spcPts val="0"/>
              </a:spcBef>
            </a:pPr>
            <a:endParaRPr lang="en-HK" sz="1100">
              <a:latin typeface="Aptos Narrow"/>
            </a:endParaRPr>
          </a:p>
          <a:p>
            <a:pPr>
              <a:lnSpc>
                <a:spcPct val="115999"/>
              </a:lnSpc>
              <a:spcBef>
                <a:spcPts val="0"/>
              </a:spcBef>
            </a:pPr>
            <a:r>
              <a:rPr lang="en-HK" sz="1400">
                <a:latin typeface="Aptos Narrow" panose="020B0004020202020204" pitchFamily="34" charset="0"/>
                <a:cs typeface="Poppins"/>
              </a:rPr>
              <a:t>Help me to create presentation that needs minimal edits/ amendments, based on document templates: </a:t>
            </a:r>
            <a:endParaRPr lang="en-HK" sz="1400">
              <a:latin typeface="Aptos"/>
              <a:cs typeface="Poppins"/>
            </a:endParaRPr>
          </a:p>
          <a:p>
            <a:pPr marL="285750" indent="-285750">
              <a:lnSpc>
                <a:spcPct val="115999"/>
              </a:lnSpc>
              <a:spcBef>
                <a:spcPts val="0"/>
              </a:spcBef>
              <a:buFont typeface="Wingdings" panose="05000000000000000000" pitchFamily="2" charset="2"/>
              <a:buChar char="q"/>
            </a:pPr>
            <a:r>
              <a:rPr lang="en-HK" sz="1200">
                <a:latin typeface="Aptos"/>
                <a:cs typeface="Poppins"/>
              </a:rPr>
              <a:t>Show the integration with Microsoft Product such as word, excel and </a:t>
            </a:r>
            <a:r>
              <a:rPr lang="en-HK" sz="1200" err="1">
                <a:latin typeface="Aptos"/>
                <a:cs typeface="Poppins"/>
              </a:rPr>
              <a:t>powerpoint</a:t>
            </a:r>
            <a:endParaRPr lang="en-HK" sz="1200">
              <a:latin typeface="Aptos"/>
              <a:cs typeface="Poppins"/>
            </a:endParaRPr>
          </a:p>
          <a:p>
            <a:pPr marL="342900" indent="-342900">
              <a:lnSpc>
                <a:spcPct val="115999"/>
              </a:lnSpc>
              <a:spcBef>
                <a:spcPts val="0"/>
              </a:spcBef>
              <a:buFont typeface="Wingdings,Sans-Serif"/>
              <a:buChar char="Ø"/>
            </a:pPr>
            <a:endParaRPr lang="en-US">
              <a:latin typeface="Aptos"/>
              <a:cs typeface="Poppins"/>
            </a:endParaRPr>
          </a:p>
          <a:p>
            <a:pPr>
              <a:lnSpc>
                <a:spcPct val="115999"/>
              </a:lnSpc>
              <a:spcBef>
                <a:spcPts val="0"/>
              </a:spcBef>
            </a:pPr>
            <a:r>
              <a:rPr lang="en-US" b="1">
                <a:latin typeface="Aptos"/>
                <a:cs typeface="Poppins"/>
              </a:rPr>
              <a:t>ECI’s Approach</a:t>
            </a:r>
            <a:r>
              <a:rPr lang="en-US">
                <a:latin typeface="Aptos"/>
                <a:cs typeface="Poppins"/>
              </a:rPr>
              <a:t>: </a:t>
            </a:r>
            <a:endParaRPr lang="en-HK">
              <a:latin typeface="Aptos"/>
            </a:endParaRPr>
          </a:p>
          <a:p>
            <a:pPr marL="628650" lvl="1" indent="-171450">
              <a:lnSpc>
                <a:spcPct val="115999"/>
              </a:lnSpc>
              <a:spcBef>
                <a:spcPts val="0"/>
              </a:spcBef>
              <a:buChar char="•"/>
            </a:pPr>
            <a:r>
              <a:rPr lang="en-US" sz="1400">
                <a:latin typeface="Aptos"/>
                <a:cs typeface="Poppins"/>
              </a:rPr>
              <a:t>Investment pack approach </a:t>
            </a:r>
            <a:endParaRPr lang="en-US" sz="1400">
              <a:latin typeface="Aptos"/>
            </a:endParaRPr>
          </a:p>
          <a:p>
            <a:pPr marL="628650" lvl="1" indent="-171450">
              <a:lnSpc>
                <a:spcPct val="115999"/>
              </a:lnSpc>
              <a:spcBef>
                <a:spcPts val="0"/>
              </a:spcBef>
              <a:buChar char="•"/>
            </a:pPr>
            <a:r>
              <a:rPr lang="en-US" sz="1400">
                <a:solidFill>
                  <a:srgbClr val="000000"/>
                </a:solidFill>
                <a:latin typeface="Aptos"/>
                <a:cs typeface="Poppins"/>
              </a:rPr>
              <a:t>This will require additional discussion and discovery sessions to understand the details of 'strict access control' and 'data records,' enabling the design and implementation of a suitable solution.</a:t>
            </a:r>
          </a:p>
          <a:p>
            <a:pPr lvl="2">
              <a:lnSpc>
                <a:spcPct val="115999"/>
              </a:lnSpc>
              <a:spcBef>
                <a:spcPts val="0"/>
              </a:spcBef>
            </a:pPr>
            <a:endParaRPr lang="en-HK" sz="1100">
              <a:latin typeface="Aptos Narrow"/>
            </a:endParaRPr>
          </a:p>
        </p:txBody>
      </p:sp>
      <p:pic>
        <p:nvPicPr>
          <p:cNvPr id="9" name="Picture 8" descr="A blue letter on a black background&#10;&#10;Description automatically generated">
            <a:extLst>
              <a:ext uri="{FF2B5EF4-FFF2-40B4-BE49-F238E27FC236}">
                <a16:creationId xmlns:a16="http://schemas.microsoft.com/office/drawing/2014/main" id="{8B596CE6-9312-23D4-6968-3AD2BF4046F9}"/>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385CF7AB-A31A-2BD7-E6DC-C873283DFD90}"/>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#5</a:t>
            </a:r>
            <a:endParaRPr lang="en-US"/>
          </a:p>
        </p:txBody>
      </p:sp>
    </p:spTree>
    <p:extLst>
      <p:ext uri="{BB962C8B-B14F-4D97-AF65-F5344CB8AC3E}">
        <p14:creationId xmlns:p14="http://schemas.microsoft.com/office/powerpoint/2010/main" val="3798132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ED503-DBB6-DAD5-2467-21B454B8183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81E2F46-0A00-72E9-3217-1ECBFB93C902}"/>
              </a:ext>
            </a:extLst>
          </p:cNvPr>
          <p:cNvSpPr txBox="1">
            <a:spLocks/>
          </p:cNvSpPr>
          <p:nvPr/>
        </p:nvSpPr>
        <p:spPr>
          <a:xfrm>
            <a:off x="145982" y="884382"/>
            <a:ext cx="11686061" cy="572257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999"/>
              </a:lnSpc>
              <a:spcBef>
                <a:spcPts val="0"/>
              </a:spcBef>
              <a:buClr>
                <a:srgbClr val="002060"/>
              </a:buClr>
            </a:pPr>
            <a:r>
              <a:rPr lang="en-HK" sz="1200">
                <a:solidFill>
                  <a:srgbClr val="000000"/>
                </a:solidFill>
                <a:latin typeface="Aptos Narrow"/>
                <a:cs typeface="Poppins"/>
              </a:rPr>
              <a:t>Generate first draft of document based on pre-defined document templates: </a:t>
            </a:r>
          </a:p>
          <a:p>
            <a:pPr marL="171450" indent="-171450">
              <a:lnSpc>
                <a:spcPct val="115999"/>
              </a:lnSpc>
              <a:spcBef>
                <a:spcPts val="0"/>
              </a:spcBef>
              <a:buClr>
                <a:srgbClr val="002060"/>
              </a:buClr>
              <a:buFont typeface="Wingdings" panose="05000000000000000000" pitchFamily="2" charset="2"/>
              <a:buChar char="q"/>
            </a:pPr>
            <a:r>
              <a:rPr lang="en-HK" sz="1200">
                <a:solidFill>
                  <a:srgbClr val="000000"/>
                </a:solidFill>
                <a:latin typeface="Aptos Narrow"/>
                <a:cs typeface="Poppins"/>
              </a:rPr>
              <a:t>Generate formatted document based on document template</a:t>
            </a:r>
            <a:endParaRPr lang="en-US" sz="1200">
              <a:solidFill>
                <a:srgbClr val="000000"/>
              </a:solidFill>
              <a:latin typeface="Aptos Narrow"/>
              <a:cs typeface="Poppins"/>
            </a:endParaRPr>
          </a:p>
          <a:p>
            <a:pPr lvl="1">
              <a:lnSpc>
                <a:spcPct val="115999"/>
              </a:lnSpc>
              <a:spcBef>
                <a:spcPts val="0"/>
              </a:spcBef>
            </a:pPr>
            <a:endParaRPr lang="en-US" sz="1050" b="1">
              <a:solidFill>
                <a:srgbClr val="000000"/>
              </a:solidFill>
              <a:latin typeface="Aptos"/>
              <a:cs typeface="Poppins"/>
            </a:endParaRPr>
          </a:p>
          <a:p>
            <a:pPr>
              <a:lnSpc>
                <a:spcPct val="115999"/>
              </a:lnSpc>
              <a:spcBef>
                <a:spcPts val="0"/>
              </a:spcBef>
            </a:pPr>
            <a:endParaRPr lang="en-US" sz="1050" b="1">
              <a:solidFill>
                <a:srgbClr val="000000"/>
              </a:solidFill>
              <a:latin typeface="Aptos"/>
              <a:cs typeface="Poppins"/>
            </a:endParaRPr>
          </a:p>
          <a:p>
            <a:pPr>
              <a:lnSpc>
                <a:spcPct val="115999"/>
              </a:lnSpc>
              <a:spcBef>
                <a:spcPts val="0"/>
              </a:spcBef>
            </a:pPr>
            <a:r>
              <a:rPr lang="en-US" b="1">
                <a:solidFill>
                  <a:srgbClr val="000000"/>
                </a:solidFill>
                <a:latin typeface="Aptos"/>
                <a:cs typeface="Poppins"/>
              </a:rPr>
              <a:t>ECI’s Approach</a:t>
            </a:r>
          </a:p>
          <a:p>
            <a:pPr>
              <a:lnSpc>
                <a:spcPct val="115999"/>
              </a:lnSpc>
              <a:spcBef>
                <a:spcPts val="0"/>
              </a:spcBef>
            </a:pPr>
            <a:r>
              <a:rPr lang="en-US" sz="1200">
                <a:solidFill>
                  <a:srgbClr val="16274B"/>
                </a:solidFill>
                <a:latin typeface="Aptos Narrow"/>
                <a:cs typeface="Poppins"/>
              </a:rPr>
              <a:t>The following high-level approach is proposed for the use case. However, additional discovery sessions are required to fully understand all scenarios and refine the strategy accordingly.</a:t>
            </a: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Document Provision: </a:t>
            </a:r>
          </a:p>
          <a:p>
            <a:pPr marL="628650" lvl="1" indent="-171450">
              <a:buFont typeface="Wingdings" panose="05000000000000000000" pitchFamily="2" charset="2"/>
              <a:buChar char="Ø"/>
            </a:pPr>
            <a:r>
              <a:rPr lang="en-US" sz="1200">
                <a:solidFill>
                  <a:srgbClr val="16274B"/>
                </a:solidFill>
                <a:latin typeface="Aptos Narrow"/>
                <a:cs typeface="Poppins"/>
              </a:rPr>
              <a:t>Centralized Repository: Maintain a centralized repository where predefined document templates are stored. This repository can be accessed by the AI to fetch the required template. </a:t>
            </a:r>
          </a:p>
          <a:p>
            <a:pPr marL="628650" lvl="1" indent="-171450">
              <a:buFont typeface="Wingdings" panose="05000000000000000000" pitchFamily="2" charset="2"/>
              <a:buChar char="Ø"/>
            </a:pPr>
            <a:r>
              <a:rPr lang="en-US" sz="1200">
                <a:solidFill>
                  <a:srgbClr val="16274B"/>
                </a:solidFill>
                <a:latin typeface="Aptos Narrow"/>
                <a:cs typeface="Poppins"/>
              </a:rPr>
              <a:t>User Uploads: Users can upload documents each time they need to generate a template. The uploaded document will be processed by the AI to extract relevant data and insert it into the predefined template. </a:t>
            </a: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Data Insertion: </a:t>
            </a:r>
          </a:p>
          <a:p>
            <a:pPr marL="628650" lvl="1" indent="-171450">
              <a:buFont typeface="Wingdings" panose="05000000000000000000" pitchFamily="2" charset="2"/>
              <a:buChar char="Ø"/>
            </a:pPr>
            <a:r>
              <a:rPr lang="en-US" sz="1200">
                <a:solidFill>
                  <a:srgbClr val="16274B"/>
                </a:solidFill>
                <a:latin typeface="Aptos Narrow"/>
                <a:cs typeface="Poppins"/>
              </a:rPr>
              <a:t>Data Input Methods: </a:t>
            </a:r>
          </a:p>
          <a:p>
            <a:pPr marL="1085850" lvl="2" indent="-171450">
              <a:buFont typeface="Wingdings" panose="05000000000000000000" pitchFamily="2" charset="2"/>
              <a:buChar char="Ø"/>
            </a:pPr>
            <a:r>
              <a:rPr lang="en-US" sz="1200">
                <a:solidFill>
                  <a:srgbClr val="16274B"/>
                </a:solidFill>
                <a:latin typeface="Aptos Narrow"/>
                <a:cs typeface="Poppins"/>
              </a:rPr>
              <a:t>Manual Input: Users can manually input data that needs to be inserted into the document. </a:t>
            </a:r>
          </a:p>
          <a:p>
            <a:pPr marL="1085850" lvl="2" indent="-171450">
              <a:buFont typeface="Wingdings" panose="05000000000000000000" pitchFamily="2" charset="2"/>
              <a:buChar char="Ø"/>
            </a:pPr>
            <a:r>
              <a:rPr lang="en-US" sz="1200">
                <a:solidFill>
                  <a:srgbClr val="16274B"/>
                </a:solidFill>
                <a:latin typeface="Aptos Narrow"/>
                <a:cs typeface="Poppins"/>
              </a:rPr>
              <a:t>Automated Extraction: AI can extract data from uploaded documents or external sources (e.g., databases, APIs) to insert into the template. </a:t>
            </a:r>
          </a:p>
          <a:p>
            <a:pPr marL="1085850" lvl="2" indent="-171450">
              <a:buFont typeface="Wingdings" panose="05000000000000000000" pitchFamily="2" charset="2"/>
              <a:buChar char="Ø"/>
            </a:pPr>
            <a:r>
              <a:rPr lang="en-US" sz="1200">
                <a:solidFill>
                  <a:srgbClr val="16274B"/>
                </a:solidFill>
                <a:latin typeface="Aptos Narrow"/>
                <a:cs typeface="Poppins"/>
              </a:rPr>
              <a:t>Data Mapping: Define a mapping between the data fields and the template placeholders to ensure accurate data insertion. </a:t>
            </a:r>
          </a:p>
        </p:txBody>
      </p:sp>
      <p:pic>
        <p:nvPicPr>
          <p:cNvPr id="9" name="Picture 8" descr="A blue letter on a black background&#10;&#10;Description automatically generated">
            <a:extLst>
              <a:ext uri="{FF2B5EF4-FFF2-40B4-BE49-F238E27FC236}">
                <a16:creationId xmlns:a16="http://schemas.microsoft.com/office/drawing/2014/main" id="{3B64CB23-12D2-4865-113E-946C70BB7F12}"/>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180C51C7-B412-212A-31DE-BCA52F821C82}"/>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#6</a:t>
            </a:r>
            <a:endParaRPr lang="en-US"/>
          </a:p>
        </p:txBody>
      </p:sp>
      <p:sp>
        <p:nvSpPr>
          <p:cNvPr id="2" name="TextBox 1">
            <a:extLst>
              <a:ext uri="{FF2B5EF4-FFF2-40B4-BE49-F238E27FC236}">
                <a16:creationId xmlns:a16="http://schemas.microsoft.com/office/drawing/2014/main" id="{5AA57FB2-6F5B-1823-2BAC-FA871C6DAF86}"/>
              </a:ext>
            </a:extLst>
          </p:cNvPr>
          <p:cNvSpPr txBox="1"/>
          <p:nvPr/>
        </p:nvSpPr>
        <p:spPr>
          <a:xfrm>
            <a:off x="329065" y="4647415"/>
            <a:ext cx="6274202" cy="1598386"/>
          </a:xfrm>
          <a:prstGeom prst="rect">
            <a:avLst/>
          </a:prstGeom>
          <a:noFill/>
          <a:ln>
            <a:solidFill>
              <a:srgbClr val="16274B"/>
            </a:solidFill>
          </a:ln>
        </p:spPr>
        <p:txBody>
          <a:bodyPr wrap="square" rtlCol="0">
            <a:spAutoFit/>
          </a:bodyPr>
          <a:lstStyle/>
          <a:p>
            <a:pPr marL="0" lvl="1"/>
            <a:r>
              <a:rPr lang="en-US" sz="1800">
                <a:latin typeface="Aptos" panose="020B0004020202020204" pitchFamily="34" charset="0"/>
              </a:rPr>
              <a:t>Questions: </a:t>
            </a:r>
          </a:p>
          <a:p>
            <a:pPr marL="0" lvl="2"/>
            <a:r>
              <a:rPr lang="en-US" sz="1100" b="1">
                <a:latin typeface="Aptos" panose="020B0004020202020204" pitchFamily="34" charset="0"/>
                <a:cs typeface="+mn-cs"/>
              </a:rPr>
              <a:t>Document Provision: </a:t>
            </a:r>
          </a:p>
          <a:p>
            <a:pPr marL="0" lvl="3"/>
            <a:r>
              <a:rPr lang="en-US" sz="1100">
                <a:latin typeface="Aptos" panose="020B0004020202020204" pitchFamily="34" charset="0"/>
                <a:cs typeface="+mn-cs"/>
              </a:rPr>
              <a:t>1. Should the predefined templates be stored locally or in a cloud-based repository? </a:t>
            </a:r>
          </a:p>
          <a:p>
            <a:pPr marL="0" lvl="3"/>
            <a:r>
              <a:rPr lang="en-US" sz="1100">
                <a:latin typeface="Aptos" panose="020B0004020202020204" pitchFamily="34" charset="0"/>
                <a:cs typeface="+mn-cs"/>
              </a:rPr>
              <a:t>2. How frequently will users need to upload documents for template generation? </a:t>
            </a:r>
          </a:p>
          <a:p>
            <a:pPr marL="0" lvl="2"/>
            <a:r>
              <a:rPr lang="en-US" sz="1100" b="1">
                <a:latin typeface="Aptos" panose="020B0004020202020204" pitchFamily="34" charset="0"/>
                <a:cs typeface="+mn-cs"/>
              </a:rPr>
              <a:t>Data Insertion: </a:t>
            </a:r>
          </a:p>
          <a:p>
            <a:pPr marL="0" lvl="3"/>
            <a:r>
              <a:rPr lang="en-US" sz="1100">
                <a:latin typeface="Aptos" panose="020B0004020202020204" pitchFamily="34" charset="0"/>
                <a:cs typeface="+mn-cs"/>
              </a:rPr>
              <a:t>3. What types of data will users typically need to insert into the documents? </a:t>
            </a:r>
          </a:p>
          <a:p>
            <a:pPr marL="0" lvl="3">
              <a:lnSpc>
                <a:spcPct val="115999"/>
              </a:lnSpc>
              <a:spcBef>
                <a:spcPts val="0"/>
              </a:spcBef>
            </a:pPr>
            <a:r>
              <a:rPr lang="en-US" sz="1100">
                <a:latin typeface="Aptos" panose="020B0004020202020204" pitchFamily="34" charset="0"/>
                <a:cs typeface="+mn-cs"/>
              </a:rPr>
              <a:t>4. Should the AI support integration with external data sources (e.g., databases, APIs) for automated data extraction?</a:t>
            </a:r>
          </a:p>
        </p:txBody>
      </p:sp>
    </p:spTree>
    <p:extLst>
      <p:ext uri="{BB962C8B-B14F-4D97-AF65-F5344CB8AC3E}">
        <p14:creationId xmlns:p14="http://schemas.microsoft.com/office/powerpoint/2010/main" val="31532806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AFA00-11C0-124F-530A-0F1C6ACAF169}"/>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33DD1F7-36B3-7B9F-4156-6E32EFF98985}"/>
              </a:ext>
            </a:extLst>
          </p:cNvPr>
          <p:cNvSpPr txBox="1">
            <a:spLocks/>
          </p:cNvSpPr>
          <p:nvPr/>
        </p:nvSpPr>
        <p:spPr>
          <a:xfrm>
            <a:off x="176874" y="1141814"/>
            <a:ext cx="11686061" cy="572257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HK" sz="1100">
              <a:solidFill>
                <a:srgbClr val="000000"/>
              </a:solidFill>
              <a:latin typeface="Aptos Narrow"/>
              <a:cs typeface="Poppins"/>
            </a:endParaRPr>
          </a:p>
          <a:p>
            <a:pPr lvl="1">
              <a:lnSpc>
                <a:spcPct val="115999"/>
              </a:lnSpc>
              <a:spcBef>
                <a:spcPts val="0"/>
              </a:spcBef>
            </a:pPr>
            <a:endParaRPr lang="en-HK" sz="1100">
              <a:latin typeface="Aptos Narrow"/>
            </a:endParaRPr>
          </a:p>
          <a:p>
            <a:pPr>
              <a:lnSpc>
                <a:spcPct val="115999"/>
              </a:lnSpc>
              <a:spcBef>
                <a:spcPts val="0"/>
              </a:spcBef>
            </a:pPr>
            <a:r>
              <a:rPr lang="en-HK" sz="1200">
                <a:solidFill>
                  <a:srgbClr val="000000"/>
                </a:solidFill>
                <a:latin typeface="Aptos Narrow"/>
                <a:cs typeface="Poppins"/>
              </a:rPr>
              <a:t>Provide up-to-date information on my research:</a:t>
            </a:r>
          </a:p>
          <a:p>
            <a:pPr marL="171450" indent="-171450">
              <a:lnSpc>
                <a:spcPct val="115999"/>
              </a:lnSpc>
              <a:spcBef>
                <a:spcPts val="0"/>
              </a:spcBef>
              <a:buFont typeface="Wingdings" panose="05000000000000000000" pitchFamily="2" charset="2"/>
              <a:buChar char="q"/>
            </a:pPr>
            <a:r>
              <a:rPr lang="en-HK" sz="1200">
                <a:solidFill>
                  <a:srgbClr val="000000"/>
                </a:solidFill>
                <a:latin typeface="Aptos Narrow"/>
                <a:cs typeface="Poppins"/>
              </a:rPr>
              <a:t>Able to get online web resources</a:t>
            </a:r>
            <a:endParaRPr lang="en-US" sz="1200">
              <a:solidFill>
                <a:srgbClr val="000000"/>
              </a:solidFill>
              <a:latin typeface="Aptos Narrow"/>
              <a:cs typeface="Poppins"/>
            </a:endParaRPr>
          </a:p>
          <a:p>
            <a:pPr lvl="1"/>
            <a:endParaRPr lang="en-US" sz="1600">
              <a:latin typeface="Aptos"/>
            </a:endParaRPr>
          </a:p>
          <a:p>
            <a:endParaRPr lang="en-US" sz="400">
              <a:solidFill>
                <a:srgbClr val="16274B"/>
              </a:solidFill>
              <a:latin typeface="Aptos"/>
              <a:cs typeface="Poppins"/>
            </a:endParaRPr>
          </a:p>
          <a:p>
            <a:pPr>
              <a:lnSpc>
                <a:spcPct val="115999"/>
              </a:lnSpc>
              <a:spcBef>
                <a:spcPts val="0"/>
              </a:spcBef>
            </a:pPr>
            <a:r>
              <a:rPr lang="en-US" b="1">
                <a:solidFill>
                  <a:srgbClr val="000000"/>
                </a:solidFill>
                <a:latin typeface="Aptos"/>
                <a:cs typeface="Poppins"/>
              </a:rPr>
              <a:t>ECI’s Approach</a:t>
            </a:r>
          </a:p>
          <a:p>
            <a:pPr>
              <a:lnSpc>
                <a:spcPct val="115999"/>
              </a:lnSpc>
              <a:spcBef>
                <a:spcPts val="0"/>
              </a:spcBef>
            </a:pPr>
            <a:endParaRPr lang="en-US" b="1">
              <a:solidFill>
                <a:srgbClr val="000000"/>
              </a:solidFill>
              <a:latin typeface="Aptos"/>
              <a:cs typeface="Poppins"/>
            </a:endParaRPr>
          </a:p>
          <a:p>
            <a:pPr>
              <a:lnSpc>
                <a:spcPct val="115999"/>
              </a:lnSpc>
              <a:spcBef>
                <a:spcPts val="0"/>
              </a:spcBef>
            </a:pPr>
            <a:endParaRPr lang="en-HK" sz="400">
              <a:solidFill>
                <a:srgbClr val="16274B"/>
              </a:solidFill>
              <a:latin typeface="Aptos Narrow"/>
              <a:cs typeface="Poppins"/>
            </a:endParaRPr>
          </a:p>
          <a:p>
            <a:pPr marL="628650" lvl="1" indent="-171450">
              <a:buFont typeface="Wingdings" panose="05000000000000000000" pitchFamily="2" charset="2"/>
              <a:buChar char="Ø"/>
            </a:pPr>
            <a:r>
              <a:rPr lang="en-HK" sz="1200">
                <a:solidFill>
                  <a:srgbClr val="16274B"/>
                </a:solidFill>
                <a:latin typeface="Aptos Narrow"/>
                <a:cs typeface="Poppins"/>
              </a:rPr>
              <a:t>Use authorized, high-frequency APIs from premium data providers. </a:t>
            </a:r>
          </a:p>
          <a:p>
            <a:pPr marL="628650" lvl="1" indent="-171450">
              <a:buFont typeface="Wingdings" panose="05000000000000000000" pitchFamily="2" charset="2"/>
              <a:buChar char="Ø"/>
            </a:pPr>
            <a:r>
              <a:rPr lang="en-HK" sz="1200">
                <a:solidFill>
                  <a:srgbClr val="16274B"/>
                </a:solidFill>
                <a:latin typeface="Aptos Narrow"/>
                <a:cs typeface="Poppins"/>
              </a:rPr>
              <a:t>To address the need for real-time access to market information, such as company news, stock performance, or industry trends, </a:t>
            </a:r>
          </a:p>
          <a:p>
            <a:pPr marL="285750" lvl="1" indent="-285750">
              <a:spcBef>
                <a:spcPts val="1000"/>
              </a:spcBef>
              <a:buFont typeface="Wingdings" panose="05000000000000000000" pitchFamily="2" charset="2"/>
              <a:buChar char="Ø"/>
            </a:pPr>
            <a:r>
              <a:rPr lang="en-HK" sz="1400" b="1">
                <a:solidFill>
                  <a:srgbClr val="16274B"/>
                </a:solidFill>
                <a:latin typeface="Aptos Narrow"/>
                <a:cs typeface="Poppins"/>
              </a:rPr>
              <a:t>ELLA </a:t>
            </a:r>
          </a:p>
          <a:p>
            <a:pPr lvl="1"/>
            <a:r>
              <a:rPr lang="en-HK" sz="1200">
                <a:solidFill>
                  <a:srgbClr val="16274B"/>
                </a:solidFill>
                <a:latin typeface="Aptos Narrow"/>
                <a:cs typeface="Poppins"/>
              </a:rPr>
              <a:t>includes built-in capabilities to fetch and process up-to-date content from the web. </a:t>
            </a:r>
          </a:p>
          <a:p>
            <a:pPr marL="628650" lvl="1" indent="-171450">
              <a:buFont typeface="Wingdings" panose="05000000000000000000" pitchFamily="2" charset="2"/>
              <a:buChar char="Ø"/>
            </a:pPr>
            <a:r>
              <a:rPr lang="en-HK" sz="1200">
                <a:solidFill>
                  <a:srgbClr val="16274B"/>
                </a:solidFill>
                <a:latin typeface="Aptos Narrow"/>
                <a:cs typeface="Poppins"/>
              </a:rPr>
              <a:t>Company X's stock performance over the past week    ELLA fetches and summarizes charts, closing prices, and related news </a:t>
            </a:r>
          </a:p>
          <a:p>
            <a:pPr marL="628650" lvl="1" indent="-171450">
              <a:buFont typeface="Wingdings" panose="05000000000000000000" pitchFamily="2" charset="2"/>
              <a:buChar char="Ø"/>
            </a:pPr>
            <a:r>
              <a:rPr lang="en-HK" sz="1200">
                <a:solidFill>
                  <a:srgbClr val="16274B"/>
                </a:solidFill>
                <a:latin typeface="Aptos Narrow"/>
                <a:cs typeface="Poppins"/>
              </a:rPr>
              <a:t>What’s the latest on the Fed's interest rate decisions?    ELLA performs a real-time web search and delivers key updates from trusted financial outlets </a:t>
            </a:r>
          </a:p>
          <a:p>
            <a:pPr marL="628650" lvl="1" indent="-171450">
              <a:buFont typeface="Wingdings" panose="05000000000000000000" pitchFamily="2" charset="2"/>
              <a:buChar char="Ø"/>
            </a:pPr>
            <a:r>
              <a:rPr lang="en-HK" sz="1200">
                <a:solidFill>
                  <a:srgbClr val="16274B"/>
                </a:solidFill>
                <a:latin typeface="Aptos Narrow"/>
                <a:cs typeface="Poppins"/>
              </a:rPr>
              <a:t>Compare competitor news coverage    ELLA aggregates recent news and performs sentiment or volume analysis </a:t>
            </a:r>
          </a:p>
          <a:p>
            <a:pPr marL="628650" lvl="1" indent="-171450">
              <a:buFont typeface="Wingdings" panose="05000000000000000000" pitchFamily="2" charset="2"/>
              <a:buChar char="Ø"/>
            </a:pPr>
            <a:r>
              <a:rPr lang="en-HK" sz="1200">
                <a:solidFill>
                  <a:srgbClr val="16274B"/>
                </a:solidFill>
                <a:latin typeface="Aptos Narrow"/>
                <a:cs typeface="Poppins"/>
              </a:rPr>
              <a:t>ELLA can dynamically search for the latest publicly available information using APIs like </a:t>
            </a:r>
            <a:r>
              <a:rPr lang="en-HK" sz="1200" err="1">
                <a:solidFill>
                  <a:srgbClr val="16274B"/>
                </a:solidFill>
                <a:latin typeface="Aptos Narrow"/>
                <a:cs typeface="Poppins"/>
              </a:rPr>
              <a:t>Tavily</a:t>
            </a:r>
            <a:r>
              <a:rPr lang="en-HK" sz="1200">
                <a:solidFill>
                  <a:srgbClr val="16274B"/>
                </a:solidFill>
                <a:latin typeface="Aptos Narrow"/>
                <a:cs typeface="Poppins"/>
              </a:rPr>
              <a:t>. </a:t>
            </a:r>
          </a:p>
          <a:p>
            <a:pPr marL="628650" lvl="1" indent="-171450">
              <a:buFont typeface="Wingdings" panose="05000000000000000000" pitchFamily="2" charset="2"/>
              <a:buChar char="Ø"/>
            </a:pPr>
            <a:r>
              <a:rPr lang="en-HK" sz="1200">
                <a:solidFill>
                  <a:srgbClr val="16274B"/>
                </a:solidFill>
                <a:latin typeface="Aptos Narrow"/>
                <a:cs typeface="Poppins"/>
              </a:rPr>
              <a:t>Outcome: Results include recent news articles, analyst reports, press releases, earnings updates, and more.  The content is fetched, summarized, and contextualized within the user’s workflow. </a:t>
            </a:r>
          </a:p>
          <a:p>
            <a:pPr lvl="1">
              <a:lnSpc>
                <a:spcPct val="115999"/>
              </a:lnSpc>
              <a:spcBef>
                <a:spcPts val="0"/>
              </a:spcBef>
            </a:pPr>
            <a:endParaRPr lang="en-HK" sz="1100">
              <a:latin typeface="Aptos Narrow"/>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D1D3FDD5-1486-9BF2-82D9-1271C2A065CA}"/>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968FF01C-93B0-1A70-6BCC-71D695D64B29}"/>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#7</a:t>
            </a:r>
            <a:endParaRPr lang="en-US"/>
          </a:p>
        </p:txBody>
      </p:sp>
    </p:spTree>
    <p:extLst>
      <p:ext uri="{BB962C8B-B14F-4D97-AF65-F5344CB8AC3E}">
        <p14:creationId xmlns:p14="http://schemas.microsoft.com/office/powerpoint/2010/main" val="1001202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B848C-A4DA-476D-0969-AFBBC0D3ED4F}"/>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02E94A4-3986-30F0-2CEF-1696DB0AC3EE}"/>
              </a:ext>
            </a:extLst>
          </p:cNvPr>
          <p:cNvSpPr txBox="1">
            <a:spLocks/>
          </p:cNvSpPr>
          <p:nvPr/>
        </p:nvSpPr>
        <p:spPr>
          <a:xfrm>
            <a:off x="176874" y="1141814"/>
            <a:ext cx="8453559" cy="572257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999"/>
              </a:lnSpc>
              <a:spcBef>
                <a:spcPts val="0"/>
              </a:spcBef>
            </a:pPr>
            <a:r>
              <a:rPr lang="en-HK" sz="1400">
                <a:solidFill>
                  <a:srgbClr val="000000"/>
                </a:solidFill>
                <a:latin typeface="Aptos Narrow"/>
                <a:cs typeface="Poppins"/>
              </a:rPr>
              <a:t>Provide up-to-date information on my research: </a:t>
            </a:r>
          </a:p>
          <a:p>
            <a:pPr marL="171450" indent="-171450">
              <a:lnSpc>
                <a:spcPct val="115999"/>
              </a:lnSpc>
              <a:spcBef>
                <a:spcPts val="0"/>
              </a:spcBef>
              <a:buFont typeface="Wingdings" panose="05000000000000000000" pitchFamily="2" charset="2"/>
              <a:buChar char="q"/>
            </a:pPr>
            <a:r>
              <a:rPr lang="en-HK" sz="1200">
                <a:solidFill>
                  <a:srgbClr val="000000"/>
                </a:solidFill>
                <a:latin typeface="Aptos Narrow"/>
                <a:cs typeface="Poppins"/>
              </a:rPr>
              <a:t>Able to get online web resources</a:t>
            </a:r>
            <a:endParaRPr lang="en-US" sz="1200">
              <a:solidFill>
                <a:srgbClr val="000000"/>
              </a:solidFill>
              <a:latin typeface="Aptos Narrow"/>
              <a:cs typeface="Poppins"/>
            </a:endParaRPr>
          </a:p>
          <a:p>
            <a:pPr marL="800100" lvl="1" indent="-342900">
              <a:lnSpc>
                <a:spcPct val="115999"/>
              </a:lnSpc>
              <a:spcBef>
                <a:spcPts val="0"/>
              </a:spcBef>
              <a:buFont typeface="Arial,Sans-Serif"/>
              <a:buChar char="•"/>
            </a:pPr>
            <a:endParaRPr lang="en-US">
              <a:latin typeface="Aptos"/>
            </a:endParaRPr>
          </a:p>
          <a:p>
            <a:pPr marL="0" lvl="1">
              <a:lnSpc>
                <a:spcPct val="115999"/>
              </a:lnSpc>
              <a:spcBef>
                <a:spcPts val="0"/>
              </a:spcBef>
            </a:pPr>
            <a:r>
              <a:rPr lang="en-US" sz="1600" b="1">
                <a:solidFill>
                  <a:srgbClr val="000000"/>
                </a:solidFill>
                <a:latin typeface="Aptos"/>
                <a:cs typeface="Poppins"/>
              </a:rPr>
              <a:t>ECI’s Approach</a:t>
            </a:r>
          </a:p>
          <a:p>
            <a:pPr lvl="1">
              <a:lnSpc>
                <a:spcPct val="115999"/>
              </a:lnSpc>
              <a:spcBef>
                <a:spcPts val="0"/>
              </a:spcBef>
            </a:pPr>
            <a:endParaRPr lang="en-US" sz="1600">
              <a:latin typeface="Aptos"/>
              <a:cs typeface="Poppins"/>
            </a:endParaRPr>
          </a:p>
          <a:p>
            <a:pPr lvl="1">
              <a:lnSpc>
                <a:spcPct val="115999"/>
              </a:lnSpc>
              <a:spcBef>
                <a:spcPts val="0"/>
              </a:spcBef>
            </a:pPr>
            <a:r>
              <a:rPr lang="en-US" sz="1100">
                <a:latin typeface="Poppins"/>
                <a:cs typeface="Poppins"/>
              </a:rPr>
              <a:t>The following high-level approach is proposed for the use case. However, additional discovery sessions are required to fully understand all scenarios and refine the strategy accordingly.</a:t>
            </a:r>
          </a:p>
          <a:p>
            <a:pPr marL="285750" lvl="1" indent="-285750">
              <a:spcBef>
                <a:spcPts val="1000"/>
              </a:spcBef>
              <a:buFont typeface="Wingdings,Sans-Serif"/>
              <a:buChar char="Ø"/>
            </a:pPr>
            <a:r>
              <a:rPr lang="en-HK" sz="1400" b="1">
                <a:solidFill>
                  <a:srgbClr val="16274B"/>
                </a:solidFill>
                <a:latin typeface="Aptos Narrow"/>
                <a:cs typeface="Poppins"/>
              </a:rPr>
              <a:t>ELLA </a:t>
            </a:r>
            <a:endParaRPr lang="en-US" sz="1400">
              <a:solidFill>
                <a:srgbClr val="000000"/>
              </a:solidFill>
              <a:latin typeface="Aptos Narrow"/>
              <a:cs typeface="Poppins"/>
            </a:endParaRPr>
          </a:p>
          <a:p>
            <a:pPr lvl="1"/>
            <a:r>
              <a:rPr lang="en-HK" sz="1200">
                <a:solidFill>
                  <a:srgbClr val="16274B"/>
                </a:solidFill>
                <a:latin typeface="Aptos Narrow"/>
                <a:cs typeface="Poppins"/>
              </a:rPr>
              <a:t>includes built-in capabilities to fetch and process up-to-date content from the web.</a:t>
            </a:r>
            <a:endParaRPr lang="en-US"/>
          </a:p>
          <a:p>
            <a:pPr lvl="1"/>
            <a:endParaRPr lang="en-HK" sz="1200">
              <a:solidFill>
                <a:srgbClr val="16274B"/>
              </a:solidFill>
              <a:latin typeface="Aptos Narrow"/>
              <a:cs typeface="Poppins"/>
            </a:endParaRPr>
          </a:p>
          <a:p>
            <a:pPr marL="285750" indent="-285750">
              <a:lnSpc>
                <a:spcPct val="115999"/>
              </a:lnSpc>
              <a:spcBef>
                <a:spcPts val="0"/>
              </a:spcBef>
              <a:buFont typeface="Wingdings" panose="05000000000000000000" pitchFamily="2" charset="2"/>
              <a:buChar char="Ø"/>
            </a:pPr>
            <a:r>
              <a:rPr lang="en-HK" sz="1200" b="1">
                <a:solidFill>
                  <a:srgbClr val="16274B"/>
                </a:solidFill>
                <a:latin typeface="Aptos Narrow"/>
                <a:cs typeface="Poppins"/>
              </a:rPr>
              <a:t>Soultion:</a:t>
            </a:r>
          </a:p>
          <a:p>
            <a:pPr marL="628650" lvl="1" indent="-171450">
              <a:buFont typeface="Wingdings" panose="05000000000000000000" pitchFamily="2" charset="2"/>
              <a:buChar char="Ø"/>
            </a:pPr>
            <a:r>
              <a:rPr lang="en-HK" sz="1200">
                <a:solidFill>
                  <a:srgbClr val="16274B"/>
                </a:solidFill>
                <a:latin typeface="Aptos Narrow"/>
                <a:cs typeface="Poppins"/>
              </a:rPr>
              <a:t>Define the research scope,</a:t>
            </a:r>
          </a:p>
          <a:p>
            <a:pPr marL="628650" lvl="1" indent="-171450">
              <a:buFont typeface="Wingdings" panose="05000000000000000000" pitchFamily="2" charset="2"/>
              <a:buChar char="Ø"/>
            </a:pPr>
            <a:r>
              <a:rPr lang="en-HK" sz="1200">
                <a:solidFill>
                  <a:srgbClr val="16274B"/>
                </a:solidFill>
                <a:latin typeface="Aptos Narrow"/>
                <a:cs typeface="Poppins"/>
              </a:rPr>
              <a:t>collect data from sources like APIs or web scraping, </a:t>
            </a:r>
          </a:p>
          <a:p>
            <a:pPr marL="628650" lvl="1" indent="-171450">
              <a:buFont typeface="Wingdings" panose="05000000000000000000" pitchFamily="2" charset="2"/>
              <a:buChar char="Ø"/>
            </a:pPr>
            <a:r>
              <a:rPr lang="en-HK" sz="1200">
                <a:solidFill>
                  <a:srgbClr val="16274B"/>
                </a:solidFill>
                <a:latin typeface="Aptos Narrow"/>
                <a:cs typeface="Poppins"/>
              </a:rPr>
              <a:t>clean and transform the data,</a:t>
            </a:r>
          </a:p>
          <a:p>
            <a:pPr marL="628650" lvl="1" indent="-171450">
              <a:buFont typeface="Wingdings" panose="05000000000000000000" pitchFamily="2" charset="2"/>
              <a:buChar char="Ø"/>
            </a:pPr>
            <a:r>
              <a:rPr lang="en-HK" sz="1200">
                <a:solidFill>
                  <a:srgbClr val="16274B"/>
                </a:solidFill>
                <a:latin typeface="Aptos Narrow"/>
                <a:cs typeface="Poppins"/>
              </a:rPr>
              <a:t>perform statistical analysis,</a:t>
            </a:r>
          </a:p>
          <a:p>
            <a:pPr marL="628650" lvl="1" indent="-171450">
              <a:buFont typeface="Wingdings" panose="05000000000000000000" pitchFamily="2" charset="2"/>
              <a:buChar char="Ø"/>
            </a:pPr>
            <a:r>
              <a:rPr lang="en-HK" sz="1200">
                <a:solidFill>
                  <a:srgbClr val="16274B"/>
                </a:solidFill>
                <a:latin typeface="Aptos Narrow"/>
                <a:cs typeface="Poppins"/>
              </a:rPr>
              <a:t>generate visualizations (charts, graphs),</a:t>
            </a:r>
          </a:p>
          <a:p>
            <a:pPr marL="628650" lvl="1" indent="-171450">
              <a:buFont typeface="Wingdings" panose="05000000000000000000" pitchFamily="2" charset="2"/>
              <a:buChar char="Ø"/>
            </a:pPr>
            <a:r>
              <a:rPr lang="en-HK" sz="1200">
                <a:solidFill>
                  <a:srgbClr val="16274B"/>
                </a:solidFill>
                <a:latin typeface="Aptos Narrow"/>
                <a:cs typeface="Poppins"/>
              </a:rPr>
              <a:t>AI will provide insights and automation for the charts and graphs, </a:t>
            </a:r>
          </a:p>
          <a:p>
            <a:pPr marL="628650" lvl="1" indent="-171450">
              <a:buFont typeface="Wingdings" panose="05000000000000000000" pitchFamily="2" charset="2"/>
              <a:buChar char="Ø"/>
            </a:pPr>
            <a:r>
              <a:rPr lang="en-HK" sz="1200">
                <a:solidFill>
                  <a:srgbClr val="16274B"/>
                </a:solidFill>
                <a:latin typeface="Aptos Narrow"/>
                <a:cs typeface="Poppins"/>
              </a:rPr>
              <a:t>compile results into a presentable format. </a:t>
            </a:r>
          </a:p>
          <a:p>
            <a:pPr lvl="1"/>
            <a:endParaRPr lang="en-HK" sz="1100">
              <a:latin typeface="Poppins"/>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8BD2796F-265E-C884-4125-229BB4D56491}"/>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9A597179-C653-AB42-FA17-48030A3416E6}"/>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#8</a:t>
            </a:r>
            <a:endParaRPr lang="en-US"/>
          </a:p>
        </p:txBody>
      </p:sp>
      <p:sp>
        <p:nvSpPr>
          <p:cNvPr id="2" name="TextBox 1">
            <a:extLst>
              <a:ext uri="{FF2B5EF4-FFF2-40B4-BE49-F238E27FC236}">
                <a16:creationId xmlns:a16="http://schemas.microsoft.com/office/drawing/2014/main" id="{45E92CAB-1BC7-CB2C-01C9-664627378343}"/>
              </a:ext>
            </a:extLst>
          </p:cNvPr>
          <p:cNvSpPr txBox="1"/>
          <p:nvPr/>
        </p:nvSpPr>
        <p:spPr>
          <a:xfrm>
            <a:off x="6563638" y="3594970"/>
            <a:ext cx="4910203" cy="1723549"/>
          </a:xfrm>
          <a:prstGeom prst="rect">
            <a:avLst/>
          </a:prstGeom>
          <a:noFill/>
          <a:ln>
            <a:solidFill>
              <a:srgbClr val="16274B"/>
            </a:solidFill>
          </a:ln>
        </p:spPr>
        <p:txBody>
          <a:bodyPr wrap="square" rtlCol="0">
            <a:spAutoFit/>
          </a:bodyPr>
          <a:lstStyle/>
          <a:p>
            <a:r>
              <a:rPr lang="en-HK">
                <a:latin typeface="Aptos" panose="020B0004020202020204" pitchFamily="34" charset="0"/>
                <a:cs typeface="Poppins"/>
              </a:rPr>
              <a:t>Questions: </a:t>
            </a:r>
            <a:endParaRPr lang="en-HK">
              <a:latin typeface="Aptos" panose="020B0004020202020204" pitchFamily="34" charset="0"/>
            </a:endParaRPr>
          </a:p>
          <a:p>
            <a:pPr marL="0" lvl="2" indent="-171450">
              <a:buFont typeface="Wingdings"/>
              <a:buChar char="§"/>
            </a:pPr>
            <a:r>
              <a:rPr lang="en-HK" sz="1100">
                <a:latin typeface="Aptos" panose="020B0004020202020204" pitchFamily="34" charset="0"/>
              </a:rPr>
              <a:t>What are the primary sources of data for this research? </a:t>
            </a:r>
          </a:p>
          <a:p>
            <a:pPr marL="0" lvl="2" indent="-171450">
              <a:buFont typeface="Wingdings"/>
              <a:buChar char="§"/>
            </a:pPr>
            <a:r>
              <a:rPr lang="en-HK" sz="1100">
                <a:latin typeface="Aptos" panose="020B0004020202020204" pitchFamily="34" charset="0"/>
              </a:rPr>
              <a:t>Are there any APIs available for accessing the required data? </a:t>
            </a:r>
          </a:p>
          <a:p>
            <a:pPr marL="0" lvl="2" indent="-171450">
              <a:buFont typeface="Wingdings"/>
              <a:buChar char="§"/>
            </a:pPr>
            <a:r>
              <a:rPr lang="en-HK" sz="1100">
                <a:latin typeface="Aptos" panose="020B0004020202020204" pitchFamily="34" charset="0"/>
              </a:rPr>
              <a:t>What format is the data in (e.g., JSON, CSV, HTML)? </a:t>
            </a:r>
          </a:p>
          <a:p>
            <a:pPr marL="0" lvl="2" indent="-171450">
              <a:buFont typeface="Wingdings"/>
              <a:buChar char="§"/>
            </a:pPr>
            <a:r>
              <a:rPr lang="en-HK" sz="1100">
                <a:latin typeface="Aptos" panose="020B0004020202020204" pitchFamily="34" charset="0"/>
              </a:rPr>
              <a:t>What are the common issues in the collected data (e.g., missing values, duplicates)? </a:t>
            </a:r>
          </a:p>
          <a:p>
            <a:pPr marL="0" lvl="2" indent="-171450">
              <a:buFont typeface="Wingdings"/>
              <a:buChar char="§"/>
            </a:pPr>
            <a:r>
              <a:rPr lang="en-HK" sz="1100">
                <a:latin typeface="Aptos" panose="020B0004020202020204" pitchFamily="34" charset="0"/>
              </a:rPr>
              <a:t>What transformations are necessary to prepare the data for analysis? </a:t>
            </a:r>
          </a:p>
          <a:p>
            <a:pPr marL="0" lvl="2" indent="-171450">
              <a:buFont typeface="Wingdings"/>
              <a:buChar char="§"/>
            </a:pPr>
            <a:r>
              <a:rPr lang="en-HK" sz="1100">
                <a:latin typeface="Aptos" panose="020B0004020202020204" pitchFamily="34" charset="0"/>
              </a:rPr>
              <a:t>What types of visualizations will best represent the insights from the data?</a:t>
            </a:r>
          </a:p>
          <a:p>
            <a:pPr marL="0" lvl="2" indent="-171450">
              <a:buFont typeface="Wingdings"/>
              <a:buChar char="§"/>
            </a:pPr>
            <a:r>
              <a:rPr lang="en-HK" sz="1100">
                <a:latin typeface="Aptos" panose="020B0004020202020204" pitchFamily="34" charset="0"/>
              </a:rPr>
              <a:t>What format will the final presentation of the results take?</a:t>
            </a:r>
          </a:p>
        </p:txBody>
      </p:sp>
    </p:spTree>
    <p:extLst>
      <p:ext uri="{BB962C8B-B14F-4D97-AF65-F5344CB8AC3E}">
        <p14:creationId xmlns:p14="http://schemas.microsoft.com/office/powerpoint/2010/main" val="4218331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BBEB4-CB83-126B-FA0B-D900BC492491}"/>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4AB29A6-112D-3681-F189-CD63EF1A470C}"/>
              </a:ext>
            </a:extLst>
          </p:cNvPr>
          <p:cNvSpPr txBox="1">
            <a:spLocks/>
          </p:cNvSpPr>
          <p:nvPr/>
        </p:nvSpPr>
        <p:spPr>
          <a:xfrm>
            <a:off x="176874" y="1141814"/>
            <a:ext cx="11686061" cy="572257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5999"/>
              </a:lnSpc>
              <a:spcBef>
                <a:spcPts val="0"/>
              </a:spcBef>
            </a:pPr>
            <a:endParaRPr lang="en-US" sz="1600">
              <a:solidFill>
                <a:srgbClr val="000000"/>
              </a:solidFill>
              <a:latin typeface="Aptos"/>
              <a:cs typeface="Poppins"/>
            </a:endParaRPr>
          </a:p>
          <a:p>
            <a:pPr>
              <a:lnSpc>
                <a:spcPct val="115999"/>
              </a:lnSpc>
              <a:spcBef>
                <a:spcPts val="0"/>
              </a:spcBef>
            </a:pPr>
            <a:r>
              <a:rPr lang="en-HK" sz="1400">
                <a:solidFill>
                  <a:srgbClr val="000000"/>
                </a:solidFill>
                <a:latin typeface="Aptos Narrow"/>
                <a:cs typeface="Poppins"/>
              </a:rPr>
              <a:t>virtual assistant with inbox to coordinate and organise meetings and other things (flights, hotels): </a:t>
            </a:r>
          </a:p>
          <a:p>
            <a:pPr marL="285750" indent="-285750">
              <a:lnSpc>
                <a:spcPct val="115999"/>
              </a:lnSpc>
              <a:spcBef>
                <a:spcPts val="0"/>
              </a:spcBef>
              <a:buFont typeface="Wingdings" panose="05000000000000000000" pitchFamily="2" charset="2"/>
              <a:buChar char="q"/>
            </a:pPr>
            <a:r>
              <a:rPr lang="en-HK" sz="1200">
                <a:solidFill>
                  <a:srgbClr val="000000"/>
                </a:solidFill>
                <a:latin typeface="Aptos Narrow"/>
                <a:cs typeface="Poppins"/>
              </a:rPr>
              <a:t>database to store all their travel information, link to other logistic approval</a:t>
            </a:r>
            <a:endParaRPr lang="en-US" sz="1200">
              <a:solidFill>
                <a:srgbClr val="000000"/>
              </a:solidFill>
              <a:latin typeface="Aptos Narrow"/>
              <a:cs typeface="Poppins"/>
            </a:endParaRPr>
          </a:p>
          <a:p>
            <a:pPr lvl="1">
              <a:lnSpc>
                <a:spcPct val="115999"/>
              </a:lnSpc>
              <a:spcBef>
                <a:spcPts val="0"/>
              </a:spcBef>
            </a:pPr>
            <a:endParaRPr lang="en-US" sz="1600">
              <a:latin typeface="Aptos"/>
              <a:cs typeface="Poppins"/>
            </a:endParaRPr>
          </a:p>
          <a:p>
            <a:pPr>
              <a:lnSpc>
                <a:spcPct val="115999"/>
              </a:lnSpc>
              <a:spcBef>
                <a:spcPts val="0"/>
              </a:spcBef>
            </a:pPr>
            <a:r>
              <a:rPr lang="en-US" b="1">
                <a:solidFill>
                  <a:srgbClr val="000000"/>
                </a:solidFill>
                <a:latin typeface="Aptos"/>
                <a:cs typeface="Poppins"/>
              </a:rPr>
              <a:t>ECI’s Approach</a:t>
            </a:r>
            <a:r>
              <a:rPr lang="en-US">
                <a:latin typeface="Aptos"/>
                <a:cs typeface="Poppins"/>
              </a:rPr>
              <a:t>:</a:t>
            </a:r>
          </a:p>
          <a:p>
            <a:pPr lvl="1">
              <a:lnSpc>
                <a:spcPct val="115999"/>
              </a:lnSpc>
              <a:spcBef>
                <a:spcPts val="0"/>
              </a:spcBef>
            </a:pPr>
            <a:endParaRPr lang="en-US" sz="1600">
              <a:latin typeface="Aptos"/>
              <a:cs typeface="Poppins"/>
            </a:endParaRPr>
          </a:p>
          <a:p>
            <a:pPr marL="285750" lvl="1" indent="-285750">
              <a:spcBef>
                <a:spcPts val="1000"/>
              </a:spcBef>
              <a:buFont typeface="Wingdings" panose="05000000000000000000" pitchFamily="2" charset="2"/>
              <a:buChar char="Ø"/>
            </a:pPr>
            <a:r>
              <a:rPr lang="en-HK" sz="1400" b="1">
                <a:solidFill>
                  <a:srgbClr val="16274B"/>
                </a:solidFill>
                <a:latin typeface="Aptos Narrow"/>
                <a:cs typeface="Poppins"/>
              </a:rPr>
              <a:t>Investment pack approach </a:t>
            </a:r>
          </a:p>
          <a:p>
            <a:pPr marL="742950" lvl="1" indent="-285750">
              <a:lnSpc>
                <a:spcPct val="115999"/>
              </a:lnSpc>
              <a:spcBef>
                <a:spcPts val="0"/>
              </a:spcBef>
              <a:buChar char="•"/>
            </a:pPr>
            <a:endParaRPr lang="en-HK" sz="1100">
              <a:latin typeface="Poppins"/>
              <a:cs typeface="Poppins"/>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Unified Travel &amp; Logistics Data Layer</a:t>
            </a:r>
          </a:p>
          <a:p>
            <a:pPr marL="628650" lvl="1" indent="-171450">
              <a:buFont typeface="Wingdings" panose="05000000000000000000" pitchFamily="2" charset="2"/>
              <a:buChar char="Ø"/>
            </a:pPr>
            <a:r>
              <a:rPr lang="en-US" sz="1200">
                <a:solidFill>
                  <a:srgbClr val="16274B"/>
                </a:solidFill>
                <a:latin typeface="Aptos Narrow"/>
                <a:cs typeface="Poppins"/>
              </a:rPr>
              <a:t>Ingest data from flight bookings, hotel reservations, internal approval workflows, calendar invites, and logistics emails.</a:t>
            </a:r>
          </a:p>
          <a:p>
            <a:pPr marL="628650" lvl="1" indent="-171450">
              <a:buFont typeface="Wingdings" panose="05000000000000000000" pitchFamily="2" charset="2"/>
              <a:buChar char="Ø"/>
            </a:pPr>
            <a:r>
              <a:rPr lang="en-US" sz="1200">
                <a:solidFill>
                  <a:srgbClr val="16274B"/>
                </a:solidFill>
                <a:latin typeface="Aptos Narrow"/>
                <a:cs typeface="Poppins"/>
              </a:rPr>
              <a:t>Build a database schema to link employee profiles with travel history, budgets, approval status, etc.</a:t>
            </a:r>
          </a:p>
          <a:p>
            <a:pPr marL="628650" lvl="1" indent="-171450">
              <a:buFont typeface="Wingdings" panose="05000000000000000000" pitchFamily="2" charset="2"/>
              <a:buChar char="Ø"/>
            </a:pPr>
            <a:r>
              <a:rPr lang="en-US" sz="1200">
                <a:solidFill>
                  <a:srgbClr val="16274B"/>
                </a:solidFill>
                <a:latin typeface="Aptos Narrow"/>
                <a:cs typeface="Poppins"/>
              </a:rPr>
              <a:t>Tools &amp; Technologies: Azure SQL Database / Cosmos DB, power Automate / Logic Apps for email parsing and SharePoint integration, custom connectors to Amadeus, Sabre (travel APIs), or Microsoft Bookings</a:t>
            </a:r>
          </a:p>
          <a:p>
            <a:pPr marL="628650" lvl="1" indent="-171450">
              <a:buFont typeface="Wingdings" panose="05000000000000000000" pitchFamily="2" charset="2"/>
              <a:buChar char="Ø"/>
            </a:pPr>
            <a:r>
              <a:rPr lang="en-US" sz="1200">
                <a:solidFill>
                  <a:srgbClr val="16274B"/>
                </a:solidFill>
                <a:latin typeface="Aptos Narrow"/>
                <a:cs typeface="Poppins"/>
              </a:rPr>
              <a:t>Outcome: A consolidated backend for the virtual assistant to reason over all travel and meeting data.</a:t>
            </a:r>
          </a:p>
          <a:p>
            <a:pPr lvl="1"/>
            <a:endParaRPr lang="en-US" sz="1200">
              <a:solidFill>
                <a:srgbClr val="16274B"/>
              </a:solidFill>
              <a:latin typeface="Aptos Narrow"/>
              <a:cs typeface="Poppins"/>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Agentic Virtual Inbox &amp; Scheduler</a:t>
            </a:r>
          </a:p>
          <a:p>
            <a:pPr marL="628650" lvl="1" indent="-171450">
              <a:buFont typeface="Wingdings" panose="05000000000000000000" pitchFamily="2" charset="2"/>
              <a:buChar char="Ø"/>
            </a:pPr>
            <a:r>
              <a:rPr lang="en-US" sz="1200">
                <a:solidFill>
                  <a:srgbClr val="16274B"/>
                </a:solidFill>
                <a:latin typeface="Aptos Narrow"/>
                <a:cs typeface="Poppins"/>
              </a:rPr>
              <a:t>Parse natural language messages (“Can you set up a trip to Singapore next week?”) and extract intent, destination, timing.</a:t>
            </a:r>
          </a:p>
          <a:p>
            <a:pPr marL="628650" lvl="1" indent="-171450">
              <a:buFont typeface="Wingdings" panose="05000000000000000000" pitchFamily="2" charset="2"/>
              <a:buChar char="Ø"/>
            </a:pPr>
            <a:r>
              <a:rPr lang="en-US" sz="1200">
                <a:solidFill>
                  <a:srgbClr val="16274B"/>
                </a:solidFill>
                <a:latin typeface="Aptos Narrow"/>
                <a:cs typeface="Poppins"/>
              </a:rPr>
              <a:t>Cross-check availability, travel restrictions, and budget thresholds.</a:t>
            </a:r>
          </a:p>
          <a:p>
            <a:pPr marL="628650" lvl="1" indent="-171450">
              <a:buFont typeface="Wingdings" panose="05000000000000000000" pitchFamily="2" charset="2"/>
              <a:buChar char="Ø"/>
            </a:pPr>
            <a:r>
              <a:rPr lang="en-US" sz="1200">
                <a:solidFill>
                  <a:srgbClr val="16274B"/>
                </a:solidFill>
                <a:latin typeface="Aptos Narrow"/>
                <a:cs typeface="Poppins"/>
              </a:rPr>
              <a:t>Auto-schedule meetings, book hotels/flights, and trigger internal approval if needed.</a:t>
            </a:r>
          </a:p>
          <a:p>
            <a:pPr marL="628650" lvl="1" indent="-171450">
              <a:buFont typeface="Wingdings" panose="05000000000000000000" pitchFamily="2" charset="2"/>
              <a:buChar char="Ø"/>
            </a:pPr>
            <a:r>
              <a:rPr lang="en-US" sz="1200">
                <a:solidFill>
                  <a:srgbClr val="16274B"/>
                </a:solidFill>
                <a:latin typeface="Aptos Narrow"/>
                <a:cs typeface="Poppins"/>
              </a:rPr>
              <a:t>Tools &amp; Technologies: Azure OpenAI (GPT-4 Turbo) or private-hosted </a:t>
            </a:r>
            <a:r>
              <a:rPr lang="en-US" sz="1200" err="1">
                <a:solidFill>
                  <a:srgbClr val="16274B"/>
                </a:solidFill>
                <a:latin typeface="Aptos Narrow"/>
                <a:cs typeface="Poppins"/>
              </a:rPr>
              <a:t>LLaMA</a:t>
            </a:r>
            <a:r>
              <a:rPr lang="en-US" sz="1200">
                <a:solidFill>
                  <a:srgbClr val="16274B"/>
                </a:solidFill>
                <a:latin typeface="Aptos Narrow"/>
                <a:cs typeface="Poppins"/>
              </a:rPr>
              <a:t>,  </a:t>
            </a:r>
            <a:r>
              <a:rPr lang="en-US" sz="1200" err="1">
                <a:solidFill>
                  <a:srgbClr val="16274B"/>
                </a:solidFill>
                <a:latin typeface="Aptos Narrow"/>
                <a:cs typeface="Poppins"/>
              </a:rPr>
              <a:t>langChain</a:t>
            </a:r>
            <a:r>
              <a:rPr lang="en-US" sz="1200">
                <a:solidFill>
                  <a:srgbClr val="16274B"/>
                </a:solidFill>
                <a:latin typeface="Aptos Narrow"/>
                <a:cs typeface="Poppins"/>
              </a:rPr>
              <a:t> / Semantic Kernel for multi-agent orchestration, Microsoft Graph API for mailbox, Teams, calendar integration, Approval routing via Power Automate + SharePoint Workflow</a:t>
            </a:r>
          </a:p>
          <a:p>
            <a:pPr marL="628650" lvl="1" indent="-171450">
              <a:buFont typeface="Wingdings" panose="05000000000000000000" pitchFamily="2" charset="2"/>
              <a:buChar char="Ø"/>
            </a:pPr>
            <a:r>
              <a:rPr lang="en-US" sz="1200">
                <a:solidFill>
                  <a:srgbClr val="16274B"/>
                </a:solidFill>
                <a:latin typeface="Aptos Narrow"/>
                <a:cs typeface="Poppins"/>
              </a:rPr>
              <a:t>Outcome: Users interact with the assistant like a human EA — triggering bookings, calendar sync, and approvals via natural conversation</a:t>
            </a:r>
          </a:p>
          <a:p>
            <a:pPr>
              <a:lnSpc>
                <a:spcPct val="115999"/>
              </a:lnSpc>
              <a:spcBef>
                <a:spcPts val="0"/>
              </a:spcBef>
            </a:pPr>
            <a:endParaRPr lang="en-HK" sz="1100">
              <a:latin typeface="Aptos Narrow"/>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DC9B7ECC-3F6A-9826-B9F5-A86AA9AAC55A}"/>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789B8DEF-33A1-D323-0DD3-067BF592E10E}"/>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#9</a:t>
            </a:r>
            <a:endParaRPr lang="en-US"/>
          </a:p>
        </p:txBody>
      </p:sp>
    </p:spTree>
    <p:extLst>
      <p:ext uri="{BB962C8B-B14F-4D97-AF65-F5344CB8AC3E}">
        <p14:creationId xmlns:p14="http://schemas.microsoft.com/office/powerpoint/2010/main" val="1977671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E2345-2FAF-06B0-B143-C703750DC3C6}"/>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FBBB64FB-E6CB-623A-F071-8D463B1DBAB5}"/>
              </a:ext>
            </a:extLst>
          </p:cNvPr>
          <p:cNvSpPr/>
          <p:nvPr/>
        </p:nvSpPr>
        <p:spPr>
          <a:xfrm>
            <a:off x="406046" y="1114425"/>
            <a:ext cx="5486400" cy="5486400"/>
          </a:xfrm>
          <a:prstGeom prst="ellipse">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CD009612-6C5D-5631-0E18-1AD732510692}"/>
              </a:ext>
            </a:extLst>
          </p:cNvPr>
          <p:cNvSpPr txBox="1">
            <a:spLocks/>
          </p:cNvSpPr>
          <p:nvPr/>
        </p:nvSpPr>
        <p:spPr>
          <a:xfrm>
            <a:off x="6421906" y="140525"/>
            <a:ext cx="5772713" cy="6592786"/>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latin typeface="Aptos"/>
                <a:ea typeface="Calibri"/>
                <a:cs typeface="Poppins"/>
              </a:rPr>
              <a:t>Objective</a:t>
            </a:r>
            <a:r>
              <a:rPr lang="en-US">
                <a:latin typeface="Aptos"/>
                <a:ea typeface="Calibri"/>
                <a:cs typeface="Poppins"/>
              </a:rPr>
              <a:t>: </a:t>
            </a:r>
          </a:p>
          <a:p>
            <a:pPr marL="285750" indent="-285750">
              <a:buFont typeface="Wingdings" panose="05000000000000000000" pitchFamily="2" charset="2"/>
              <a:buChar char="q"/>
            </a:pPr>
            <a:r>
              <a:rPr lang="en-US">
                <a:latin typeface="Aptos"/>
                <a:ea typeface="Calibri"/>
                <a:cs typeface="Poppins"/>
              </a:rPr>
              <a:t>Centralize data (structured/unstructured), deploy AI chatbot for financial/portfolio insights, and automate investment committee pack generation.</a:t>
            </a:r>
          </a:p>
          <a:p>
            <a:pPr marL="285750" indent="-285750">
              <a:buFont typeface="Wingdings" panose="05000000000000000000" pitchFamily="2" charset="2"/>
              <a:buChar char="q"/>
            </a:pPr>
            <a:r>
              <a:rPr lang="en-US">
                <a:latin typeface="Aptos"/>
                <a:ea typeface="Calibri"/>
                <a:cs typeface="Poppins"/>
              </a:rPr>
              <a:t>Objective is to build</a:t>
            </a:r>
          </a:p>
          <a:p>
            <a:pPr marL="285750" indent="-285750">
              <a:buFont typeface="Wingdings" panose="05000000000000000000" pitchFamily="2" charset="2"/>
              <a:buChar char="Ø"/>
            </a:pPr>
            <a:r>
              <a:rPr lang="en-US">
                <a:latin typeface="Aptos"/>
                <a:ea typeface="Calibri"/>
                <a:cs typeface="Poppins"/>
              </a:rPr>
              <a:t>AI Chatbot and data warehouse solution tailored to the needs of our daily operations.</a:t>
            </a:r>
            <a:endParaRPr lang="en-US" sz="1400">
              <a:latin typeface="Aptos"/>
              <a:ea typeface="Calibri"/>
              <a:cs typeface="Poppins"/>
            </a:endParaRPr>
          </a:p>
          <a:p>
            <a:pPr marL="742950" lvl="1" indent="-285750">
              <a:buFont typeface="Wingdings" panose="05000000000000000000" pitchFamily="2" charset="2"/>
              <a:buChar char="Ø"/>
            </a:pPr>
            <a:r>
              <a:rPr lang="en-US" sz="1400">
                <a:latin typeface="Aptos"/>
                <a:ea typeface="Calibri"/>
                <a:cs typeface="Poppins"/>
              </a:rPr>
              <a:t>Multimodal secure chatbot available on Teams</a:t>
            </a:r>
          </a:p>
          <a:p>
            <a:pPr marL="742950" lvl="1" indent="-285750">
              <a:buFont typeface="Wingdings" panose="05000000000000000000" pitchFamily="2" charset="2"/>
              <a:buChar char="Ø"/>
            </a:pPr>
            <a:r>
              <a:rPr lang="en-US" sz="1400">
                <a:latin typeface="Aptos"/>
                <a:ea typeface="Calibri"/>
                <a:cs typeface="Poppins"/>
              </a:rPr>
              <a:t>Centralize data warehouse and flexible to support internal structured, semi-structured and non-structured</a:t>
            </a:r>
          </a:p>
          <a:p>
            <a:pPr marL="742950" lvl="1" indent="-285750">
              <a:buFont typeface="Wingdings" panose="05000000000000000000" pitchFamily="2" charset="2"/>
              <a:buChar char="Ø"/>
            </a:pPr>
            <a:r>
              <a:rPr lang="en-US" sz="1400">
                <a:latin typeface="Aptos"/>
                <a:ea typeface="Calibri"/>
                <a:cs typeface="Poppins"/>
              </a:rPr>
              <a:t>Also able to retrieve external web data when necessary</a:t>
            </a:r>
          </a:p>
          <a:p>
            <a:pPr marL="742950" lvl="1" indent="-285750">
              <a:buFont typeface="Courier New" panose="020B0604020202020204" pitchFamily="34" charset="0"/>
              <a:buChar char="○"/>
            </a:pPr>
            <a:endParaRPr lang="en-US" sz="1400">
              <a:latin typeface="Aptos"/>
              <a:ea typeface="Calibri"/>
              <a:cs typeface="Poppins"/>
            </a:endParaRPr>
          </a:p>
          <a:p>
            <a:pPr marL="285750" indent="-285750">
              <a:buFont typeface="Wingdings" panose="05000000000000000000" pitchFamily="2" charset="2"/>
              <a:buChar char="Ø"/>
            </a:pPr>
            <a:r>
              <a:rPr lang="en-US">
                <a:latin typeface="Aptos"/>
                <a:ea typeface="Calibri"/>
                <a:cs typeface="Poppins"/>
              </a:rPr>
              <a:t>Provide an AI integrated no-code/low-code development platform</a:t>
            </a:r>
          </a:p>
          <a:p>
            <a:endParaRPr lang="en-US">
              <a:latin typeface="Aptos"/>
              <a:ea typeface="Calibri"/>
              <a:cs typeface="Poppins"/>
            </a:endParaRPr>
          </a:p>
          <a:p>
            <a:r>
              <a:rPr lang="en-US" sz="1800" b="1">
                <a:latin typeface="Aptos"/>
                <a:ea typeface="Calibri"/>
                <a:cs typeface="Poppins"/>
              </a:rPr>
              <a:t>Existing Challenges:</a:t>
            </a:r>
            <a:endParaRPr lang="en-GB" sz="1800">
              <a:latin typeface="Aptos"/>
              <a:ea typeface="Calibri"/>
              <a:cs typeface="Poppins"/>
            </a:endParaRPr>
          </a:p>
          <a:p>
            <a:pPr marL="285750" indent="-285750">
              <a:buFont typeface="Wingdings" panose="05000000000000000000" pitchFamily="2" charset="2"/>
              <a:buChar char="q"/>
            </a:pPr>
            <a:r>
              <a:rPr lang="en-US">
                <a:latin typeface="Aptos"/>
                <a:ea typeface="Calibri"/>
                <a:cs typeface="Poppins"/>
              </a:rPr>
              <a:t>Difficulty in quickly obtaining financial insights and parsing existing files.</a:t>
            </a:r>
            <a:endParaRPr lang="en-GB">
              <a:latin typeface="Aptos"/>
              <a:ea typeface="Calibri"/>
              <a:cs typeface="Poppins"/>
            </a:endParaRPr>
          </a:p>
          <a:p>
            <a:pPr marL="285750" indent="-285750">
              <a:buFont typeface="Wingdings" panose="05000000000000000000" pitchFamily="2" charset="2"/>
              <a:buChar char="q"/>
            </a:pPr>
            <a:r>
              <a:rPr lang="en-US">
                <a:latin typeface="Aptos"/>
                <a:ea typeface="Calibri"/>
                <a:cs typeface="Poppins"/>
              </a:rPr>
              <a:t>Preparation of investment committee packs is time-consuming.</a:t>
            </a:r>
            <a:endParaRPr lang="en-GB">
              <a:latin typeface="Aptos"/>
              <a:ea typeface="Calibri"/>
              <a:cs typeface="Poppins"/>
            </a:endParaRPr>
          </a:p>
          <a:p>
            <a:endParaRPr lang="en-GB" sz="1800">
              <a:latin typeface="Aptos"/>
              <a:ea typeface="Calibri"/>
              <a:cs typeface="Poppins"/>
            </a:endParaRPr>
          </a:p>
          <a:p>
            <a:pPr marL="285750" indent="-285750">
              <a:buFont typeface="Calibri" panose="020B0604020202020204" pitchFamily="34" charset="0"/>
              <a:buChar char="-"/>
            </a:pPr>
            <a:endParaRPr lang="en-GB">
              <a:latin typeface="Aptos"/>
              <a:ea typeface="Calibri"/>
              <a:cs typeface="Poppins"/>
            </a:endParaRPr>
          </a:p>
          <a:p>
            <a:pPr marL="285750" indent="-285750">
              <a:buFont typeface="Calibri" panose="020B0604020202020204" pitchFamily="34" charset="0"/>
              <a:buChar char="-"/>
            </a:pPr>
            <a:endParaRPr lang="en-GB">
              <a:latin typeface="Aptos"/>
              <a:ea typeface="Calibri"/>
              <a:cs typeface="Poppins"/>
            </a:endParaRPr>
          </a:p>
          <a:p>
            <a:endParaRPr lang="en-US" sz="1400">
              <a:latin typeface="Aptos"/>
              <a:ea typeface="Calibri"/>
              <a:cs typeface="Calibri"/>
            </a:endParaRPr>
          </a:p>
          <a:p>
            <a:endParaRPr lang="en-GB" sz="1800">
              <a:latin typeface="Poppins"/>
              <a:ea typeface="MS Mincho" panose="02020609040205080304" pitchFamily="49" charset="-128"/>
              <a:cs typeface="Poppins"/>
            </a:endParaRPr>
          </a:p>
          <a:p>
            <a:pPr marL="342900" indent="-342900">
              <a:lnSpc>
                <a:spcPct val="116000"/>
              </a:lnSpc>
              <a:spcBef>
                <a:spcPts val="0"/>
              </a:spcBef>
              <a:buFont typeface="Calibri" panose="05050102010706020507" pitchFamily="18" charset="2"/>
              <a:buChar char="-"/>
            </a:pPr>
            <a:endParaRPr lang="en-US" sz="1400">
              <a:latin typeface="Aptos" panose="020B0004020202020204" pitchFamily="34" charset="0"/>
              <a:ea typeface="MS Mincho" panose="02020609040205080304" pitchFamily="49" charset="-128"/>
              <a:cs typeface="Arial" panose="020B0604020202020204" pitchFamily="34" charset="0"/>
            </a:endParaRPr>
          </a:p>
        </p:txBody>
      </p:sp>
      <p:pic>
        <p:nvPicPr>
          <p:cNvPr id="9" name="Picture 8" descr="A blue letter on a black background&#10;&#10;Description automatically generated">
            <a:extLst>
              <a:ext uri="{FF2B5EF4-FFF2-40B4-BE49-F238E27FC236}">
                <a16:creationId xmlns:a16="http://schemas.microsoft.com/office/drawing/2014/main" id="{CFDAA6A2-F7AB-2954-8D88-5D556D58AC59}"/>
              </a:ext>
            </a:extLst>
          </p:cNvPr>
          <p:cNvPicPr>
            <a:picLocks noChangeAspect="1"/>
          </p:cNvPicPr>
          <p:nvPr/>
        </p:nvPicPr>
        <p:blipFill>
          <a:blip r:embed="rId2"/>
          <a:stretch>
            <a:fillRect/>
          </a:stretch>
        </p:blipFill>
        <p:spPr>
          <a:xfrm>
            <a:off x="672879" y="417324"/>
            <a:ext cx="975769" cy="463210"/>
          </a:xfrm>
          <a:prstGeom prst="rect">
            <a:avLst/>
          </a:prstGeom>
        </p:spPr>
      </p:pic>
      <p:sp>
        <p:nvSpPr>
          <p:cNvPr id="2" name="Title 1">
            <a:extLst>
              <a:ext uri="{FF2B5EF4-FFF2-40B4-BE49-F238E27FC236}">
                <a16:creationId xmlns:a16="http://schemas.microsoft.com/office/drawing/2014/main" id="{08A30751-2D45-D09F-72A0-ACE292956475}"/>
              </a:ext>
            </a:extLst>
          </p:cNvPr>
          <p:cNvSpPr txBox="1">
            <a:spLocks/>
          </p:cNvSpPr>
          <p:nvPr/>
        </p:nvSpPr>
        <p:spPr>
          <a:xfrm>
            <a:off x="1008775" y="3473780"/>
            <a:ext cx="4148817" cy="1318834"/>
          </a:xfrm>
          <a:prstGeom prst="rect">
            <a:avLst/>
          </a:prstGeom>
        </p:spPr>
        <p:txBody>
          <a:bodyPr lIns="91440" tIns="45720" rIns="91440" bIns="45720" anchor="t"/>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pPr algn="ctr"/>
            <a:r>
              <a:rPr lang="en-GB">
                <a:solidFill>
                  <a:schemeClr val="bg1"/>
                </a:solidFill>
                <a:latin typeface="Poppins"/>
                <a:cs typeface="Poppins"/>
              </a:rPr>
              <a:t>Objective</a:t>
            </a:r>
            <a:endParaRPr lang="en-GB">
              <a:solidFill>
                <a:schemeClr val="bg1"/>
              </a:solidFill>
            </a:endParaRPr>
          </a:p>
        </p:txBody>
      </p:sp>
      <p:sp>
        <p:nvSpPr>
          <p:cNvPr id="7" name="Oval 6">
            <a:extLst>
              <a:ext uri="{FF2B5EF4-FFF2-40B4-BE49-F238E27FC236}">
                <a16:creationId xmlns:a16="http://schemas.microsoft.com/office/drawing/2014/main" id="{27764AC8-FB42-45CC-8E9A-C5BCDFDAC212}"/>
              </a:ext>
            </a:extLst>
          </p:cNvPr>
          <p:cNvSpPr/>
          <p:nvPr/>
        </p:nvSpPr>
        <p:spPr>
          <a:xfrm>
            <a:off x="672879" y="5568467"/>
            <a:ext cx="872209" cy="872209"/>
          </a:xfrm>
          <a:prstGeom prst="ellipse">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695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E5654-2E54-57C4-F6F9-69230A735B53}"/>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B9889CD-71D6-0CC9-3D33-2769FA94893C}"/>
              </a:ext>
            </a:extLst>
          </p:cNvPr>
          <p:cNvSpPr txBox="1">
            <a:spLocks/>
          </p:cNvSpPr>
          <p:nvPr/>
        </p:nvSpPr>
        <p:spPr>
          <a:xfrm>
            <a:off x="176874" y="1141814"/>
            <a:ext cx="11686061" cy="572257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5999"/>
              </a:lnSpc>
              <a:spcBef>
                <a:spcPts val="0"/>
              </a:spcBef>
            </a:pPr>
            <a:endParaRPr lang="en-US" sz="1600">
              <a:solidFill>
                <a:srgbClr val="000000"/>
              </a:solidFill>
              <a:latin typeface="Aptos"/>
              <a:cs typeface="Poppins"/>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Smart UI for Human-in-the-Loop</a:t>
            </a:r>
          </a:p>
          <a:p>
            <a:pPr marL="628650" lvl="1" indent="-171450">
              <a:buFont typeface="Wingdings" panose="05000000000000000000" pitchFamily="2" charset="2"/>
              <a:buChar char="Ø"/>
            </a:pPr>
            <a:r>
              <a:rPr lang="en-US" sz="1200">
                <a:solidFill>
                  <a:srgbClr val="16274B"/>
                </a:solidFill>
                <a:latin typeface="Aptos Narrow"/>
                <a:cs typeface="Poppins"/>
              </a:rPr>
              <a:t>Create a dashboard to visualize travel history, upcoming itineraries, pending approvals.</a:t>
            </a:r>
          </a:p>
          <a:p>
            <a:pPr marL="628650" lvl="1" indent="-171450">
              <a:buFont typeface="Wingdings" panose="05000000000000000000" pitchFamily="2" charset="2"/>
              <a:buChar char="Ø"/>
            </a:pPr>
            <a:r>
              <a:rPr lang="en-US" sz="1200">
                <a:solidFill>
                  <a:srgbClr val="16274B"/>
                </a:solidFill>
                <a:latin typeface="Aptos Narrow"/>
                <a:cs typeface="Poppins"/>
              </a:rPr>
              <a:t>Allow quick override, modification, or confirmation of agent decisions.</a:t>
            </a:r>
          </a:p>
          <a:p>
            <a:pPr marL="628650" lvl="1" indent="-171450">
              <a:buFont typeface="Wingdings" panose="05000000000000000000" pitchFamily="2" charset="2"/>
              <a:buChar char="Ø"/>
            </a:pPr>
            <a:r>
              <a:rPr lang="en-US" sz="1200">
                <a:solidFill>
                  <a:srgbClr val="16274B"/>
                </a:solidFill>
                <a:latin typeface="Aptos Narrow"/>
                <a:cs typeface="Poppins"/>
              </a:rPr>
              <a:t>Tools &amp; Technologies: React.js + Tailwind UI (or PowerApps for quick internal deployment), Adaptive Cards for Microsoft Teams integration, Live bot UI in Microsoft Teams or standalone web portal</a:t>
            </a:r>
          </a:p>
          <a:p>
            <a:pPr marL="628650" lvl="1" indent="-171450">
              <a:buFont typeface="Wingdings" panose="05000000000000000000" pitchFamily="2" charset="2"/>
              <a:buChar char="Ø"/>
            </a:pPr>
            <a:r>
              <a:rPr lang="en-US" sz="1200">
                <a:solidFill>
                  <a:srgbClr val="16274B"/>
                </a:solidFill>
                <a:latin typeface="Aptos Narrow"/>
                <a:cs typeface="Poppins"/>
              </a:rPr>
              <a:t>Outcome: High visibility and control for users while retaining agent autonomy for repetitive tasks.</a:t>
            </a:r>
          </a:p>
          <a:p>
            <a:pPr marL="628650" lvl="1" indent="-171450">
              <a:buFont typeface="Wingdings" panose="05000000000000000000" pitchFamily="2" charset="2"/>
              <a:buChar char="Ø"/>
            </a:pPr>
            <a:endParaRPr lang="en-US" sz="1200">
              <a:solidFill>
                <a:srgbClr val="16274B"/>
              </a:solidFill>
              <a:latin typeface="Aptos Narrow"/>
              <a:cs typeface="Poppins"/>
            </a:endParaRPr>
          </a:p>
          <a:p>
            <a:pPr marL="742950" lvl="1" indent="-285750">
              <a:lnSpc>
                <a:spcPct val="115999"/>
              </a:lnSpc>
              <a:spcBef>
                <a:spcPts val="0"/>
              </a:spcBef>
              <a:buChar char="•"/>
            </a:pPr>
            <a:endParaRPr lang="en-HK" sz="1100">
              <a:latin typeface="Poppins"/>
              <a:cs typeface="Poppins"/>
            </a:endParaRPr>
          </a:p>
          <a:p>
            <a:pPr lvl="1">
              <a:lnSpc>
                <a:spcPct val="115999"/>
              </a:lnSpc>
              <a:spcBef>
                <a:spcPts val="0"/>
              </a:spcBef>
            </a:pPr>
            <a:endParaRPr lang="en-HK" sz="1100">
              <a:latin typeface="Aptos Narrow"/>
            </a:endParaRPr>
          </a:p>
          <a:p>
            <a:pPr>
              <a:lnSpc>
                <a:spcPct val="115999"/>
              </a:lnSpc>
              <a:spcBef>
                <a:spcPts val="0"/>
              </a:spcBef>
            </a:pPr>
            <a:endParaRPr lang="en-HK" sz="1100">
              <a:latin typeface="Aptos Narrow"/>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53138F82-EC3E-6611-5057-10E3A3AC80F7}"/>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56C9E109-83B9-5724-9405-13E6D02BBD1D}"/>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#9</a:t>
            </a:r>
            <a:endParaRPr lang="en-US"/>
          </a:p>
        </p:txBody>
      </p:sp>
    </p:spTree>
    <p:extLst>
      <p:ext uri="{BB962C8B-B14F-4D97-AF65-F5344CB8AC3E}">
        <p14:creationId xmlns:p14="http://schemas.microsoft.com/office/powerpoint/2010/main" val="26740276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04101-3F4E-86DE-56AD-F9ACD996553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B04773B-EF5B-F293-09CE-B8021E49D952}"/>
              </a:ext>
            </a:extLst>
          </p:cNvPr>
          <p:cNvSpPr txBox="1">
            <a:spLocks/>
          </p:cNvSpPr>
          <p:nvPr/>
        </p:nvSpPr>
        <p:spPr>
          <a:xfrm>
            <a:off x="176874" y="1141814"/>
            <a:ext cx="11787328" cy="572257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5999"/>
              </a:lnSpc>
              <a:spcBef>
                <a:spcPts val="0"/>
              </a:spcBef>
            </a:pPr>
            <a:endParaRPr lang="en-US" sz="1600">
              <a:solidFill>
                <a:srgbClr val="000000"/>
              </a:solidFill>
              <a:latin typeface="Aptos"/>
              <a:cs typeface="Poppins"/>
            </a:endParaRPr>
          </a:p>
          <a:p>
            <a:pPr marL="342900" indent="-342900">
              <a:lnSpc>
                <a:spcPct val="115999"/>
              </a:lnSpc>
              <a:spcBef>
                <a:spcPts val="0"/>
              </a:spcBef>
              <a:buFont typeface="Wingdings" panose="05000000000000000000" pitchFamily="2" charset="2"/>
              <a:buChar char="q"/>
            </a:pPr>
            <a:r>
              <a:rPr lang="en-HK" sz="1100">
                <a:latin typeface="Aptos Narrow"/>
                <a:cs typeface="Poppins"/>
              </a:rPr>
              <a:t>data analytic - summarize large chunk of data, transform, compute and provide insights: </a:t>
            </a:r>
          </a:p>
          <a:p>
            <a:pPr marL="800100" lvl="1" indent="-342900">
              <a:lnSpc>
                <a:spcPct val="115999"/>
              </a:lnSpc>
              <a:spcBef>
                <a:spcPts val="0"/>
              </a:spcBef>
              <a:buFont typeface="Courier New,monospace"/>
              <a:buChar char="o"/>
            </a:pPr>
            <a:endParaRPr lang="en-US" sz="1600">
              <a:latin typeface="Aptos"/>
            </a:endParaRPr>
          </a:p>
          <a:p>
            <a:pPr>
              <a:lnSpc>
                <a:spcPct val="115999"/>
              </a:lnSpc>
              <a:spcBef>
                <a:spcPts val="0"/>
              </a:spcBef>
            </a:pPr>
            <a:r>
              <a:rPr lang="en-US" b="1">
                <a:solidFill>
                  <a:srgbClr val="000000"/>
                </a:solidFill>
                <a:latin typeface="Aptos"/>
                <a:cs typeface="Poppins"/>
              </a:rPr>
              <a:t>ECI’s Approach</a:t>
            </a:r>
            <a:r>
              <a:rPr lang="en-US">
                <a:latin typeface="Aptos"/>
                <a:cs typeface="Poppins"/>
              </a:rPr>
              <a:t>:</a:t>
            </a: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Intelligent Data Ingestion &amp; Transformation</a:t>
            </a:r>
          </a:p>
          <a:p>
            <a:pPr marL="628650" lvl="1" indent="-171450">
              <a:buFont typeface="Wingdings" panose="05000000000000000000" pitchFamily="2" charset="2"/>
              <a:buChar char="Ø"/>
            </a:pPr>
            <a:r>
              <a:rPr lang="en-US" sz="1200">
                <a:solidFill>
                  <a:srgbClr val="16274B"/>
                </a:solidFill>
                <a:latin typeface="Aptos Narrow"/>
                <a:cs typeface="Poppins"/>
              </a:rPr>
              <a:t>Connect to internal systems: Excel files, ERP, CRM, procurement systems, shared drives.</a:t>
            </a:r>
          </a:p>
          <a:p>
            <a:pPr marL="628650" lvl="1" indent="-171450">
              <a:buFont typeface="Wingdings" panose="05000000000000000000" pitchFamily="2" charset="2"/>
              <a:buChar char="Ø"/>
            </a:pPr>
            <a:r>
              <a:rPr lang="en-US" sz="1200">
                <a:solidFill>
                  <a:srgbClr val="16274B"/>
                </a:solidFill>
                <a:latin typeface="Aptos Narrow"/>
                <a:cs typeface="Poppins"/>
              </a:rPr>
              <a:t>Apply schema detection, data type normalization, and data cleaning.</a:t>
            </a:r>
          </a:p>
          <a:p>
            <a:pPr marL="628650" lvl="1" indent="-171450">
              <a:buFont typeface="Wingdings" panose="05000000000000000000" pitchFamily="2" charset="2"/>
              <a:buChar char="Ø"/>
            </a:pPr>
            <a:r>
              <a:rPr lang="en-US" sz="1200">
                <a:solidFill>
                  <a:srgbClr val="16274B"/>
                </a:solidFill>
                <a:latin typeface="Aptos Narrow"/>
                <a:cs typeface="Poppins"/>
              </a:rPr>
              <a:t>Transform into analytical formats (</a:t>
            </a:r>
            <a:r>
              <a:rPr lang="en-US" sz="1200" err="1">
                <a:solidFill>
                  <a:srgbClr val="16274B"/>
                </a:solidFill>
                <a:latin typeface="Aptos Narrow"/>
                <a:cs typeface="Poppins"/>
              </a:rPr>
              <a:t>DataFrames</a:t>
            </a:r>
            <a:r>
              <a:rPr lang="en-US" sz="1200">
                <a:solidFill>
                  <a:srgbClr val="16274B"/>
                </a:solidFill>
                <a:latin typeface="Aptos Narrow"/>
                <a:cs typeface="Poppins"/>
              </a:rPr>
              <a:t>, time series, fact-dimension tables).</a:t>
            </a:r>
          </a:p>
          <a:p>
            <a:pPr marL="628650" lvl="1" indent="-171450">
              <a:buFont typeface="Wingdings" panose="05000000000000000000" pitchFamily="2" charset="2"/>
              <a:buChar char="Ø"/>
            </a:pPr>
            <a:r>
              <a:rPr lang="en-US" sz="1200">
                <a:solidFill>
                  <a:srgbClr val="16274B"/>
                </a:solidFill>
                <a:latin typeface="Aptos Narrow"/>
                <a:cs typeface="Poppins"/>
              </a:rPr>
              <a:t>Tools &amp; Technologies: Azure Data Factory / Databricks, </a:t>
            </a:r>
            <a:r>
              <a:rPr lang="en-US" sz="1200" err="1">
                <a:solidFill>
                  <a:srgbClr val="16274B"/>
                </a:solidFill>
                <a:latin typeface="Aptos Narrow"/>
                <a:cs typeface="Poppins"/>
              </a:rPr>
              <a:t>PySpark</a:t>
            </a:r>
            <a:r>
              <a:rPr lang="en-US" sz="1200">
                <a:solidFill>
                  <a:srgbClr val="16274B"/>
                </a:solidFill>
                <a:latin typeface="Aptos Narrow"/>
                <a:cs typeface="Poppins"/>
              </a:rPr>
              <a:t> or Pandas pipelines,</a:t>
            </a:r>
          </a:p>
          <a:p>
            <a:pPr lvl="1"/>
            <a:r>
              <a:rPr lang="en-US" sz="1200">
                <a:solidFill>
                  <a:srgbClr val="16274B"/>
                </a:solidFill>
                <a:latin typeface="Aptos Narrow"/>
                <a:cs typeface="Poppins"/>
              </a:rPr>
              <a:t>       Azure Blob Storage / SharePoint as ingestion points</a:t>
            </a:r>
          </a:p>
          <a:p>
            <a:pPr marL="628650" lvl="1" indent="-171450">
              <a:buFont typeface="Wingdings" panose="05000000000000000000" pitchFamily="2" charset="2"/>
              <a:buChar char="Ø"/>
            </a:pPr>
            <a:r>
              <a:rPr lang="en-US" sz="1200">
                <a:solidFill>
                  <a:srgbClr val="16274B"/>
                </a:solidFill>
                <a:latin typeface="Aptos Narrow"/>
                <a:cs typeface="Poppins"/>
              </a:rPr>
              <a:t>Outcome: A curated, enriched dataset tailored for executive reporting and AI summarization</a:t>
            </a:r>
          </a:p>
          <a:p>
            <a:pPr lvl="1"/>
            <a:endParaRPr lang="en-US" sz="1200">
              <a:solidFill>
                <a:srgbClr val="16274B"/>
              </a:solidFill>
              <a:latin typeface="Aptos Narrow"/>
              <a:cs typeface="Poppins"/>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Multi-Agent Analytics Engine</a:t>
            </a:r>
          </a:p>
          <a:p>
            <a:pPr marL="628650" lvl="1" indent="-171450">
              <a:buFont typeface="Wingdings" panose="05000000000000000000" pitchFamily="2" charset="2"/>
              <a:buChar char="Ø"/>
            </a:pPr>
            <a:r>
              <a:rPr lang="en-US" sz="1200">
                <a:solidFill>
                  <a:srgbClr val="16274B"/>
                </a:solidFill>
                <a:latin typeface="Aptos Narrow"/>
                <a:cs typeface="Poppins"/>
              </a:rPr>
              <a:t>Create agents responsible for specific domains: finance, operations , HR</a:t>
            </a:r>
          </a:p>
          <a:p>
            <a:pPr marL="628650" lvl="1" indent="-171450">
              <a:buFont typeface="Wingdings" panose="05000000000000000000" pitchFamily="2" charset="2"/>
              <a:buChar char="Ø"/>
            </a:pPr>
            <a:r>
              <a:rPr lang="en-US" sz="1200">
                <a:solidFill>
                  <a:srgbClr val="16274B"/>
                </a:solidFill>
                <a:latin typeface="Aptos Narrow"/>
                <a:cs typeface="Poppins"/>
              </a:rPr>
              <a:t>Chain computations: Summarize customer retention rate drop → Identify impacted region → Recommend action.</a:t>
            </a:r>
          </a:p>
          <a:p>
            <a:pPr marL="628650" lvl="1" indent="-171450">
              <a:buFont typeface="Wingdings" panose="05000000000000000000" pitchFamily="2" charset="2"/>
              <a:buChar char="Ø"/>
            </a:pPr>
            <a:r>
              <a:rPr lang="en-US" sz="1200">
                <a:solidFill>
                  <a:srgbClr val="16274B"/>
                </a:solidFill>
                <a:latin typeface="Aptos Narrow"/>
                <a:cs typeface="Poppins"/>
              </a:rPr>
              <a:t>Detect anomalies or pattern shifts automatically.</a:t>
            </a:r>
          </a:p>
          <a:p>
            <a:pPr marL="628650" lvl="1" indent="-171450">
              <a:buFont typeface="Wingdings" panose="05000000000000000000" pitchFamily="2" charset="2"/>
              <a:buChar char="Ø"/>
            </a:pPr>
            <a:r>
              <a:rPr lang="en-US" sz="1200">
                <a:solidFill>
                  <a:srgbClr val="16274B"/>
                </a:solidFill>
                <a:latin typeface="Aptos Narrow"/>
                <a:cs typeface="Poppins"/>
              </a:rPr>
              <a:t>Tools &amp; Technologies: </a:t>
            </a:r>
            <a:r>
              <a:rPr lang="en-US" sz="1200" err="1">
                <a:solidFill>
                  <a:srgbClr val="16274B"/>
                </a:solidFill>
                <a:latin typeface="Aptos Narrow"/>
                <a:cs typeface="Poppins"/>
              </a:rPr>
              <a:t>LangChain</a:t>
            </a:r>
            <a:r>
              <a:rPr lang="en-US" sz="1200">
                <a:solidFill>
                  <a:srgbClr val="16274B"/>
                </a:solidFill>
                <a:latin typeface="Aptos Narrow"/>
                <a:cs typeface="Poppins"/>
              </a:rPr>
              <a:t> Agents, </a:t>
            </a:r>
            <a:r>
              <a:rPr lang="en-US" sz="1200" err="1">
                <a:solidFill>
                  <a:srgbClr val="16274B"/>
                </a:solidFill>
                <a:latin typeface="Aptos Narrow"/>
                <a:cs typeface="Poppins"/>
              </a:rPr>
              <a:t>Autogen</a:t>
            </a:r>
            <a:r>
              <a:rPr lang="en-US" sz="1200">
                <a:solidFill>
                  <a:srgbClr val="16274B"/>
                </a:solidFill>
                <a:latin typeface="Aptos Narrow"/>
                <a:cs typeface="Poppins"/>
              </a:rPr>
              <a:t> or Semantic Kernel (Azure), Prompt Flow for orchestrated </a:t>
            </a:r>
            <a:r>
              <a:rPr lang="en-US" sz="1200" err="1">
                <a:solidFill>
                  <a:srgbClr val="16274B"/>
                </a:solidFill>
                <a:latin typeface="Aptos Narrow"/>
                <a:cs typeface="Poppins"/>
              </a:rPr>
              <a:t>workflows,Custom</a:t>
            </a:r>
            <a:r>
              <a:rPr lang="en-US" sz="1200">
                <a:solidFill>
                  <a:srgbClr val="16274B"/>
                </a:solidFill>
                <a:latin typeface="Aptos Narrow"/>
                <a:cs typeface="Poppins"/>
              </a:rPr>
              <a:t> embeddings for internal taxonomy</a:t>
            </a:r>
          </a:p>
          <a:p>
            <a:pPr marL="628650" lvl="1" indent="-171450">
              <a:buFont typeface="Wingdings" panose="05000000000000000000" pitchFamily="2" charset="2"/>
              <a:buChar char="Ø"/>
            </a:pPr>
            <a:r>
              <a:rPr lang="en-US" sz="1200">
                <a:solidFill>
                  <a:srgbClr val="16274B"/>
                </a:solidFill>
                <a:latin typeface="Aptos Narrow"/>
                <a:cs typeface="Poppins"/>
              </a:rPr>
              <a:t>Outcome: Autonomous computation and insight generation with drill-down paths</a:t>
            </a:r>
          </a:p>
          <a:p>
            <a:pPr marL="628650" lvl="1" indent="-171450">
              <a:buFont typeface="Wingdings" panose="05000000000000000000" pitchFamily="2" charset="2"/>
              <a:buChar char="Ø"/>
            </a:pPr>
            <a:endParaRPr lang="en-US"/>
          </a:p>
          <a:p>
            <a:pPr lvl="1">
              <a:lnSpc>
                <a:spcPct val="115999"/>
              </a:lnSpc>
              <a:spcBef>
                <a:spcPts val="0"/>
              </a:spcBef>
            </a:pPr>
            <a:endParaRPr lang="en-HK" sz="1100">
              <a:latin typeface="Aptos Narrow"/>
              <a:cs typeface="Poppins"/>
            </a:endParaRPr>
          </a:p>
          <a:p>
            <a:pPr lvl="1">
              <a:lnSpc>
                <a:spcPct val="115999"/>
              </a:lnSpc>
              <a:spcBef>
                <a:spcPts val="0"/>
              </a:spcBef>
            </a:pPr>
            <a:endParaRPr lang="en-US" sz="1600">
              <a:latin typeface="Aptos"/>
              <a:cs typeface="Poppins"/>
            </a:endParaRPr>
          </a:p>
          <a:p>
            <a:pPr lvl="1">
              <a:lnSpc>
                <a:spcPct val="115999"/>
              </a:lnSpc>
              <a:spcBef>
                <a:spcPts val="0"/>
              </a:spcBef>
            </a:pPr>
            <a:endParaRPr lang="en-HK" sz="1100">
              <a:latin typeface="Aptos Narrow"/>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63265F12-9519-4AE1-476E-DF4E98739EA0}"/>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65C2C86D-BA8C-FC41-F930-051509611E22}"/>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#10</a:t>
            </a:r>
            <a:endParaRPr lang="en-US"/>
          </a:p>
        </p:txBody>
      </p:sp>
      <p:sp>
        <p:nvSpPr>
          <p:cNvPr id="2" name="TextBox 1">
            <a:extLst>
              <a:ext uri="{FF2B5EF4-FFF2-40B4-BE49-F238E27FC236}">
                <a16:creationId xmlns:a16="http://schemas.microsoft.com/office/drawing/2014/main" id="{6A8E5DFF-9938-0244-41D9-5C73B54DD394}"/>
              </a:ext>
            </a:extLst>
          </p:cNvPr>
          <p:cNvSpPr txBox="1"/>
          <p:nvPr/>
        </p:nvSpPr>
        <p:spPr>
          <a:xfrm>
            <a:off x="6830728" y="1394078"/>
            <a:ext cx="5032207" cy="1892826"/>
          </a:xfrm>
          <a:prstGeom prst="rect">
            <a:avLst/>
          </a:prstGeom>
          <a:noFill/>
          <a:ln>
            <a:solidFill>
              <a:srgbClr val="16274B"/>
            </a:solidFill>
          </a:ln>
        </p:spPr>
        <p:txBody>
          <a:bodyPr wrap="square" rtlCol="0">
            <a:spAutoFit/>
          </a:bodyPr>
          <a:lstStyle/>
          <a:p>
            <a:pPr marL="0" lvl="1"/>
            <a:r>
              <a:rPr lang="en-US" sz="1800">
                <a:latin typeface="Aptos" panose="020B0004020202020204" pitchFamily="34" charset="0"/>
              </a:rPr>
              <a:t>Questions: </a:t>
            </a:r>
          </a:p>
          <a:p>
            <a:pPr marL="0" lvl="3"/>
            <a:r>
              <a:rPr lang="en-US" sz="1100" b="1">
                <a:latin typeface="Aptos" panose="020B0004020202020204" pitchFamily="34" charset="0"/>
              </a:rPr>
              <a:t>Data Availability &amp; Access</a:t>
            </a:r>
          </a:p>
          <a:p>
            <a:pPr marL="228600" lvl="3" indent="-228600">
              <a:buFont typeface="+mj-lt"/>
              <a:buAutoNum type="arabicPeriod"/>
            </a:pPr>
            <a:r>
              <a:rPr lang="en-US" sz="1100">
                <a:latin typeface="Aptos" panose="020B0004020202020204" pitchFamily="34" charset="0"/>
                <a:cs typeface="+mn-cs"/>
              </a:rPr>
              <a:t>What are the main data systems (ERP, CRM, spreadsheets) in use?</a:t>
            </a:r>
          </a:p>
          <a:p>
            <a:pPr marL="228600" lvl="3" indent="-228600">
              <a:buFont typeface="+mj-lt"/>
              <a:buAutoNum type="arabicPeriod"/>
            </a:pPr>
            <a:r>
              <a:rPr lang="en-US" sz="1100">
                <a:latin typeface="Aptos" panose="020B0004020202020204" pitchFamily="34" charset="0"/>
                <a:cs typeface="+mn-cs"/>
              </a:rPr>
              <a:t>Are there existing pipelines or is data still largely manual?</a:t>
            </a:r>
          </a:p>
          <a:p>
            <a:pPr marL="0" lvl="3"/>
            <a:r>
              <a:rPr lang="en-US" sz="1100" b="1">
                <a:latin typeface="Aptos" panose="020B0004020202020204" pitchFamily="34" charset="0"/>
              </a:rPr>
              <a:t>Security &amp; Governance</a:t>
            </a:r>
          </a:p>
          <a:p>
            <a:pPr marL="228600" lvl="3" indent="-228600">
              <a:buFont typeface="+mj-lt"/>
              <a:buAutoNum type="arabicPeriod"/>
            </a:pPr>
            <a:r>
              <a:rPr lang="en-US" sz="1100">
                <a:latin typeface="Aptos" panose="020B0004020202020204" pitchFamily="34" charset="0"/>
                <a:cs typeface="+mn-cs"/>
              </a:rPr>
              <a:t>What are SHK’s preferences on hosting (Azure, on-prem)?Do we need approval workflows before showing generated insights? </a:t>
            </a:r>
          </a:p>
          <a:p>
            <a:pPr marL="0" lvl="3"/>
            <a:r>
              <a:rPr lang="en-US" sz="1100" b="1">
                <a:latin typeface="Aptos" panose="020B0004020202020204" pitchFamily="34" charset="0"/>
              </a:rPr>
              <a:t>Volume &amp; Frequency</a:t>
            </a:r>
          </a:p>
          <a:p>
            <a:pPr marL="228600" lvl="3" indent="-228600">
              <a:buFont typeface="+mj-lt"/>
              <a:buAutoNum type="arabicPeriod"/>
            </a:pPr>
            <a:r>
              <a:rPr lang="en-US" sz="1100">
                <a:latin typeface="Aptos" panose="020B0004020202020204" pitchFamily="34" charset="0"/>
                <a:cs typeface="+mn-cs"/>
              </a:rPr>
              <a:t>How often are reports needed — daily, weekly, monthly?</a:t>
            </a:r>
          </a:p>
          <a:p>
            <a:pPr marL="228600" lvl="3" indent="-228600">
              <a:buFont typeface="+mj-lt"/>
              <a:buAutoNum type="arabicPeriod"/>
            </a:pPr>
            <a:r>
              <a:rPr lang="en-US" sz="1100">
                <a:latin typeface="Aptos" panose="020B0004020202020204" pitchFamily="34" charset="0"/>
                <a:cs typeface="+mn-cs"/>
              </a:rPr>
              <a:t>How large are the typical data files or tables?</a:t>
            </a:r>
          </a:p>
        </p:txBody>
      </p:sp>
    </p:spTree>
    <p:extLst>
      <p:ext uri="{BB962C8B-B14F-4D97-AF65-F5344CB8AC3E}">
        <p14:creationId xmlns:p14="http://schemas.microsoft.com/office/powerpoint/2010/main" val="39625530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0118F-60D0-3516-54D2-16BF495E5FF3}"/>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4091475-9E62-78C3-79B7-894DCCC8ABAC}"/>
              </a:ext>
            </a:extLst>
          </p:cNvPr>
          <p:cNvSpPr txBox="1">
            <a:spLocks/>
          </p:cNvSpPr>
          <p:nvPr/>
        </p:nvSpPr>
        <p:spPr>
          <a:xfrm>
            <a:off x="176874" y="1141814"/>
            <a:ext cx="11686061" cy="572257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5999"/>
              </a:lnSpc>
              <a:spcBef>
                <a:spcPts val="0"/>
              </a:spcBef>
            </a:pPr>
            <a:endParaRPr lang="en-US" sz="1600">
              <a:solidFill>
                <a:srgbClr val="000000"/>
              </a:solidFill>
              <a:latin typeface="Aptos"/>
              <a:cs typeface="Poppins"/>
            </a:endParaRPr>
          </a:p>
          <a:p>
            <a:pPr marL="342900" indent="-342900">
              <a:lnSpc>
                <a:spcPct val="115999"/>
              </a:lnSpc>
              <a:spcBef>
                <a:spcPts val="0"/>
              </a:spcBef>
              <a:buFont typeface="Wingdings" panose="05000000000000000000" pitchFamily="2" charset="2"/>
              <a:buChar char="q"/>
            </a:pPr>
            <a:r>
              <a:rPr lang="en-HK" sz="1100">
                <a:latin typeface="Aptos Narrow"/>
                <a:cs typeface="Poppins"/>
              </a:rPr>
              <a:t>Integration with Multiple Platforms: Seamlessly sync with various calendar apps and communication tools to ensure everything is up-to-date. e.g. Outlook vs. Google calendar: </a:t>
            </a:r>
            <a:br>
              <a:rPr lang="en-HK" sz="1100">
                <a:latin typeface="Aptos Narrow"/>
                <a:cs typeface="Poppins"/>
              </a:rPr>
            </a:br>
            <a:r>
              <a:rPr lang="en-HK" sz="1100">
                <a:latin typeface="Aptos Narrow"/>
                <a:cs typeface="Poppins"/>
              </a:rPr>
              <a:t>- connect to Outlook calendar?</a:t>
            </a:r>
          </a:p>
          <a:p>
            <a:pPr>
              <a:lnSpc>
                <a:spcPct val="115999"/>
              </a:lnSpc>
              <a:spcBef>
                <a:spcPts val="0"/>
              </a:spcBef>
            </a:pPr>
            <a:endParaRPr lang="en-US" sz="1100">
              <a:latin typeface="Aptos Narrow"/>
              <a:cs typeface="Poppins"/>
            </a:endParaRPr>
          </a:p>
          <a:p>
            <a:pPr>
              <a:lnSpc>
                <a:spcPct val="115999"/>
              </a:lnSpc>
              <a:spcBef>
                <a:spcPts val="0"/>
              </a:spcBef>
            </a:pPr>
            <a:r>
              <a:rPr lang="en-US" b="1">
                <a:solidFill>
                  <a:srgbClr val="000000"/>
                </a:solidFill>
                <a:latin typeface="Aptos"/>
                <a:cs typeface="Poppins"/>
              </a:rPr>
              <a:t>ECI’s Approach</a:t>
            </a:r>
            <a:r>
              <a:rPr lang="en-US">
                <a:latin typeface="Aptos"/>
                <a:cs typeface="Poppins"/>
              </a:rPr>
              <a:t>:</a:t>
            </a:r>
          </a:p>
          <a:p>
            <a:pPr>
              <a:lnSpc>
                <a:spcPct val="115999"/>
              </a:lnSpc>
              <a:spcBef>
                <a:spcPts val="0"/>
              </a:spcBef>
            </a:pPr>
            <a:endParaRPr lang="en-US">
              <a:latin typeface="Aptos"/>
              <a:cs typeface="Poppins"/>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Will continuously listen the email message and retrieve up-to-date information</a:t>
            </a:r>
            <a:r>
              <a:rPr lang="en-HK" sz="1400" b="1">
                <a:solidFill>
                  <a:srgbClr val="16274B"/>
                </a:solidFill>
                <a:latin typeface="Aptos Narrow"/>
                <a:cs typeface="Poppins"/>
              </a:rPr>
              <a:t>.</a:t>
            </a: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Smart Calendar &amp; Meeting Integration</a:t>
            </a:r>
          </a:p>
          <a:p>
            <a:pPr marL="628650" lvl="1" indent="-171450">
              <a:buFont typeface="Wingdings" panose="05000000000000000000" pitchFamily="2" charset="2"/>
              <a:buChar char="Ø"/>
            </a:pPr>
            <a:r>
              <a:rPr lang="en-US" sz="1200">
                <a:solidFill>
                  <a:srgbClr val="16274B"/>
                </a:solidFill>
                <a:latin typeface="Aptos Narrow"/>
                <a:cs typeface="Poppins"/>
              </a:rPr>
              <a:t>Auto-schedule meetings with relevant stakeholders based on generated insights</a:t>
            </a:r>
          </a:p>
          <a:p>
            <a:pPr marL="628650" lvl="1" indent="-171450">
              <a:buFont typeface="Wingdings" panose="05000000000000000000" pitchFamily="2" charset="2"/>
              <a:buChar char="Ø"/>
            </a:pPr>
            <a:r>
              <a:rPr lang="en-US" sz="1200">
                <a:solidFill>
                  <a:srgbClr val="16274B"/>
                </a:solidFill>
                <a:latin typeface="Aptos Narrow"/>
                <a:cs typeface="Poppins"/>
              </a:rPr>
              <a:t>Connects to Outlook Calendar (via Microsoft Graph API) or Google Calendar</a:t>
            </a:r>
          </a:p>
          <a:p>
            <a:pPr marL="628650" lvl="1" indent="-171450">
              <a:buFont typeface="Wingdings" panose="05000000000000000000" pitchFamily="2" charset="2"/>
              <a:buChar char="Ø"/>
            </a:pPr>
            <a:r>
              <a:rPr lang="en-US" sz="1200">
                <a:solidFill>
                  <a:srgbClr val="16274B"/>
                </a:solidFill>
                <a:latin typeface="Aptos Narrow"/>
                <a:cs typeface="Poppins"/>
              </a:rPr>
              <a:t>Respects working hours, location/time-zone, and meeting priorities</a:t>
            </a:r>
          </a:p>
          <a:p>
            <a:pPr marL="628650" lvl="1" indent="-171450">
              <a:buFont typeface="Wingdings" panose="05000000000000000000" pitchFamily="2" charset="2"/>
              <a:buChar char="Ø"/>
            </a:pPr>
            <a:r>
              <a:rPr lang="en-US" sz="1200">
                <a:solidFill>
                  <a:srgbClr val="16274B"/>
                </a:solidFill>
                <a:latin typeface="Aptos Narrow"/>
                <a:cs typeface="Poppins"/>
              </a:rPr>
              <a:t>Tools: Microsoft Graph API (Outlook Calendar integration), Google Calendar API (optional support),  OpenAI function-calling for intent detection</a:t>
            </a:r>
          </a:p>
          <a:p>
            <a:pPr marL="628650" lvl="1" indent="-171450">
              <a:buFont typeface="Wingdings" panose="05000000000000000000" pitchFamily="2" charset="2"/>
              <a:buChar char="Ø"/>
            </a:pPr>
            <a:r>
              <a:rPr lang="en-US" sz="1200">
                <a:solidFill>
                  <a:srgbClr val="16274B"/>
                </a:solidFill>
                <a:latin typeface="Aptos Narrow"/>
                <a:cs typeface="Poppins"/>
              </a:rPr>
              <a:t>Outcome: Automated scheduling and coordination of insight reviews</a:t>
            </a:r>
          </a:p>
          <a:p>
            <a:pPr lvl="1"/>
            <a:endParaRPr lang="en-US" sz="1200">
              <a:solidFill>
                <a:srgbClr val="16274B"/>
              </a:solidFill>
              <a:latin typeface="Aptos Narrow"/>
              <a:cs typeface="Poppins"/>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Meeting Summary Agent: </a:t>
            </a:r>
          </a:p>
          <a:p>
            <a:pPr marL="628650" lvl="1" indent="-171450">
              <a:buFont typeface="Wingdings" panose="05000000000000000000" pitchFamily="2" charset="2"/>
              <a:buChar char="Ø"/>
            </a:pPr>
            <a:r>
              <a:rPr lang="en-US" sz="1200">
                <a:solidFill>
                  <a:srgbClr val="16274B"/>
                </a:solidFill>
                <a:latin typeface="Aptos Narrow"/>
                <a:cs typeface="Poppins"/>
              </a:rPr>
              <a:t>Attend meetings via transcript and generate notes + follow-up actions.</a:t>
            </a:r>
          </a:p>
          <a:p>
            <a:pPr marL="628650" lvl="1" indent="-171450">
              <a:buFont typeface="Wingdings" panose="05000000000000000000" pitchFamily="2" charset="2"/>
              <a:buChar char="Ø"/>
            </a:pPr>
            <a:endParaRPr lang="en-US" sz="1200">
              <a:solidFill>
                <a:srgbClr val="16274B"/>
              </a:solidFill>
              <a:latin typeface="Aptos Narrow"/>
              <a:cs typeface="Poppins"/>
            </a:endParaRPr>
          </a:p>
          <a:p>
            <a:pPr marL="285750" lvl="1" indent="-285750">
              <a:spcBef>
                <a:spcPts val="1000"/>
              </a:spcBef>
              <a:buFont typeface="Wingdings" panose="05000000000000000000" pitchFamily="2" charset="2"/>
              <a:buChar char="Ø"/>
            </a:pPr>
            <a:endParaRPr lang="en-HK" sz="1400" b="1">
              <a:solidFill>
                <a:srgbClr val="16274B"/>
              </a:solidFill>
              <a:latin typeface="Aptos Narrow"/>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82AB6DBE-936E-F35C-CCB5-6B050A83ACE5}"/>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C0BD78E6-27A5-9070-CFF4-F839BD4952E9}"/>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#11</a:t>
            </a:r>
            <a:endParaRPr lang="en-US"/>
          </a:p>
        </p:txBody>
      </p:sp>
    </p:spTree>
    <p:extLst>
      <p:ext uri="{BB962C8B-B14F-4D97-AF65-F5344CB8AC3E}">
        <p14:creationId xmlns:p14="http://schemas.microsoft.com/office/powerpoint/2010/main" val="31923524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2E85-2041-442B-0003-CC0688C91CAE}"/>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515F6CB-53A7-1BFB-26F8-D0AAE87DDF9D}"/>
              </a:ext>
            </a:extLst>
          </p:cNvPr>
          <p:cNvSpPr txBox="1">
            <a:spLocks/>
          </p:cNvSpPr>
          <p:nvPr/>
        </p:nvSpPr>
        <p:spPr>
          <a:xfrm>
            <a:off x="176874" y="1141814"/>
            <a:ext cx="11686061" cy="572257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5999"/>
              </a:lnSpc>
              <a:spcBef>
                <a:spcPts val="0"/>
              </a:spcBef>
            </a:pPr>
            <a:endParaRPr lang="en-US" sz="1600">
              <a:solidFill>
                <a:srgbClr val="000000"/>
              </a:solidFill>
              <a:latin typeface="Aptos"/>
              <a:cs typeface="Poppins"/>
            </a:endParaRPr>
          </a:p>
          <a:p>
            <a:pPr>
              <a:lnSpc>
                <a:spcPct val="115999"/>
              </a:lnSpc>
              <a:spcBef>
                <a:spcPts val="0"/>
              </a:spcBef>
            </a:pPr>
            <a:r>
              <a:rPr lang="en-HK" sz="1400">
                <a:solidFill>
                  <a:srgbClr val="000000"/>
                </a:solidFill>
                <a:latin typeface="Aptos Narrow"/>
                <a:cs typeface="Poppins"/>
              </a:rPr>
              <a:t>I hope AI can automate the process of locating and providing copies of relevant documents to the bank. For instance, when the bank conducts KYC reviews and requests documents such as Business Registration Certificates, Certificates of Incorporation (COI), FATCA forms, etc., AI can quickly identify and retrieve these documents from our centralized database. Additionally, for standard forms, AI can help prefill the required information, streamlining the submission process and reducing the manual effort involved. This not only saves time but also enhances accuracy and compliance:</a:t>
            </a:r>
          </a:p>
          <a:p>
            <a:pPr marL="171450" indent="-171450">
              <a:lnSpc>
                <a:spcPct val="115999"/>
              </a:lnSpc>
              <a:spcBef>
                <a:spcPts val="0"/>
              </a:spcBef>
              <a:buFont typeface="Wingdings" panose="05000000000000000000" pitchFamily="2" charset="2"/>
              <a:buChar char="q"/>
            </a:pPr>
            <a:r>
              <a:rPr lang="en-HK" sz="1200">
                <a:solidFill>
                  <a:srgbClr val="000000"/>
                </a:solidFill>
                <a:latin typeface="Aptos Narrow"/>
                <a:cs typeface="Poppins"/>
              </a:rPr>
              <a:t> </a:t>
            </a:r>
            <a:r>
              <a:rPr lang="en-HK" sz="1200">
                <a:latin typeface="Aptos Narrow"/>
                <a:cs typeface="Poppins"/>
              </a:rPr>
              <a:t>Summarize all required information based on the prompt by search various data source and then provide summary with reference</a:t>
            </a:r>
          </a:p>
          <a:p>
            <a:pPr marL="171450" indent="-171450">
              <a:lnSpc>
                <a:spcPct val="115999"/>
              </a:lnSpc>
              <a:spcBef>
                <a:spcPts val="0"/>
              </a:spcBef>
              <a:buFont typeface="Wingdings" panose="05000000000000000000" pitchFamily="2" charset="2"/>
              <a:buChar char="q"/>
            </a:pPr>
            <a:r>
              <a:rPr lang="en-HK" sz="1200">
                <a:latin typeface="Aptos Narrow"/>
                <a:cs typeface="Poppins"/>
              </a:rPr>
              <a:t>Fill forms or provide form answer to form questions</a:t>
            </a:r>
            <a:endParaRPr lang="en-US" sz="1200">
              <a:latin typeface="Aptos Narrow"/>
              <a:cs typeface="Poppins"/>
            </a:endParaRPr>
          </a:p>
          <a:p>
            <a:pPr lvl="1">
              <a:lnSpc>
                <a:spcPct val="115999"/>
              </a:lnSpc>
              <a:spcBef>
                <a:spcPts val="0"/>
              </a:spcBef>
            </a:pPr>
            <a:endParaRPr lang="en-US" sz="1600">
              <a:latin typeface="Aptos"/>
            </a:endParaRPr>
          </a:p>
          <a:p>
            <a:pPr>
              <a:lnSpc>
                <a:spcPct val="115999"/>
              </a:lnSpc>
              <a:spcBef>
                <a:spcPts val="0"/>
              </a:spcBef>
            </a:pPr>
            <a:endParaRPr lang="en-US" sz="800">
              <a:latin typeface="Aptos"/>
              <a:cs typeface="Poppins"/>
            </a:endParaRPr>
          </a:p>
          <a:p>
            <a:pPr>
              <a:lnSpc>
                <a:spcPct val="115999"/>
              </a:lnSpc>
              <a:spcBef>
                <a:spcPts val="0"/>
              </a:spcBef>
            </a:pPr>
            <a:r>
              <a:rPr lang="en-US" b="1">
                <a:solidFill>
                  <a:srgbClr val="000000"/>
                </a:solidFill>
                <a:latin typeface="Aptos"/>
                <a:cs typeface="Poppins"/>
              </a:rPr>
              <a:t>ECI’s Approach</a:t>
            </a:r>
            <a:r>
              <a:rPr lang="en-US">
                <a:latin typeface="Aptos"/>
                <a:cs typeface="Poppins"/>
              </a:rPr>
              <a:t>:</a:t>
            </a:r>
          </a:p>
          <a:p>
            <a:pPr lvl="1">
              <a:lnSpc>
                <a:spcPct val="115999"/>
              </a:lnSpc>
              <a:spcBef>
                <a:spcPts val="0"/>
              </a:spcBef>
            </a:pPr>
            <a:endParaRPr lang="en-US" sz="800">
              <a:latin typeface="Aptos"/>
              <a:cs typeface="Poppins"/>
            </a:endParaRPr>
          </a:p>
          <a:p>
            <a:pPr marL="628650" lvl="1" indent="-171450">
              <a:buFont typeface="Wingdings" panose="05000000000000000000" pitchFamily="2" charset="2"/>
              <a:buChar char="Ø"/>
            </a:pPr>
            <a:r>
              <a:rPr lang="en-HK" sz="1200">
                <a:solidFill>
                  <a:srgbClr val="16274B"/>
                </a:solidFill>
                <a:latin typeface="Aptos Narrow"/>
                <a:cs typeface="Poppins"/>
              </a:rPr>
              <a:t>To automate document retrieval and prefilling for bank KYC reviews, store all documents in a centralized database with proper indexing. </a:t>
            </a:r>
          </a:p>
          <a:p>
            <a:pPr marL="628650" lvl="1" indent="-171450">
              <a:buFont typeface="Wingdings" panose="05000000000000000000" pitchFamily="2" charset="2"/>
              <a:buChar char="Ø"/>
            </a:pPr>
            <a:r>
              <a:rPr lang="en-HK" sz="1200">
                <a:solidFill>
                  <a:srgbClr val="16274B"/>
                </a:solidFill>
                <a:latin typeface="Aptos Narrow"/>
                <a:cs typeface="Poppins"/>
              </a:rPr>
              <a:t>Use NLP to classify documents and a simple database query to retrieve them. </a:t>
            </a:r>
          </a:p>
          <a:p>
            <a:pPr marL="628650" lvl="1" indent="-171450">
              <a:buFont typeface="Wingdings" panose="05000000000000000000" pitchFamily="2" charset="2"/>
              <a:buChar char="Ø"/>
            </a:pPr>
            <a:r>
              <a:rPr lang="en-HK" sz="1200">
                <a:solidFill>
                  <a:srgbClr val="16274B"/>
                </a:solidFill>
                <a:latin typeface="Aptos Narrow"/>
                <a:cs typeface="Poppins"/>
              </a:rPr>
              <a:t>Employ Generative AI models like GPT-4 to prefill forms and integrate these components into a web interface. </a:t>
            </a:r>
          </a:p>
          <a:p>
            <a:pPr marL="628650" lvl="1" indent="-171450">
              <a:buFont typeface="Wingdings" panose="05000000000000000000" pitchFamily="2" charset="2"/>
              <a:buChar char="Ø"/>
            </a:pPr>
            <a:r>
              <a:rPr lang="en-HK" sz="1200">
                <a:solidFill>
                  <a:srgbClr val="16274B"/>
                </a:solidFill>
                <a:latin typeface="Aptos Narrow"/>
                <a:cs typeface="Poppins"/>
              </a:rPr>
              <a:t>This approach enhances efficiency,   accuracy, and compliance.</a:t>
            </a:r>
          </a:p>
          <a:p>
            <a:pPr lvl="1">
              <a:lnSpc>
                <a:spcPct val="115999"/>
              </a:lnSpc>
              <a:spcBef>
                <a:spcPts val="0"/>
              </a:spcBef>
            </a:pPr>
            <a:endParaRPr lang="en-HK">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AC0D57ED-E649-DCBB-1C74-1C9FB0CD1085}"/>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5F40E8E3-4CAC-295A-E622-9BEB35220222}"/>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#12</a:t>
            </a:r>
            <a:endParaRPr lang="en-US"/>
          </a:p>
        </p:txBody>
      </p:sp>
    </p:spTree>
    <p:extLst>
      <p:ext uri="{BB962C8B-B14F-4D97-AF65-F5344CB8AC3E}">
        <p14:creationId xmlns:p14="http://schemas.microsoft.com/office/powerpoint/2010/main" val="41005242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12D05-FE60-73FF-0822-552786ED81B0}"/>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9D11C11-4DEE-D748-E283-2BA0C41B16E1}"/>
              </a:ext>
            </a:extLst>
          </p:cNvPr>
          <p:cNvSpPr txBox="1">
            <a:spLocks/>
          </p:cNvSpPr>
          <p:nvPr/>
        </p:nvSpPr>
        <p:spPr>
          <a:xfrm>
            <a:off x="176874" y="1141814"/>
            <a:ext cx="11686061" cy="572257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5999"/>
              </a:lnSpc>
              <a:spcBef>
                <a:spcPts val="0"/>
              </a:spcBef>
            </a:pPr>
            <a:endParaRPr lang="en-US" sz="1600">
              <a:solidFill>
                <a:srgbClr val="000000"/>
              </a:solidFill>
              <a:latin typeface="Aptos"/>
              <a:cs typeface="Poppins"/>
            </a:endParaRPr>
          </a:p>
          <a:p>
            <a:pPr>
              <a:lnSpc>
                <a:spcPct val="115999"/>
              </a:lnSpc>
              <a:spcBef>
                <a:spcPts val="0"/>
              </a:spcBef>
            </a:pPr>
            <a:r>
              <a:rPr lang="en-HK" sz="1400">
                <a:solidFill>
                  <a:srgbClr val="000000"/>
                </a:solidFill>
                <a:latin typeface="Aptos Narrow"/>
                <a:cs typeface="Poppins"/>
              </a:rPr>
              <a:t>I hope </a:t>
            </a:r>
            <a:r>
              <a:rPr lang="en-HK" sz="1400">
                <a:latin typeface="Aptos Narrow"/>
                <a:cs typeface="Poppins"/>
              </a:rPr>
              <a:t>we can establish a centralized database that consolidates data from our annual reports, Shirley's database (which she has prepared for responding to investors), and any other relevant sources that can be publicly disclosed. This way, when the bank asks questions related to our financial or business strategy..... the AI can suggest appropriate answers directly from the database: </a:t>
            </a:r>
          </a:p>
          <a:p>
            <a:pPr marL="171450" indent="-171450">
              <a:lnSpc>
                <a:spcPct val="115999"/>
              </a:lnSpc>
              <a:spcBef>
                <a:spcPts val="0"/>
              </a:spcBef>
              <a:buFont typeface="Wingdings" panose="05000000000000000000" pitchFamily="2" charset="2"/>
              <a:buChar char="q"/>
            </a:pPr>
            <a:r>
              <a:rPr lang="en-HK" sz="1200">
                <a:latin typeface="Aptos Narrow"/>
                <a:cs typeface="Poppins"/>
              </a:rPr>
              <a:t>digest the annual reports and provide insight to our business</a:t>
            </a:r>
          </a:p>
          <a:p>
            <a:pPr marL="171450" indent="-171450">
              <a:lnSpc>
                <a:spcPct val="115999"/>
              </a:lnSpc>
              <a:spcBef>
                <a:spcPts val="0"/>
              </a:spcBef>
              <a:buFont typeface="Wingdings" panose="05000000000000000000" pitchFamily="2" charset="2"/>
              <a:buChar char="q"/>
            </a:pPr>
            <a:r>
              <a:rPr lang="en-HK" sz="1200">
                <a:latin typeface="Aptos Narrow"/>
                <a:cs typeface="Poppins"/>
              </a:rPr>
              <a:t>provide first draft of answer based on our IR pre-defined response, or suggest an answer if not found</a:t>
            </a:r>
            <a:endParaRPr lang="en-US" sz="1200">
              <a:latin typeface="Aptos Narrow"/>
              <a:cs typeface="Poppins"/>
            </a:endParaRPr>
          </a:p>
          <a:p>
            <a:pPr marL="800100" lvl="1" indent="-342900">
              <a:lnSpc>
                <a:spcPct val="115999"/>
              </a:lnSpc>
              <a:spcBef>
                <a:spcPts val="0"/>
              </a:spcBef>
              <a:buFont typeface="Arial"/>
              <a:buChar char="•"/>
            </a:pPr>
            <a:endParaRPr lang="en-US" sz="1600">
              <a:latin typeface="Aptos"/>
              <a:cs typeface="Poppins"/>
            </a:endParaRPr>
          </a:p>
          <a:p>
            <a:pPr>
              <a:lnSpc>
                <a:spcPct val="115999"/>
              </a:lnSpc>
              <a:spcBef>
                <a:spcPts val="0"/>
              </a:spcBef>
            </a:pPr>
            <a:r>
              <a:rPr lang="en-US" b="1">
                <a:solidFill>
                  <a:srgbClr val="000000"/>
                </a:solidFill>
                <a:latin typeface="Aptos"/>
                <a:cs typeface="Poppins"/>
              </a:rPr>
              <a:t>ECI’s Approach</a:t>
            </a:r>
            <a:r>
              <a:rPr lang="en-US">
                <a:latin typeface="Aptos"/>
                <a:cs typeface="Poppins"/>
              </a:rPr>
              <a:t>:</a:t>
            </a:r>
          </a:p>
          <a:p>
            <a:pPr lvl="1">
              <a:lnSpc>
                <a:spcPct val="115999"/>
              </a:lnSpc>
              <a:spcBef>
                <a:spcPts val="0"/>
              </a:spcBef>
            </a:pPr>
            <a:endParaRPr lang="en-US" sz="1600">
              <a:latin typeface="Aptos"/>
              <a:cs typeface="Poppins"/>
            </a:endParaRPr>
          </a:p>
          <a:p>
            <a:pPr marL="628650" lvl="1" indent="-171450">
              <a:buFont typeface="Wingdings" panose="05000000000000000000" pitchFamily="2" charset="2"/>
              <a:buChar char="Ø"/>
            </a:pPr>
            <a:r>
              <a:rPr lang="en-US" sz="1200">
                <a:solidFill>
                  <a:srgbClr val="16274B"/>
                </a:solidFill>
                <a:latin typeface="Aptos Narrow"/>
                <a:cs typeface="Poppins"/>
              </a:rPr>
              <a:t>This can be achieved by Azure AI Search,  or </a:t>
            </a:r>
            <a:r>
              <a:rPr lang="en-US" sz="1200" err="1">
                <a:solidFill>
                  <a:srgbClr val="16274B"/>
                </a:solidFill>
                <a:latin typeface="Aptos Narrow"/>
                <a:cs typeface="Poppins"/>
              </a:rPr>
              <a:t>LangChain</a:t>
            </a:r>
            <a:r>
              <a:rPr lang="en-US" sz="1200">
                <a:solidFill>
                  <a:srgbClr val="16274B"/>
                </a:solidFill>
                <a:latin typeface="Aptos Narrow"/>
                <a:cs typeface="Poppins"/>
              </a:rPr>
              <a:t>/</a:t>
            </a:r>
            <a:r>
              <a:rPr lang="en-US" sz="1200" err="1">
                <a:solidFill>
                  <a:srgbClr val="16274B"/>
                </a:solidFill>
                <a:latin typeface="Aptos Narrow"/>
                <a:cs typeface="Poppins"/>
              </a:rPr>
              <a:t>LLamaIndex</a:t>
            </a:r>
            <a:r>
              <a:rPr lang="en-US" sz="1200">
                <a:solidFill>
                  <a:srgbClr val="16274B"/>
                </a:solidFill>
                <a:latin typeface="Aptos Narrow"/>
                <a:cs typeface="Poppins"/>
              </a:rPr>
              <a:t> ingestion pipelines consolidate data from annual reports, Shirley's investor database, and other publicly disclosed sources. </a:t>
            </a:r>
          </a:p>
          <a:p>
            <a:pPr marL="628650" lvl="1" indent="-171450">
              <a:buFont typeface="Wingdings" panose="05000000000000000000" pitchFamily="2" charset="2"/>
              <a:buChar char="Ø"/>
            </a:pPr>
            <a:r>
              <a:rPr lang="en-US" sz="1200">
                <a:solidFill>
                  <a:srgbClr val="16274B"/>
                </a:solidFill>
                <a:latin typeface="Aptos Narrow"/>
                <a:cs typeface="Poppins"/>
              </a:rPr>
              <a:t>Use Azure AI Search to index and query numeric representations of content, enabling efficient semantic matching and multilingual search.</a:t>
            </a:r>
          </a:p>
          <a:p>
            <a:pPr marL="628650" lvl="1" indent="-171450">
              <a:buFont typeface="Wingdings" panose="05000000000000000000" pitchFamily="2" charset="2"/>
              <a:buChar char="Ø"/>
            </a:pPr>
            <a:r>
              <a:rPr lang="en-US" sz="1200">
                <a:solidFill>
                  <a:srgbClr val="16274B"/>
                </a:solidFill>
                <a:latin typeface="Aptos Narrow"/>
                <a:cs typeface="Poppins"/>
              </a:rPr>
              <a:t>Integrate Generative AI models to answer bank questions based on retrieved data. This approach ensures accurate, efficient responses to bank inquiries about financial or business strategy.</a:t>
            </a:r>
          </a:p>
          <a:p>
            <a:pPr marL="628650" lvl="1" indent="-171450">
              <a:buFont typeface="Wingdings" panose="05000000000000000000" pitchFamily="2" charset="2"/>
              <a:buChar char="Ø"/>
            </a:pPr>
            <a:r>
              <a:rPr lang="en-US" sz="1200">
                <a:solidFill>
                  <a:srgbClr val="16274B"/>
                </a:solidFill>
                <a:latin typeface="Aptos Narrow"/>
                <a:cs typeface="Poppins"/>
              </a:rPr>
              <a:t>Interactive Answer Review Dashboard (for IR Team)</a:t>
            </a:r>
          </a:p>
          <a:p>
            <a:pPr marL="628650" lvl="1" indent="-171450">
              <a:buFont typeface="Wingdings" panose="05000000000000000000" pitchFamily="2" charset="2"/>
              <a:buChar char="Ø"/>
            </a:pPr>
            <a:r>
              <a:rPr lang="en-US" sz="1200">
                <a:solidFill>
                  <a:srgbClr val="16274B"/>
                </a:solidFill>
                <a:latin typeface="Aptos Narrow"/>
                <a:cs typeface="Poppins"/>
              </a:rPr>
              <a:t>Tools: </a:t>
            </a:r>
            <a:r>
              <a:rPr lang="en-US" sz="1200" err="1">
                <a:solidFill>
                  <a:srgbClr val="16274B"/>
                </a:solidFill>
                <a:latin typeface="Aptos Narrow"/>
                <a:cs typeface="Poppins"/>
              </a:rPr>
              <a:t>Streamlit</a:t>
            </a:r>
            <a:r>
              <a:rPr lang="en-US" sz="1200">
                <a:solidFill>
                  <a:srgbClr val="16274B"/>
                </a:solidFill>
                <a:latin typeface="Aptos Narrow"/>
                <a:cs typeface="Poppins"/>
              </a:rPr>
              <a:t> / React UI with document preview and version control, Azure Blob or SharePoint integration for final delivery, Feedback memory loop to improve future answers</a:t>
            </a:r>
          </a:p>
          <a:p>
            <a:pPr marL="628650" lvl="1" indent="-171450">
              <a:buFont typeface="Wingdings" panose="05000000000000000000" pitchFamily="2" charset="2"/>
              <a:buChar char="Ø"/>
            </a:pPr>
            <a:endParaRPr lang="en-US" sz="1200">
              <a:solidFill>
                <a:srgbClr val="16274B"/>
              </a:solidFill>
              <a:latin typeface="Aptos Narrow"/>
              <a:cs typeface="Poppins"/>
            </a:endParaRPr>
          </a:p>
          <a:p>
            <a:pPr lvl="1">
              <a:lnSpc>
                <a:spcPct val="115999"/>
              </a:lnSpc>
              <a:spcBef>
                <a:spcPts val="0"/>
              </a:spcBef>
            </a:pPr>
            <a:endParaRPr lang="en-HK" sz="1100">
              <a:latin typeface="Poppins"/>
              <a:cs typeface="Poppins"/>
            </a:endParaRPr>
          </a:p>
          <a:p>
            <a:pPr lvl="1">
              <a:lnSpc>
                <a:spcPct val="115999"/>
              </a:lnSpc>
              <a:spcBef>
                <a:spcPts val="0"/>
              </a:spcBef>
            </a:pPr>
            <a:endParaRPr lang="en-HK">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AD47FAE3-4112-15F6-6880-7F09A79ED2C5}"/>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709BEE4A-2872-803B-F912-56BE1DD8B3E9}"/>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#13</a:t>
            </a:r>
            <a:endParaRPr lang="en-US"/>
          </a:p>
        </p:txBody>
      </p:sp>
      <p:sp>
        <p:nvSpPr>
          <p:cNvPr id="2" name="TextBox 1">
            <a:extLst>
              <a:ext uri="{FF2B5EF4-FFF2-40B4-BE49-F238E27FC236}">
                <a16:creationId xmlns:a16="http://schemas.microsoft.com/office/drawing/2014/main" id="{9267FC53-6FE7-E7D8-72A7-D91BDBD9FDCE}"/>
              </a:ext>
            </a:extLst>
          </p:cNvPr>
          <p:cNvSpPr txBox="1"/>
          <p:nvPr/>
        </p:nvSpPr>
        <p:spPr>
          <a:xfrm>
            <a:off x="672879" y="5254521"/>
            <a:ext cx="5718296" cy="1215717"/>
          </a:xfrm>
          <a:prstGeom prst="rect">
            <a:avLst/>
          </a:prstGeom>
          <a:noFill/>
          <a:ln>
            <a:solidFill>
              <a:srgbClr val="16274B"/>
            </a:solidFill>
          </a:ln>
        </p:spPr>
        <p:txBody>
          <a:bodyPr wrap="square" rtlCol="0">
            <a:spAutoFit/>
          </a:bodyPr>
          <a:lstStyle/>
          <a:p>
            <a:r>
              <a:rPr lang="en-US" sz="1800">
                <a:latin typeface="Aptos" panose="020B0004020202020204" pitchFamily="34" charset="0"/>
              </a:rPr>
              <a:t>Questions: </a:t>
            </a:r>
          </a:p>
          <a:p>
            <a:pPr marL="228600" lvl="3" indent="-228600">
              <a:buFont typeface="+mj-lt"/>
              <a:buAutoNum type="arabicPeriod"/>
            </a:pPr>
            <a:r>
              <a:rPr lang="en-US" sz="1100">
                <a:latin typeface="Aptos" panose="020B0004020202020204" pitchFamily="34" charset="0"/>
              </a:rPr>
              <a:t>Where are Shirley’s database and previous IR responses stored (Excel, Notion, file server)?</a:t>
            </a:r>
          </a:p>
          <a:p>
            <a:pPr marL="228600" lvl="3" indent="-228600">
              <a:buFont typeface="+mj-lt"/>
              <a:buAutoNum type="arabicPeriod"/>
            </a:pPr>
            <a:r>
              <a:rPr lang="en-US" sz="1100">
                <a:latin typeface="Aptos" panose="020B0004020202020204" pitchFamily="34" charset="0"/>
              </a:rPr>
              <a:t>Are PDFs text-based or scanned? Do they follow consistent structure?</a:t>
            </a:r>
          </a:p>
          <a:p>
            <a:pPr marL="228600" lvl="3" indent="-228600">
              <a:buFont typeface="+mj-lt"/>
              <a:buAutoNum type="arabicPeriod"/>
            </a:pPr>
            <a:r>
              <a:rPr lang="en-US" sz="1100">
                <a:latin typeface="Aptos" panose="020B0004020202020204" pitchFamily="34" charset="0"/>
              </a:rPr>
              <a:t>Do most investor queries come via email, chat, or forms?</a:t>
            </a:r>
          </a:p>
          <a:p>
            <a:pPr marL="228600" lvl="3" indent="-228600">
              <a:buFont typeface="+mj-lt"/>
              <a:buAutoNum type="arabicPeriod"/>
            </a:pPr>
            <a:r>
              <a:rPr lang="en-US" sz="1100">
                <a:latin typeface="Aptos" panose="020B0004020202020204" pitchFamily="34" charset="0"/>
              </a:rPr>
              <a:t>Should AI responses include disclaimers or specific phrasing before going out?</a:t>
            </a:r>
          </a:p>
        </p:txBody>
      </p:sp>
    </p:spTree>
    <p:extLst>
      <p:ext uri="{BB962C8B-B14F-4D97-AF65-F5344CB8AC3E}">
        <p14:creationId xmlns:p14="http://schemas.microsoft.com/office/powerpoint/2010/main" val="816857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6748C-828A-1133-411F-1D1A02BA4EC6}"/>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E209F63-C205-20F7-F05A-E6D166EAAA4A}"/>
              </a:ext>
            </a:extLst>
          </p:cNvPr>
          <p:cNvSpPr txBox="1">
            <a:spLocks/>
          </p:cNvSpPr>
          <p:nvPr/>
        </p:nvSpPr>
        <p:spPr>
          <a:xfrm>
            <a:off x="176874" y="1141814"/>
            <a:ext cx="11686061" cy="572257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5999"/>
              </a:lnSpc>
              <a:spcBef>
                <a:spcPts val="0"/>
              </a:spcBef>
            </a:pPr>
            <a:endParaRPr lang="en-US" sz="1600">
              <a:solidFill>
                <a:srgbClr val="000000"/>
              </a:solidFill>
              <a:latin typeface="Aptos"/>
              <a:cs typeface="Poppins"/>
            </a:endParaRPr>
          </a:p>
          <a:p>
            <a:pPr>
              <a:lnSpc>
                <a:spcPct val="115999"/>
              </a:lnSpc>
              <a:spcBef>
                <a:spcPts val="0"/>
              </a:spcBef>
            </a:pPr>
            <a:r>
              <a:rPr lang="en-HK" sz="1400">
                <a:solidFill>
                  <a:srgbClr val="000000"/>
                </a:solidFill>
                <a:latin typeface="Aptos Narrow"/>
                <a:cs typeface="Poppins"/>
              </a:rPr>
              <a:t>To help the review of simple documents - for example, we now use Robin AI to review NDAs but they are not mature enough and still need some manual checking of the software generated results: </a:t>
            </a:r>
          </a:p>
          <a:p>
            <a:pPr marL="342900" indent="-342900">
              <a:lnSpc>
                <a:spcPct val="115999"/>
              </a:lnSpc>
              <a:spcBef>
                <a:spcPts val="0"/>
              </a:spcBef>
              <a:buFont typeface="Wingdings" panose="05000000000000000000" pitchFamily="2" charset="2"/>
              <a:buChar char="q"/>
            </a:pPr>
            <a:r>
              <a:rPr lang="en-HK" sz="1200">
                <a:latin typeface="Aptos Narrow"/>
                <a:cs typeface="Poppins"/>
              </a:rPr>
              <a:t>From Legal and compliance expertise view</a:t>
            </a:r>
            <a:endParaRPr lang="en-US" sz="1200">
              <a:latin typeface="Aptos Narrow"/>
              <a:cs typeface="Poppins"/>
            </a:endParaRPr>
          </a:p>
          <a:p>
            <a:pPr marL="800100" lvl="1" indent="-342900">
              <a:lnSpc>
                <a:spcPct val="115999"/>
              </a:lnSpc>
              <a:spcBef>
                <a:spcPts val="0"/>
              </a:spcBef>
              <a:buFont typeface="Courier New,monospace"/>
              <a:buChar char="o"/>
            </a:pPr>
            <a:endParaRPr lang="en-US" sz="1600">
              <a:latin typeface="Aptos"/>
            </a:endParaRPr>
          </a:p>
          <a:p>
            <a:pPr>
              <a:lnSpc>
                <a:spcPct val="115999"/>
              </a:lnSpc>
              <a:spcBef>
                <a:spcPts val="0"/>
              </a:spcBef>
            </a:pPr>
            <a:r>
              <a:rPr lang="en-US" b="1">
                <a:solidFill>
                  <a:srgbClr val="000000"/>
                </a:solidFill>
                <a:latin typeface="Aptos"/>
                <a:cs typeface="Poppins"/>
              </a:rPr>
              <a:t>ECI’s Approach</a:t>
            </a:r>
            <a:r>
              <a:rPr lang="en-US">
                <a:latin typeface="Aptos"/>
                <a:cs typeface="Poppins"/>
              </a:rPr>
              <a:t>:</a:t>
            </a:r>
          </a:p>
          <a:p>
            <a:pPr>
              <a:lnSpc>
                <a:spcPct val="115999"/>
              </a:lnSpc>
              <a:spcBef>
                <a:spcPts val="0"/>
              </a:spcBef>
            </a:pPr>
            <a:endParaRPr lang="en-US">
              <a:latin typeface="Aptos"/>
              <a:cs typeface="Poppins"/>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Multi-Source Legal Knowledgebase Initialization</a:t>
            </a:r>
          </a:p>
          <a:p>
            <a:pPr marL="628650" lvl="1" indent="-171450">
              <a:buFont typeface="Wingdings" panose="05000000000000000000" pitchFamily="2" charset="2"/>
              <a:buChar char="Ø"/>
            </a:pPr>
            <a:r>
              <a:rPr lang="en-US" sz="1200">
                <a:solidFill>
                  <a:srgbClr val="16274B"/>
                </a:solidFill>
                <a:latin typeface="Aptos Narrow"/>
                <a:cs typeface="Poppins"/>
              </a:rPr>
              <a:t>Tools: Private clause bank (Excel/Word/Contract Express) ingestion, Categorization agent (e.g., "Clause X – High Risk If Editable"), Azure Blob/File Share or SharePoint connector, SHK-tailored fine-tuning layer or rule embeddings (not general models)</a:t>
            </a:r>
          </a:p>
          <a:p>
            <a:pPr marL="628650" lvl="1" indent="-171450">
              <a:buFont typeface="Wingdings" panose="05000000000000000000" pitchFamily="2" charset="2"/>
              <a:buChar char="Ø"/>
            </a:pPr>
            <a:r>
              <a:rPr lang="en-US" sz="1200">
                <a:solidFill>
                  <a:srgbClr val="16274B"/>
                </a:solidFill>
                <a:latin typeface="Aptos Narrow"/>
                <a:cs typeface="Poppins"/>
              </a:rPr>
              <a:t>Outcome: Trains AI on SHK’s preferred clause library, risk positions, and redline standards</a:t>
            </a:r>
          </a:p>
          <a:p>
            <a:pPr marL="628650" lvl="1" indent="-171450">
              <a:buFont typeface="Wingdings" panose="05000000000000000000" pitchFamily="2" charset="2"/>
              <a:buChar char="Ø"/>
            </a:pPr>
            <a:endParaRPr lang="en-US" sz="1200">
              <a:solidFill>
                <a:srgbClr val="16274B"/>
              </a:solidFill>
              <a:latin typeface="Aptos Narrow"/>
              <a:cs typeface="Poppins"/>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Contract Structuring + Clause Detection Agent</a:t>
            </a:r>
          </a:p>
          <a:p>
            <a:pPr marL="628650" lvl="1" indent="-171450">
              <a:buFont typeface="Wingdings" panose="05000000000000000000" pitchFamily="2" charset="2"/>
              <a:buChar char="Ø"/>
            </a:pPr>
            <a:r>
              <a:rPr lang="en-US" sz="1200">
                <a:solidFill>
                  <a:srgbClr val="16274B"/>
                </a:solidFill>
                <a:latin typeface="Aptos Narrow"/>
                <a:cs typeface="Poppins"/>
              </a:rPr>
              <a:t>It can be done via LLMs with predefined key point to review. The LLM can read the document, review based on key points and provide the desired result.</a:t>
            </a:r>
          </a:p>
          <a:p>
            <a:pPr marL="628650" lvl="1" indent="-171450">
              <a:buFont typeface="Wingdings" panose="05000000000000000000" pitchFamily="2" charset="2"/>
              <a:buChar char="Ø"/>
            </a:pPr>
            <a:r>
              <a:rPr lang="en-US" sz="1200">
                <a:solidFill>
                  <a:srgbClr val="16274B"/>
                </a:solidFill>
                <a:latin typeface="Aptos Narrow"/>
                <a:cs typeface="Poppins"/>
              </a:rPr>
              <a:t>Tools: LLM parser (Azure GPT-4 Turbo or Claude) with fallback regex logic, Optional OCR for scanned PDFs, </a:t>
            </a:r>
            <a:r>
              <a:rPr lang="en-US" sz="1200" err="1">
                <a:solidFill>
                  <a:srgbClr val="16274B"/>
                </a:solidFill>
                <a:latin typeface="Aptos Narrow"/>
                <a:cs typeface="Poppins"/>
              </a:rPr>
              <a:t>LangChain</a:t>
            </a:r>
            <a:r>
              <a:rPr lang="en-US" sz="1200">
                <a:solidFill>
                  <a:srgbClr val="16274B"/>
                </a:solidFill>
                <a:latin typeface="Aptos Narrow"/>
                <a:cs typeface="Poppins"/>
              </a:rPr>
              <a:t>/</a:t>
            </a:r>
            <a:r>
              <a:rPr lang="en-US" sz="1200" err="1">
                <a:solidFill>
                  <a:srgbClr val="16274B"/>
                </a:solidFill>
                <a:latin typeface="Aptos Narrow"/>
                <a:cs typeface="Poppins"/>
              </a:rPr>
              <a:t>LlamaIndex</a:t>
            </a:r>
            <a:r>
              <a:rPr lang="en-US" sz="1200">
                <a:solidFill>
                  <a:srgbClr val="16274B"/>
                </a:solidFill>
                <a:latin typeface="Aptos Narrow"/>
                <a:cs typeface="Poppins"/>
              </a:rPr>
              <a:t> agents to extract Title and Obligation to Party to  Term to Risk Alignment</a:t>
            </a:r>
          </a:p>
          <a:p>
            <a:pPr marL="628650" lvl="1" indent="-171450">
              <a:buFont typeface="Wingdings" panose="05000000000000000000" pitchFamily="2" charset="2"/>
              <a:buChar char="Ø"/>
            </a:pPr>
            <a:r>
              <a:rPr lang="en-US" sz="1200">
                <a:solidFill>
                  <a:srgbClr val="16274B"/>
                </a:solidFill>
                <a:latin typeface="Aptos Narrow"/>
                <a:cs typeface="Poppins"/>
              </a:rPr>
              <a:t>Outcome: Converts NDAs into clause-by-clause structured format</a:t>
            </a:r>
          </a:p>
          <a:p>
            <a:pPr lvl="1"/>
            <a:endParaRPr lang="en-US" sz="1200">
              <a:solidFill>
                <a:srgbClr val="16274B"/>
              </a:solidFill>
              <a:latin typeface="Aptos Narrow"/>
              <a:cs typeface="Poppins"/>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Risk Flagging &amp; Explanation Agent</a:t>
            </a:r>
          </a:p>
          <a:p>
            <a:pPr marL="628650" lvl="1" indent="-171450">
              <a:buFont typeface="Wingdings" panose="05000000000000000000" pitchFamily="2" charset="2"/>
              <a:buChar char="Ø"/>
            </a:pPr>
            <a:r>
              <a:rPr lang="en-US" sz="1200">
                <a:solidFill>
                  <a:srgbClr val="16274B"/>
                </a:solidFill>
                <a:latin typeface="Aptos Narrow"/>
                <a:cs typeface="Poppins"/>
              </a:rPr>
              <a:t>Tools: Risk scoring logic (based on SHK clause templates), GPT-4 + custom system prompt, SHAP-style explainability (Why this clause was flagged)</a:t>
            </a:r>
          </a:p>
          <a:p>
            <a:pPr marL="628650" lvl="1" indent="-171450">
              <a:buFont typeface="Wingdings" panose="05000000000000000000" pitchFamily="2" charset="2"/>
              <a:buChar char="Ø"/>
            </a:pPr>
            <a:r>
              <a:rPr lang="en-US" sz="1200">
                <a:solidFill>
                  <a:srgbClr val="16274B"/>
                </a:solidFill>
                <a:latin typeface="Aptos Narrow"/>
                <a:cs typeface="Poppins"/>
              </a:rPr>
              <a:t>Outcome: Detects clause deviations based on SHK standards and explains each risk point in plain English</a:t>
            </a:r>
            <a:br>
              <a:rPr lang="en-US" sz="1200">
                <a:solidFill>
                  <a:srgbClr val="16274B"/>
                </a:solidFill>
                <a:latin typeface="Aptos Narrow"/>
                <a:cs typeface="Poppins"/>
              </a:rPr>
            </a:br>
            <a:endParaRPr lang="en-US" sz="1200">
              <a:solidFill>
                <a:srgbClr val="16274B"/>
              </a:solidFill>
              <a:latin typeface="Aptos Narrow"/>
              <a:cs typeface="Poppins"/>
            </a:endParaRPr>
          </a:p>
          <a:p>
            <a:pPr lvl="1"/>
            <a:endParaRPr lang="en-US" sz="1200">
              <a:solidFill>
                <a:srgbClr val="16274B"/>
              </a:solidFill>
              <a:latin typeface="Aptos Narrow"/>
              <a:cs typeface="Poppins"/>
            </a:endParaRPr>
          </a:p>
          <a:p>
            <a:pPr marL="628650" lvl="1" indent="-171450">
              <a:buFont typeface="Wingdings" panose="05000000000000000000" pitchFamily="2" charset="2"/>
              <a:buChar char="Ø"/>
            </a:pPr>
            <a:endParaRPr lang="en-US" sz="1200">
              <a:solidFill>
                <a:srgbClr val="16274B"/>
              </a:solidFill>
              <a:latin typeface="Aptos Narrow"/>
              <a:cs typeface="Poppins"/>
            </a:endParaRPr>
          </a:p>
          <a:p>
            <a:pPr marL="628650" lvl="1" indent="-171450">
              <a:lnSpc>
                <a:spcPct val="115999"/>
              </a:lnSpc>
              <a:spcBef>
                <a:spcPts val="0"/>
              </a:spcBef>
              <a:buFont typeface="Arial,Sans-Serif"/>
              <a:buChar char="•"/>
            </a:pPr>
            <a:endParaRPr lang="en-HK" sz="1100">
              <a:latin typeface="Poppins"/>
              <a:cs typeface="Poppins"/>
            </a:endParaRPr>
          </a:p>
          <a:p>
            <a:pPr lvl="1">
              <a:lnSpc>
                <a:spcPct val="115999"/>
              </a:lnSpc>
              <a:spcBef>
                <a:spcPts val="0"/>
              </a:spcBef>
            </a:pPr>
            <a:endParaRPr lang="en-HK">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15438796-F266-6E07-6AAF-9955F5B4E646}"/>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BF035FE7-FA05-60C9-EDAF-732F511F43CC}"/>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#14</a:t>
            </a:r>
            <a:endParaRPr lang="en-US"/>
          </a:p>
        </p:txBody>
      </p:sp>
    </p:spTree>
    <p:extLst>
      <p:ext uri="{BB962C8B-B14F-4D97-AF65-F5344CB8AC3E}">
        <p14:creationId xmlns:p14="http://schemas.microsoft.com/office/powerpoint/2010/main" val="3218706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64769-737E-AA2E-E0E7-705D178531F2}"/>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6A822C1-5296-1834-B389-7E712FC0D170}"/>
              </a:ext>
            </a:extLst>
          </p:cNvPr>
          <p:cNvSpPr txBox="1">
            <a:spLocks/>
          </p:cNvSpPr>
          <p:nvPr/>
        </p:nvSpPr>
        <p:spPr>
          <a:xfrm>
            <a:off x="176874" y="1141814"/>
            <a:ext cx="11686061" cy="572257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HK" sz="1100">
              <a:solidFill>
                <a:srgbClr val="000000"/>
              </a:solidFill>
              <a:latin typeface="Aptos Narrow"/>
              <a:cs typeface="Poppins"/>
            </a:endParaRPr>
          </a:p>
          <a:p>
            <a:pPr lvl="1">
              <a:lnSpc>
                <a:spcPct val="115999"/>
              </a:lnSpc>
              <a:spcBef>
                <a:spcPts val="0"/>
              </a:spcBef>
            </a:pPr>
            <a:endParaRPr lang="en-HK" sz="1100">
              <a:latin typeface="Aptos Narrow"/>
            </a:endParaRPr>
          </a:p>
          <a:p>
            <a:pPr>
              <a:lnSpc>
                <a:spcPct val="115999"/>
              </a:lnSpc>
              <a:spcBef>
                <a:spcPts val="0"/>
              </a:spcBef>
            </a:pPr>
            <a:r>
              <a:rPr lang="en-HK" sz="1400">
                <a:latin typeface="Aptos Narrow"/>
                <a:cs typeface="Poppins"/>
              </a:rPr>
              <a:t>Analyse simple contract and prepare the first cut of the summary of the key terms: </a:t>
            </a:r>
          </a:p>
          <a:p>
            <a:pPr marL="342900" indent="-342900">
              <a:lnSpc>
                <a:spcPct val="115999"/>
              </a:lnSpc>
              <a:spcBef>
                <a:spcPts val="0"/>
              </a:spcBef>
              <a:buFont typeface="Wingdings" panose="05000000000000000000" pitchFamily="2" charset="2"/>
              <a:buChar char="q"/>
            </a:pPr>
            <a:r>
              <a:rPr lang="en-HK" sz="1200">
                <a:latin typeface="Aptos Narrow"/>
                <a:cs typeface="Poppins"/>
              </a:rPr>
              <a:t>From Legal and compliance expertise view, not general analysis</a:t>
            </a:r>
            <a:endParaRPr lang="en-US" sz="1200">
              <a:latin typeface="Aptos Narrow"/>
              <a:cs typeface="Poppins"/>
            </a:endParaRPr>
          </a:p>
          <a:p>
            <a:pPr marL="800100" lvl="1" indent="-342900">
              <a:lnSpc>
                <a:spcPct val="115999"/>
              </a:lnSpc>
              <a:spcBef>
                <a:spcPts val="0"/>
              </a:spcBef>
              <a:buFont typeface="Arial"/>
              <a:buChar char="•"/>
            </a:pPr>
            <a:endParaRPr lang="en-US" sz="1600">
              <a:latin typeface="Aptos"/>
              <a:cs typeface="Poppins"/>
            </a:endParaRPr>
          </a:p>
          <a:p>
            <a:r>
              <a:rPr lang="en-US" b="1">
                <a:solidFill>
                  <a:srgbClr val="000000"/>
                </a:solidFill>
                <a:latin typeface="Aptos" panose="020B0004020202020204" pitchFamily="34" charset="0"/>
                <a:cs typeface="Poppins"/>
              </a:rPr>
              <a:t>ECI’s Approach</a:t>
            </a:r>
            <a:r>
              <a:rPr lang="en-US">
                <a:latin typeface="Aptos" panose="020B0004020202020204" pitchFamily="34" charset="0"/>
                <a:cs typeface="Poppins"/>
              </a:rPr>
              <a:t>:</a:t>
            </a:r>
          </a:p>
          <a:p>
            <a:endParaRPr lang="en-HK">
              <a:solidFill>
                <a:srgbClr val="16274B"/>
              </a:solidFill>
              <a:latin typeface="Aptos" panose="020B0004020202020204" pitchFamily="34" charset="0"/>
              <a:cs typeface="Poppins"/>
            </a:endParaRPr>
          </a:p>
          <a:p>
            <a:pPr marL="628650" lvl="1" indent="-171450">
              <a:buFont typeface="Wingdings" panose="05000000000000000000" pitchFamily="2" charset="2"/>
              <a:buChar char="Ø"/>
            </a:pPr>
            <a:r>
              <a:rPr lang="en-HK" sz="1200">
                <a:solidFill>
                  <a:srgbClr val="16274B"/>
                </a:solidFill>
                <a:latin typeface="Aptos Narrow"/>
                <a:cs typeface="Poppins"/>
              </a:rPr>
              <a:t>LLM can also do this, it can read and analyse the contract document and prepare the concise or detailed summary as per the requirement.</a:t>
            </a:r>
            <a:endParaRPr lang="en-HK" sz="1100">
              <a:latin typeface="Aptos Narrow"/>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Clause Structuring &amp; Classification Agent</a:t>
            </a:r>
          </a:p>
          <a:p>
            <a:pPr marL="628650" lvl="1" indent="-171450">
              <a:buFont typeface="Wingdings" panose="05000000000000000000" pitchFamily="2" charset="2"/>
              <a:buChar char="Ø"/>
            </a:pPr>
            <a:r>
              <a:rPr lang="en-US" sz="1200">
                <a:solidFill>
                  <a:srgbClr val="16274B"/>
                </a:solidFill>
                <a:latin typeface="Aptos Narrow"/>
                <a:cs typeface="Poppins"/>
              </a:rPr>
              <a:t>Parse unstructured contracts into clause-tagged structure (e.g. Term, Termination, Governing Law)</a:t>
            </a:r>
          </a:p>
          <a:p>
            <a:pPr marL="628650" lvl="1" indent="-171450">
              <a:buFont typeface="Wingdings" panose="05000000000000000000" pitchFamily="2" charset="2"/>
              <a:buChar char="Ø"/>
            </a:pPr>
            <a:r>
              <a:rPr lang="en-US" sz="1200">
                <a:solidFill>
                  <a:srgbClr val="16274B"/>
                </a:solidFill>
                <a:latin typeface="Aptos Narrow"/>
                <a:cs typeface="Poppins"/>
              </a:rPr>
              <a:t>Tools: GPT-4 Turbo (Azure), </a:t>
            </a:r>
            <a:r>
              <a:rPr lang="en-US" sz="1200" err="1">
                <a:solidFill>
                  <a:srgbClr val="16274B"/>
                </a:solidFill>
                <a:latin typeface="Aptos Narrow"/>
                <a:cs typeface="Poppins"/>
              </a:rPr>
              <a:t>LangChain</a:t>
            </a:r>
            <a:r>
              <a:rPr lang="en-US" sz="1200">
                <a:solidFill>
                  <a:srgbClr val="16274B"/>
                </a:solidFill>
                <a:latin typeface="Aptos Narrow"/>
                <a:cs typeface="Poppins"/>
              </a:rPr>
              <a:t>, custom-trained parsing prompts, fallback regex where needed</a:t>
            </a:r>
          </a:p>
          <a:p>
            <a:pPr marL="628650" lvl="1" indent="-171450">
              <a:buFont typeface="Wingdings" panose="05000000000000000000" pitchFamily="2" charset="2"/>
              <a:buChar char="Ø"/>
            </a:pPr>
            <a:r>
              <a:rPr lang="en-US" sz="1200">
                <a:solidFill>
                  <a:srgbClr val="16274B"/>
                </a:solidFill>
                <a:latin typeface="Aptos Narrow"/>
                <a:cs typeface="Poppins"/>
              </a:rPr>
              <a:t>Outcome: JSON-style clause representation mapped to SHK clause ontology</a:t>
            </a:r>
          </a:p>
          <a:p>
            <a:pPr marL="628650" lvl="1" indent="-171450">
              <a:buFont typeface="Wingdings" panose="05000000000000000000" pitchFamily="2" charset="2"/>
              <a:buChar char="Ø"/>
            </a:pPr>
            <a:endParaRPr lang="en-US" sz="1200">
              <a:solidFill>
                <a:srgbClr val="16274B"/>
              </a:solidFill>
              <a:latin typeface="Aptos Narrow"/>
              <a:cs typeface="Poppins"/>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SHK-Aligned Key Term Detection Agent</a:t>
            </a:r>
          </a:p>
          <a:p>
            <a:pPr marL="628650" lvl="1" indent="-171450">
              <a:buFont typeface="Wingdings" panose="05000000000000000000" pitchFamily="2" charset="2"/>
              <a:buChar char="Ø"/>
            </a:pPr>
            <a:r>
              <a:rPr lang="en-US" sz="1200">
                <a:solidFill>
                  <a:srgbClr val="16274B"/>
                </a:solidFill>
                <a:latin typeface="Aptos Narrow"/>
                <a:cs typeface="Poppins"/>
              </a:rPr>
              <a:t>Extract core legal dimensions such as: Term Length, Termination Conditions, Governing Law, Jurisdiction, Confidentiality Scope, Assignment / Subcontracting, Liability / Indemnity caps</a:t>
            </a:r>
          </a:p>
          <a:p>
            <a:pPr marL="628650" lvl="1" indent="-171450">
              <a:buFont typeface="Wingdings" panose="05000000000000000000" pitchFamily="2" charset="2"/>
              <a:buChar char="Ø"/>
            </a:pPr>
            <a:r>
              <a:rPr lang="en-US" sz="1200">
                <a:solidFill>
                  <a:srgbClr val="16274B"/>
                </a:solidFill>
                <a:latin typeface="Aptos Narrow"/>
                <a:cs typeface="Poppins"/>
              </a:rPr>
              <a:t>Tools: GPT-4 with few-shot examples trained on SHK-style summaries, mapping to clause</a:t>
            </a:r>
          </a:p>
          <a:p>
            <a:pPr marL="628650" lvl="1" indent="-171450">
              <a:buFont typeface="Wingdings" panose="05000000000000000000" pitchFamily="2" charset="2"/>
              <a:buChar char="Ø"/>
            </a:pPr>
            <a:r>
              <a:rPr lang="en-US" sz="1200">
                <a:solidFill>
                  <a:srgbClr val="16274B"/>
                </a:solidFill>
                <a:latin typeface="Aptos Narrow"/>
                <a:cs typeface="Poppins"/>
              </a:rPr>
              <a:t>Output: First-cut structured key term sheet</a:t>
            </a: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Risk Annotation Agent (SHK-Specific Ruleset)</a:t>
            </a:r>
          </a:p>
          <a:p>
            <a:pPr marL="628650" lvl="1" indent="-171450">
              <a:buFont typeface="Wingdings" panose="05000000000000000000" pitchFamily="2" charset="2"/>
              <a:buChar char="Ø"/>
            </a:pPr>
            <a:r>
              <a:rPr lang="en-US" sz="1200">
                <a:solidFill>
                  <a:srgbClr val="16274B"/>
                </a:solidFill>
                <a:latin typeface="Aptos Narrow"/>
                <a:cs typeface="Poppins"/>
              </a:rPr>
              <a:t>Classify extracted terms as: Acceptable, Deviation (needs review),  High Risk (breaches SHK policy)</a:t>
            </a:r>
          </a:p>
          <a:p>
            <a:pPr marL="628650" lvl="1" indent="-171450">
              <a:buFont typeface="Wingdings" panose="05000000000000000000" pitchFamily="2" charset="2"/>
              <a:buChar char="Ø"/>
            </a:pPr>
            <a:r>
              <a:rPr lang="en-US" sz="1200">
                <a:solidFill>
                  <a:srgbClr val="16274B"/>
                </a:solidFill>
                <a:latin typeface="Aptos Narrow"/>
                <a:cs typeface="Poppins"/>
              </a:rPr>
              <a:t>Outcome: Annotated summary sheet + explanation per item</a:t>
            </a:r>
          </a:p>
          <a:p>
            <a:pPr marL="628650" lvl="1" indent="-171450">
              <a:buFont typeface="Wingdings" panose="05000000000000000000" pitchFamily="2" charset="2"/>
              <a:buChar char="Ø"/>
            </a:pPr>
            <a:r>
              <a:rPr lang="en-US" sz="1200">
                <a:solidFill>
                  <a:srgbClr val="16274B"/>
                </a:solidFill>
                <a:latin typeface="Aptos Narrow"/>
                <a:cs typeface="Poppins"/>
              </a:rPr>
              <a:t>Tools: Rule-based scoring logic built on SHK’s internal legal policies (Excel importable), GPT+ Logic hybrid agent to explain why a clause deviates</a:t>
            </a:r>
          </a:p>
          <a:p>
            <a:pPr marL="628650" lvl="1" indent="-171450">
              <a:buFont typeface="Wingdings" panose="05000000000000000000" pitchFamily="2" charset="2"/>
              <a:buChar char="Ø"/>
            </a:pPr>
            <a:endParaRPr lang="en-US" sz="1200">
              <a:solidFill>
                <a:srgbClr val="16274B"/>
              </a:solidFill>
              <a:latin typeface="Aptos Narrow"/>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959552C0-413C-40DD-B69E-83E7138C3CA3}"/>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F7946C14-5DD9-91F8-81D9-B79129985DA6}"/>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#15</a:t>
            </a:r>
            <a:endParaRPr lang="en-US"/>
          </a:p>
        </p:txBody>
      </p:sp>
    </p:spTree>
    <p:extLst>
      <p:ext uri="{BB962C8B-B14F-4D97-AF65-F5344CB8AC3E}">
        <p14:creationId xmlns:p14="http://schemas.microsoft.com/office/powerpoint/2010/main" val="1630628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E93B0-E71F-FB9F-34C2-F4DDDCE13678}"/>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783D8B3-50F4-AC9F-399C-7C786151C454}"/>
              </a:ext>
            </a:extLst>
          </p:cNvPr>
          <p:cNvSpPr txBox="1">
            <a:spLocks/>
          </p:cNvSpPr>
          <p:nvPr/>
        </p:nvSpPr>
        <p:spPr>
          <a:xfrm>
            <a:off x="0" y="1141814"/>
            <a:ext cx="12192000" cy="572257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15999"/>
              </a:lnSpc>
              <a:spcBef>
                <a:spcPts val="0"/>
              </a:spcBef>
              <a:buFont typeface="Wingdings" panose="05000000000000000000" pitchFamily="2" charset="2"/>
              <a:buChar char="q"/>
            </a:pPr>
            <a:r>
              <a:rPr lang="en-HK" sz="1200">
                <a:latin typeface="Aptos Narrow"/>
                <a:cs typeface="Poppins"/>
              </a:rPr>
              <a:t>Drafting board resolutions, with the ability to search for similar content templates and draft the resolutions</a:t>
            </a:r>
            <a:r>
              <a:rPr lang="en-HK" sz="1100">
                <a:latin typeface="Aptos Narrow"/>
                <a:cs typeface="Poppins"/>
              </a:rPr>
              <a:t>: </a:t>
            </a:r>
            <a:br>
              <a:rPr lang="en-HK" sz="1100">
                <a:latin typeface="Aptos Narrow"/>
              </a:rPr>
            </a:br>
            <a:endParaRPr lang="en-HK" sz="1100">
              <a:latin typeface="Aptos Narrow"/>
              <a:cs typeface="Poppins"/>
            </a:endParaRPr>
          </a:p>
          <a:p>
            <a:r>
              <a:rPr lang="en-US" b="1">
                <a:solidFill>
                  <a:srgbClr val="000000"/>
                </a:solidFill>
                <a:latin typeface="Aptos" panose="020B0004020202020204" pitchFamily="34" charset="0"/>
                <a:cs typeface="Poppins"/>
              </a:rPr>
              <a:t>ECI’s Approach</a:t>
            </a:r>
            <a:r>
              <a:rPr lang="en-US">
                <a:latin typeface="Aptos" panose="020B0004020202020204" pitchFamily="34" charset="0"/>
                <a:cs typeface="Poppins"/>
              </a:rPr>
              <a:t>:</a:t>
            </a:r>
          </a:p>
          <a:p>
            <a:pPr lvl="1">
              <a:lnSpc>
                <a:spcPct val="115999"/>
              </a:lnSpc>
              <a:spcBef>
                <a:spcPts val="0"/>
              </a:spcBef>
            </a:pPr>
            <a:endParaRPr lang="en-HK" sz="1100">
              <a:latin typeface="Aptos Narrow"/>
              <a:cs typeface="Poppins"/>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Input &amp; Intent Agent </a:t>
            </a:r>
          </a:p>
          <a:p>
            <a:pPr marL="628650" lvl="1" indent="-171450">
              <a:buFont typeface="Wingdings" panose="05000000000000000000" pitchFamily="2" charset="2"/>
              <a:buChar char="Ø"/>
            </a:pPr>
            <a:r>
              <a:rPr lang="en-US" sz="1200">
                <a:solidFill>
                  <a:srgbClr val="16274B"/>
                </a:solidFill>
                <a:latin typeface="Aptos Narrow"/>
                <a:cs typeface="Poppins"/>
              </a:rPr>
              <a:t>User Input Types Supported: Topic prompt, Semi-drafted bullet points, Prior resolution for reuse</a:t>
            </a:r>
          </a:p>
          <a:p>
            <a:pPr marL="628650" lvl="1" indent="-171450">
              <a:buFont typeface="Wingdings" panose="05000000000000000000" pitchFamily="2" charset="2"/>
              <a:buChar char="Ø"/>
            </a:pPr>
            <a:r>
              <a:rPr lang="en-US" sz="1200">
                <a:solidFill>
                  <a:srgbClr val="16274B"/>
                </a:solidFill>
                <a:latin typeface="Aptos Narrow"/>
                <a:cs typeface="Poppins"/>
              </a:rPr>
              <a:t>Tooling: GPT-4 + SHK vocabulary parser with fine-tuned prompt filters</a:t>
            </a:r>
          </a:p>
          <a:p>
            <a:pPr marL="628650" lvl="1" indent="-171450">
              <a:buFont typeface="Wingdings" panose="05000000000000000000" pitchFamily="2" charset="2"/>
              <a:buChar char="Ø"/>
            </a:pPr>
            <a:r>
              <a:rPr lang="en-US" sz="1200">
                <a:solidFill>
                  <a:srgbClr val="16274B"/>
                </a:solidFill>
                <a:latin typeface="Aptos Narrow"/>
                <a:cs typeface="Poppins"/>
              </a:rPr>
              <a:t>Outcome: Extract purpose, action, entity, date, board type</a:t>
            </a:r>
          </a:p>
          <a:p>
            <a:pPr lvl="1"/>
            <a:endParaRPr lang="en-US" sz="1200">
              <a:solidFill>
                <a:srgbClr val="16274B"/>
              </a:solidFill>
              <a:latin typeface="Aptos Narrow"/>
              <a:cs typeface="Poppins"/>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Drafting Agent </a:t>
            </a:r>
          </a:p>
          <a:p>
            <a:pPr marL="628650" lvl="1" indent="-171450">
              <a:buFont typeface="Wingdings" panose="05000000000000000000" pitchFamily="2" charset="2"/>
              <a:buChar char="Ø"/>
            </a:pPr>
            <a:r>
              <a:rPr lang="en-US" sz="1200">
                <a:solidFill>
                  <a:srgbClr val="16274B"/>
                </a:solidFill>
                <a:latin typeface="Aptos Narrow"/>
                <a:cs typeface="Poppins"/>
              </a:rPr>
              <a:t>Precedent tone + structure, SHK-specific templates (header, board type, numbering), Legal boilerplate</a:t>
            </a:r>
          </a:p>
          <a:p>
            <a:pPr lvl="1"/>
            <a:r>
              <a:rPr lang="en-US" sz="1200">
                <a:solidFill>
                  <a:srgbClr val="16274B"/>
                </a:solidFill>
                <a:latin typeface="Aptos Narrow"/>
                <a:cs typeface="Poppins"/>
              </a:rPr>
              <a:t> and context-driven clauses</a:t>
            </a:r>
          </a:p>
          <a:p>
            <a:pPr marL="628650" lvl="1" indent="-171450">
              <a:buFont typeface="Wingdings" panose="05000000000000000000" pitchFamily="2" charset="2"/>
              <a:buChar char="Ø"/>
            </a:pPr>
            <a:r>
              <a:rPr lang="en-US" sz="1200">
                <a:solidFill>
                  <a:srgbClr val="16274B"/>
                </a:solidFill>
                <a:latin typeface="Aptos Narrow"/>
                <a:cs typeface="Poppins"/>
              </a:rPr>
              <a:t>Tooling: GPT-4 + Prompt engineering with SHK formatting templates</a:t>
            </a:r>
          </a:p>
          <a:p>
            <a:pPr marL="628650" lvl="1" indent="-171450">
              <a:buFont typeface="Wingdings" panose="05000000000000000000" pitchFamily="2" charset="2"/>
              <a:buChar char="Ø"/>
            </a:pPr>
            <a:r>
              <a:rPr lang="en-US" sz="1200">
                <a:solidFill>
                  <a:srgbClr val="16274B"/>
                </a:solidFill>
                <a:latin typeface="Aptos Narrow"/>
                <a:cs typeface="Poppins"/>
              </a:rPr>
              <a:t>Custom Logic: Auto-fills parties, deal amounts, timeline if supplied</a:t>
            </a:r>
          </a:p>
          <a:p>
            <a:pPr lvl="1"/>
            <a:endParaRPr lang="en-US" sz="1200">
              <a:solidFill>
                <a:srgbClr val="16274B"/>
              </a:solidFill>
              <a:latin typeface="Aptos Narrow"/>
              <a:cs typeface="Poppins"/>
            </a:endParaRPr>
          </a:p>
          <a:p>
            <a:pPr lvl="1">
              <a:lnSpc>
                <a:spcPct val="115999"/>
              </a:lnSpc>
              <a:spcBef>
                <a:spcPts val="0"/>
              </a:spcBef>
            </a:pPr>
            <a:endParaRPr lang="en-HK" sz="1100">
              <a:latin typeface="Aptos Narrow"/>
            </a:endParaRPr>
          </a:p>
          <a:p>
            <a:pPr lvl="1">
              <a:lnSpc>
                <a:spcPct val="115999"/>
              </a:lnSpc>
              <a:spcBef>
                <a:spcPts val="0"/>
              </a:spcBef>
            </a:pPr>
            <a:endParaRPr lang="en-HK">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5F864975-8B7D-2E31-9832-F3B8C2DCF61A}"/>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3950C9FC-D9A6-5FC2-50EF-08AB08E3A630}"/>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#16</a:t>
            </a:r>
            <a:endParaRPr lang="en-US"/>
          </a:p>
        </p:txBody>
      </p:sp>
      <p:sp>
        <p:nvSpPr>
          <p:cNvPr id="2" name="TextBox 1">
            <a:extLst>
              <a:ext uri="{FF2B5EF4-FFF2-40B4-BE49-F238E27FC236}">
                <a16:creationId xmlns:a16="http://schemas.microsoft.com/office/drawing/2014/main" id="{560B1C9B-8064-FD50-3899-9CA8EB0DB44A}"/>
              </a:ext>
            </a:extLst>
          </p:cNvPr>
          <p:cNvSpPr txBox="1"/>
          <p:nvPr/>
        </p:nvSpPr>
        <p:spPr>
          <a:xfrm>
            <a:off x="7267075" y="2374046"/>
            <a:ext cx="4742115" cy="3354765"/>
          </a:xfrm>
          <a:prstGeom prst="rect">
            <a:avLst/>
          </a:prstGeom>
          <a:noFill/>
          <a:ln>
            <a:solidFill>
              <a:srgbClr val="16274B"/>
            </a:solidFill>
          </a:ln>
        </p:spPr>
        <p:txBody>
          <a:bodyPr wrap="square" rtlCol="0">
            <a:spAutoFit/>
          </a:bodyPr>
          <a:lstStyle/>
          <a:p>
            <a:r>
              <a:rPr lang="en-US">
                <a:latin typeface="Aptos" panose="020B0004020202020204" pitchFamily="34" charset="0"/>
              </a:rPr>
              <a:t>Question:</a:t>
            </a:r>
          </a:p>
          <a:p>
            <a:pPr>
              <a:buNone/>
            </a:pPr>
            <a:r>
              <a:rPr lang="en-US" sz="1100" b="1">
                <a:latin typeface="Aptos" panose="020B0004020202020204" pitchFamily="34" charset="0"/>
                <a:cs typeface="Poppins"/>
              </a:rPr>
              <a:t>Document &amp; Template Understanding</a:t>
            </a:r>
          </a:p>
          <a:p>
            <a:pPr>
              <a:buFont typeface="+mj-lt"/>
              <a:buAutoNum type="arabicPeriod"/>
            </a:pPr>
            <a:r>
              <a:rPr lang="en-US" sz="1100">
                <a:latin typeface="Aptos" panose="020B0004020202020204" pitchFamily="34" charset="0"/>
                <a:cs typeface="Poppins"/>
              </a:rPr>
              <a:t>How many board types exist at SHK (e.g. </a:t>
            </a:r>
            <a:r>
              <a:rPr lang="en-US" sz="1100" err="1">
                <a:latin typeface="Aptos" panose="020B0004020202020204" pitchFamily="34" charset="0"/>
                <a:cs typeface="Poppins"/>
              </a:rPr>
              <a:t>HoldCo</a:t>
            </a:r>
            <a:r>
              <a:rPr lang="en-US" sz="1100">
                <a:latin typeface="Aptos" panose="020B0004020202020204" pitchFamily="34" charset="0"/>
                <a:cs typeface="Poppins"/>
              </a:rPr>
              <a:t>, </a:t>
            </a:r>
            <a:r>
              <a:rPr lang="en-US" sz="1100" err="1">
                <a:latin typeface="Aptos" panose="020B0004020202020204" pitchFamily="34" charset="0"/>
                <a:cs typeface="Poppins"/>
              </a:rPr>
              <a:t>SubCo</a:t>
            </a:r>
            <a:r>
              <a:rPr lang="en-US" sz="1100">
                <a:latin typeface="Aptos" panose="020B0004020202020204" pitchFamily="34" charset="0"/>
                <a:cs typeface="Poppins"/>
              </a:rPr>
              <a:t>, Investment)?</a:t>
            </a:r>
          </a:p>
          <a:p>
            <a:pPr>
              <a:buFont typeface="+mj-lt"/>
              <a:buAutoNum type="arabicPeriod"/>
            </a:pPr>
            <a:r>
              <a:rPr lang="en-US" sz="1100">
                <a:latin typeface="Aptos" panose="020B0004020202020204" pitchFamily="34" charset="0"/>
                <a:cs typeface="Poppins"/>
              </a:rPr>
              <a:t>Are existing resolution templates categorized or just archived as PDFs?</a:t>
            </a:r>
          </a:p>
          <a:p>
            <a:pPr>
              <a:buNone/>
            </a:pPr>
            <a:r>
              <a:rPr lang="en-US" sz="1100" b="1">
                <a:latin typeface="Aptos" panose="020B0004020202020204" pitchFamily="34" charset="0"/>
                <a:cs typeface="Poppins"/>
              </a:rPr>
              <a:t>Access &amp; Storage</a:t>
            </a:r>
          </a:p>
          <a:p>
            <a:pPr>
              <a:buFont typeface="+mj-lt"/>
              <a:buAutoNum type="arabicPeriod" startAt="3"/>
            </a:pPr>
            <a:r>
              <a:rPr lang="en-US" sz="1100">
                <a:latin typeface="Aptos" panose="020B0004020202020204" pitchFamily="34" charset="0"/>
                <a:cs typeface="Poppins"/>
              </a:rPr>
              <a:t>Where are past resolutions stored? (SharePoint, DMS, on-prem folders?)</a:t>
            </a:r>
          </a:p>
          <a:p>
            <a:pPr>
              <a:buFont typeface="+mj-lt"/>
              <a:buAutoNum type="arabicPeriod" startAt="3"/>
            </a:pPr>
            <a:r>
              <a:rPr lang="en-US" sz="1100">
                <a:latin typeface="Aptos" panose="020B0004020202020204" pitchFamily="34" charset="0"/>
                <a:cs typeface="Poppins"/>
              </a:rPr>
              <a:t>Can metadata be extracted from filenames/folders for classification?</a:t>
            </a:r>
          </a:p>
          <a:p>
            <a:pPr>
              <a:buNone/>
            </a:pPr>
            <a:r>
              <a:rPr lang="en-US" sz="1100" b="1">
                <a:latin typeface="Aptos" panose="020B0004020202020204" pitchFamily="34" charset="0"/>
                <a:cs typeface="Poppins"/>
              </a:rPr>
              <a:t>Drafting Logic</a:t>
            </a:r>
          </a:p>
          <a:p>
            <a:pPr>
              <a:buFont typeface="+mj-lt"/>
              <a:buAutoNum type="arabicPeriod" startAt="5"/>
            </a:pPr>
            <a:r>
              <a:rPr lang="en-US" sz="1100">
                <a:latin typeface="Aptos" panose="020B0004020202020204" pitchFamily="34" charset="0"/>
                <a:cs typeface="Poppins"/>
              </a:rPr>
              <a:t>Does SHK have different resolution formats for: Approval vs Acknowledgement vs Delegation?</a:t>
            </a:r>
          </a:p>
          <a:p>
            <a:pPr>
              <a:buFont typeface="+mj-lt"/>
              <a:buAutoNum type="arabicPeriod" startAt="5"/>
            </a:pPr>
            <a:r>
              <a:rPr lang="en-US" sz="1100">
                <a:latin typeface="Aptos" panose="020B0004020202020204" pitchFamily="34" charset="0"/>
                <a:cs typeface="Poppins"/>
              </a:rPr>
              <a:t>What fields are mandatory in every resolution (e.g., Company Stamp, Date, Footer)?</a:t>
            </a:r>
          </a:p>
          <a:p>
            <a:pPr>
              <a:buNone/>
            </a:pPr>
            <a:r>
              <a:rPr lang="en-US" sz="1100" b="1">
                <a:latin typeface="Aptos" panose="020B0004020202020204" pitchFamily="34" charset="0"/>
                <a:cs typeface="Poppins"/>
              </a:rPr>
              <a:t>Integration &amp; Workflow</a:t>
            </a:r>
          </a:p>
          <a:p>
            <a:pPr>
              <a:buFont typeface="+mj-lt"/>
              <a:buAutoNum type="arabicPeriod" startAt="7"/>
            </a:pPr>
            <a:r>
              <a:rPr lang="en-US" sz="1100">
                <a:latin typeface="Aptos" panose="020B0004020202020204" pitchFamily="34" charset="0"/>
                <a:cs typeface="Poppins"/>
              </a:rPr>
              <a:t>Should the GenAI tool be integrated into Microsoft Teams or run as a web portal?</a:t>
            </a:r>
          </a:p>
          <a:p>
            <a:pPr>
              <a:buFont typeface="+mj-lt"/>
              <a:buAutoNum type="arabicPeriod" startAt="7"/>
            </a:pPr>
            <a:r>
              <a:rPr lang="en-US" sz="1100">
                <a:latin typeface="Aptos" panose="020B0004020202020204" pitchFamily="34" charset="0"/>
                <a:cs typeface="Poppins"/>
              </a:rPr>
              <a:t>Would legal/compliance team prefer tracked changes or side-by-side comparison</a:t>
            </a:r>
          </a:p>
          <a:p>
            <a:endParaRPr lang="en-US">
              <a:latin typeface="Aptos" panose="020B0004020202020204" pitchFamily="34" charset="0"/>
            </a:endParaRPr>
          </a:p>
        </p:txBody>
      </p:sp>
    </p:spTree>
    <p:extLst>
      <p:ext uri="{BB962C8B-B14F-4D97-AF65-F5344CB8AC3E}">
        <p14:creationId xmlns:p14="http://schemas.microsoft.com/office/powerpoint/2010/main" val="8997242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30343-A5FB-BE70-A4B5-4A99E2589177}"/>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F96FA73-07B1-D017-D293-CF8D6231BD59}"/>
              </a:ext>
            </a:extLst>
          </p:cNvPr>
          <p:cNvSpPr txBox="1">
            <a:spLocks/>
          </p:cNvSpPr>
          <p:nvPr/>
        </p:nvSpPr>
        <p:spPr>
          <a:xfrm>
            <a:off x="176874" y="1141814"/>
            <a:ext cx="11686061" cy="572257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15999"/>
              </a:lnSpc>
              <a:spcBef>
                <a:spcPts val="0"/>
              </a:spcBef>
              <a:buFont typeface="Wingdings" panose="05000000000000000000" pitchFamily="2" charset="2"/>
              <a:buChar char="q"/>
            </a:pPr>
            <a:r>
              <a:rPr lang="en-HK" sz="1200">
                <a:latin typeface="Aptos Narrow"/>
                <a:cs typeface="Poppins"/>
              </a:rPr>
              <a:t>Drafting minutes for physical meetings, especially for long meetings: </a:t>
            </a:r>
          </a:p>
          <a:p>
            <a:pPr marL="800100" lvl="1" indent="-342900">
              <a:lnSpc>
                <a:spcPct val="115999"/>
              </a:lnSpc>
              <a:spcBef>
                <a:spcPts val="0"/>
              </a:spcBef>
              <a:buFont typeface="Arial"/>
              <a:buChar char="•"/>
            </a:pPr>
            <a:endParaRPr lang="en-US" sz="1600">
              <a:latin typeface="Aptos"/>
              <a:cs typeface="Poppins"/>
            </a:endParaRPr>
          </a:p>
          <a:p>
            <a:pPr>
              <a:lnSpc>
                <a:spcPct val="115999"/>
              </a:lnSpc>
              <a:spcBef>
                <a:spcPts val="0"/>
              </a:spcBef>
            </a:pPr>
            <a:r>
              <a:rPr lang="en-US" b="1">
                <a:solidFill>
                  <a:srgbClr val="000000"/>
                </a:solidFill>
                <a:latin typeface="Aptos" panose="020B0004020202020204" pitchFamily="34" charset="0"/>
                <a:cs typeface="Poppins"/>
              </a:rPr>
              <a:t>ECI’s Approach</a:t>
            </a:r>
            <a:r>
              <a:rPr lang="en-US">
                <a:latin typeface="Aptos" panose="020B0004020202020204" pitchFamily="34" charset="0"/>
                <a:cs typeface="Poppins"/>
              </a:rPr>
              <a:t>:</a:t>
            </a:r>
          </a:p>
          <a:p>
            <a:pPr>
              <a:lnSpc>
                <a:spcPct val="115999"/>
              </a:lnSpc>
              <a:spcBef>
                <a:spcPts val="0"/>
              </a:spcBef>
            </a:pPr>
            <a:endParaRPr lang="en-US">
              <a:latin typeface="Aptos" panose="020B0004020202020204" pitchFamily="34" charset="0"/>
              <a:cs typeface="Poppins"/>
            </a:endParaRPr>
          </a:p>
          <a:p>
            <a:pPr marL="628650" lvl="1" indent="-171450">
              <a:buFont typeface="Wingdings" panose="05000000000000000000" pitchFamily="2" charset="2"/>
              <a:buChar char="Ø"/>
            </a:pPr>
            <a:r>
              <a:rPr lang="en-US" sz="1200">
                <a:solidFill>
                  <a:srgbClr val="16274B"/>
                </a:solidFill>
                <a:latin typeface="Aptos Narrow"/>
                <a:cs typeface="Poppins"/>
              </a:rPr>
              <a:t>If recording is setup for the physical meeting, then we can use speech to text service to transcribe the recording and generate MOM after the meetings ended</a:t>
            </a:r>
            <a:r>
              <a:rPr lang="en-HK" sz="1200">
                <a:solidFill>
                  <a:srgbClr val="16274B"/>
                </a:solidFill>
                <a:latin typeface="Aptos Narrow"/>
                <a:cs typeface="Poppins"/>
              </a:rPr>
              <a:t>.</a:t>
            </a:r>
          </a:p>
          <a:p>
            <a:pPr marL="628650" lvl="1" indent="-171450">
              <a:buFont typeface="Wingdings" panose="05000000000000000000" pitchFamily="2" charset="2"/>
              <a:buChar char="Ø"/>
            </a:pPr>
            <a:r>
              <a:rPr lang="en-HK" sz="1200">
                <a:solidFill>
                  <a:srgbClr val="16274B"/>
                </a:solidFill>
                <a:latin typeface="Aptos Narrow"/>
                <a:cs typeface="Poppins"/>
              </a:rPr>
              <a:t>ECI have developed real time interactive avatar which can understand audio/voice and perform search and answers back.</a:t>
            </a:r>
          </a:p>
          <a:p>
            <a:pPr lvl="1">
              <a:lnSpc>
                <a:spcPct val="115999"/>
              </a:lnSpc>
              <a:spcBef>
                <a:spcPts val="0"/>
              </a:spcBef>
            </a:pPr>
            <a:endParaRPr lang="en-HK" sz="1100">
              <a:latin typeface="Aptos Narrow"/>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Audio Capture Agent</a:t>
            </a:r>
          </a:p>
          <a:p>
            <a:pPr marL="628650" lvl="1" indent="-171450">
              <a:buFont typeface="Wingdings" panose="05000000000000000000" pitchFamily="2" charset="2"/>
              <a:buChar char="Ø"/>
            </a:pPr>
            <a:r>
              <a:rPr lang="en-US" sz="1200">
                <a:solidFill>
                  <a:srgbClr val="16274B"/>
                </a:solidFill>
                <a:latin typeface="Aptos Narrow"/>
                <a:cs typeface="Poppins"/>
              </a:rPr>
              <a:t>Multi-microphone setup or audio</a:t>
            </a:r>
          </a:p>
          <a:p>
            <a:pPr marL="628650" lvl="1" indent="-171450">
              <a:buFont typeface="Wingdings" panose="05000000000000000000" pitchFamily="2" charset="2"/>
              <a:buChar char="Ø"/>
            </a:pPr>
            <a:r>
              <a:rPr lang="en-US" sz="1200">
                <a:solidFill>
                  <a:srgbClr val="16274B"/>
                </a:solidFill>
                <a:latin typeface="Aptos Narrow"/>
                <a:cs typeface="Poppins"/>
              </a:rPr>
              <a:t>Speaker </a:t>
            </a:r>
            <a:r>
              <a:rPr lang="en-US" sz="1200" err="1">
                <a:solidFill>
                  <a:srgbClr val="16274B"/>
                </a:solidFill>
                <a:latin typeface="Aptos Narrow"/>
                <a:cs typeface="Poppins"/>
              </a:rPr>
              <a:t>diarization</a:t>
            </a:r>
            <a:r>
              <a:rPr lang="en-US" sz="1200">
                <a:solidFill>
                  <a:srgbClr val="16274B"/>
                </a:solidFill>
                <a:latin typeface="Aptos Narrow"/>
                <a:cs typeface="Poppins"/>
              </a:rPr>
              <a:t> identifies each SHK participant</a:t>
            </a:r>
          </a:p>
          <a:p>
            <a:pPr marL="628650" lvl="1" indent="-171450">
              <a:buFont typeface="Wingdings" panose="05000000000000000000" pitchFamily="2" charset="2"/>
              <a:buChar char="Ø"/>
            </a:pPr>
            <a:r>
              <a:rPr lang="en-US" sz="1200">
                <a:solidFill>
                  <a:srgbClr val="16274B"/>
                </a:solidFill>
                <a:latin typeface="Aptos Narrow"/>
                <a:cs typeface="Poppins"/>
              </a:rPr>
              <a:t>Timestamps for reference</a:t>
            </a:r>
          </a:p>
          <a:p>
            <a:pPr marL="628650" lvl="1" indent="-171450">
              <a:buFont typeface="Wingdings" panose="05000000000000000000" pitchFamily="2" charset="2"/>
              <a:buChar char="Ø"/>
            </a:pPr>
            <a:r>
              <a:rPr lang="en-US" sz="1200">
                <a:solidFill>
                  <a:srgbClr val="16274B"/>
                </a:solidFill>
                <a:latin typeface="Aptos Narrow"/>
                <a:cs typeface="Poppins"/>
              </a:rPr>
              <a:t>Tech Stack: Whisper Large-V3 (fine-tuned ), NVIDIA </a:t>
            </a:r>
            <a:r>
              <a:rPr lang="en-US" sz="1200" err="1">
                <a:solidFill>
                  <a:srgbClr val="16274B"/>
                </a:solidFill>
                <a:latin typeface="Aptos Narrow"/>
                <a:cs typeface="Poppins"/>
              </a:rPr>
              <a:t>NeMo</a:t>
            </a:r>
            <a:r>
              <a:rPr lang="en-US" sz="1200">
                <a:solidFill>
                  <a:srgbClr val="16274B"/>
                </a:solidFill>
                <a:latin typeface="Aptos Narrow"/>
                <a:cs typeface="Poppins"/>
              </a:rPr>
              <a:t>, Azure speech </a:t>
            </a:r>
            <a:r>
              <a:rPr lang="en-US" sz="1200" err="1">
                <a:solidFill>
                  <a:srgbClr val="16274B"/>
                </a:solidFill>
                <a:latin typeface="Aptos Narrow"/>
                <a:cs typeface="Poppins"/>
              </a:rPr>
              <a:t>sdk</a:t>
            </a:r>
            <a:r>
              <a:rPr lang="en-US" sz="1200">
                <a:solidFill>
                  <a:srgbClr val="16274B"/>
                </a:solidFill>
                <a:latin typeface="Aptos Narrow"/>
                <a:cs typeface="Poppins"/>
              </a:rPr>
              <a:t>.</a:t>
            </a:r>
          </a:p>
          <a:p>
            <a:pPr marL="628650" lvl="1" indent="-171450">
              <a:buFont typeface="Wingdings" panose="05000000000000000000" pitchFamily="2" charset="2"/>
              <a:buChar char="Ø"/>
            </a:pPr>
            <a:r>
              <a:rPr lang="en-US" sz="1200">
                <a:solidFill>
                  <a:srgbClr val="16274B"/>
                </a:solidFill>
                <a:latin typeface="Aptos Narrow"/>
                <a:cs typeface="Poppins"/>
              </a:rPr>
              <a:t>Output stored securely in Azure Blob with metadata</a:t>
            </a: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Segmentation Agent</a:t>
            </a:r>
          </a:p>
          <a:p>
            <a:pPr marL="628650" lvl="1" indent="-171450">
              <a:buFont typeface="Wingdings" panose="05000000000000000000" pitchFamily="2" charset="2"/>
              <a:buChar char="Ø"/>
            </a:pPr>
            <a:r>
              <a:rPr lang="en-US" sz="1200">
                <a:solidFill>
                  <a:srgbClr val="16274B"/>
                </a:solidFill>
                <a:latin typeface="Aptos Narrow"/>
                <a:cs typeface="Poppins"/>
              </a:rPr>
              <a:t>By agenda item (e.g. Finance Review, M&amp;A Update)</a:t>
            </a:r>
          </a:p>
          <a:p>
            <a:pPr marL="628650" lvl="1" indent="-171450">
              <a:buFont typeface="Wingdings" panose="05000000000000000000" pitchFamily="2" charset="2"/>
              <a:buChar char="Ø"/>
            </a:pPr>
            <a:r>
              <a:rPr lang="en-US" sz="1200">
                <a:solidFill>
                  <a:srgbClr val="16274B"/>
                </a:solidFill>
                <a:latin typeface="Aptos Narrow"/>
                <a:cs typeface="Poppins"/>
              </a:rPr>
              <a:t>By resolution/discussion/action</a:t>
            </a:r>
          </a:p>
          <a:p>
            <a:pPr marL="628650" lvl="1" indent="-171450">
              <a:buFont typeface="Wingdings" panose="05000000000000000000" pitchFamily="2" charset="2"/>
              <a:buChar char="Ø"/>
            </a:pPr>
            <a:r>
              <a:rPr lang="en-US" sz="1200">
                <a:solidFill>
                  <a:srgbClr val="16274B"/>
                </a:solidFill>
                <a:latin typeface="Aptos Narrow"/>
                <a:cs typeface="Poppins"/>
              </a:rPr>
              <a:t>Adds structure: Discussion, Decision, Follow-up</a:t>
            </a:r>
          </a:p>
          <a:p>
            <a:pPr marL="628650" lvl="1" indent="-171450">
              <a:buFont typeface="Wingdings" panose="05000000000000000000" pitchFamily="2" charset="2"/>
              <a:buChar char="Ø"/>
            </a:pPr>
            <a:r>
              <a:rPr lang="en-US" sz="1200">
                <a:solidFill>
                  <a:srgbClr val="16274B"/>
                </a:solidFill>
                <a:latin typeface="Aptos Narrow"/>
                <a:cs typeface="Poppins"/>
              </a:rPr>
              <a:t>Tech: GPT-4 with embedded agenda context, Time-aligned </a:t>
            </a:r>
            <a:r>
              <a:rPr lang="en-US" sz="1200" err="1">
                <a:solidFill>
                  <a:srgbClr val="16274B"/>
                </a:solidFill>
                <a:latin typeface="Aptos Narrow"/>
                <a:cs typeface="Poppins"/>
              </a:rPr>
              <a:t>chunker</a:t>
            </a:r>
            <a:r>
              <a:rPr lang="en-US" sz="1200">
                <a:solidFill>
                  <a:srgbClr val="16274B"/>
                </a:solidFill>
                <a:latin typeface="Aptos Narrow"/>
                <a:cs typeface="Poppins"/>
              </a:rPr>
              <a:t> f</a:t>
            </a: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Drafting Agent:</a:t>
            </a:r>
          </a:p>
          <a:p>
            <a:pPr marL="628650" lvl="1" indent="-171450">
              <a:buFont typeface="Wingdings" panose="05000000000000000000" pitchFamily="2" charset="2"/>
              <a:buChar char="Ø"/>
            </a:pPr>
            <a:r>
              <a:rPr lang="en-US" sz="1200">
                <a:solidFill>
                  <a:srgbClr val="16274B"/>
                </a:solidFill>
                <a:latin typeface="Aptos Narrow"/>
                <a:cs typeface="Poppins"/>
              </a:rPr>
              <a:t>Summarizes each topic with speaker attribution</a:t>
            </a:r>
          </a:p>
          <a:p>
            <a:pPr marL="628650" lvl="1" indent="-171450">
              <a:buFont typeface="Wingdings" panose="05000000000000000000" pitchFamily="2" charset="2"/>
              <a:buChar char="Ø"/>
            </a:pPr>
            <a:r>
              <a:rPr lang="en-US" sz="1200">
                <a:solidFill>
                  <a:srgbClr val="16274B"/>
                </a:solidFill>
                <a:latin typeface="Aptos Narrow"/>
                <a:cs typeface="Poppins"/>
              </a:rPr>
              <a:t>Clearly flags: Decisions made, Action items and owners, Deferred items</a:t>
            </a:r>
          </a:p>
          <a:p>
            <a:pPr marL="628650" lvl="1" indent="-171450">
              <a:buFont typeface="Wingdings" panose="05000000000000000000" pitchFamily="2" charset="2"/>
              <a:buChar char="Ø"/>
            </a:pPr>
            <a:r>
              <a:rPr lang="en-US" sz="1200">
                <a:solidFill>
                  <a:srgbClr val="16274B"/>
                </a:solidFill>
                <a:latin typeface="Aptos Narrow"/>
                <a:cs typeface="Poppins"/>
              </a:rPr>
              <a:t>Distinguishes general discussion vs official decision can be </a:t>
            </a:r>
            <a:r>
              <a:rPr lang="en-US" sz="1200" err="1">
                <a:solidFill>
                  <a:srgbClr val="16274B"/>
                </a:solidFill>
                <a:latin typeface="Aptos Narrow"/>
                <a:cs typeface="Poppins"/>
              </a:rPr>
              <a:t>customised</a:t>
            </a:r>
            <a:endParaRPr lang="en-US" sz="1200">
              <a:solidFill>
                <a:srgbClr val="16274B"/>
              </a:solidFill>
              <a:latin typeface="Aptos Narrow"/>
              <a:cs typeface="Poppins"/>
            </a:endParaRPr>
          </a:p>
          <a:p>
            <a:pPr marL="628650" lvl="1" indent="-171450">
              <a:buFont typeface="Wingdings" panose="05000000000000000000" pitchFamily="2" charset="2"/>
              <a:buChar char="Ø"/>
            </a:pPr>
            <a:r>
              <a:rPr lang="en-US" sz="1200">
                <a:solidFill>
                  <a:srgbClr val="16274B"/>
                </a:solidFill>
                <a:latin typeface="Aptos Narrow"/>
                <a:cs typeface="Poppins"/>
              </a:rPr>
              <a:t>LLM Engine: GPT-4 or Claude Opus with prompt templates</a:t>
            </a:r>
          </a:p>
          <a:p>
            <a:pPr lvl="1">
              <a:lnSpc>
                <a:spcPct val="115999"/>
              </a:lnSpc>
              <a:spcBef>
                <a:spcPts val="0"/>
              </a:spcBef>
            </a:pPr>
            <a:endParaRPr lang="en-HK" sz="1100">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F14175D8-9926-DDF5-FDDE-316BF4FAE0B7}"/>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225CEBC9-08E6-3C6C-8295-A06463C6E6B4}"/>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#17</a:t>
            </a:r>
            <a:endParaRPr lang="en-US"/>
          </a:p>
        </p:txBody>
      </p:sp>
    </p:spTree>
    <p:extLst>
      <p:ext uri="{BB962C8B-B14F-4D97-AF65-F5344CB8AC3E}">
        <p14:creationId xmlns:p14="http://schemas.microsoft.com/office/powerpoint/2010/main" val="20663747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E4A86-8B71-4A65-CF45-D2DFF9E0DD3D}"/>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866A4EA-4E5D-D06C-B977-CFF1C5B0B60B}"/>
              </a:ext>
            </a:extLst>
          </p:cNvPr>
          <p:cNvSpPr txBox="1">
            <a:spLocks/>
          </p:cNvSpPr>
          <p:nvPr/>
        </p:nvSpPr>
        <p:spPr>
          <a:xfrm>
            <a:off x="101748" y="884236"/>
            <a:ext cx="11686061" cy="5872830"/>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15999"/>
              </a:lnSpc>
              <a:spcBef>
                <a:spcPts val="0"/>
              </a:spcBef>
              <a:buFont typeface="Wingdings" panose="05000000000000000000" pitchFamily="2" charset="2"/>
              <a:buChar char="q"/>
            </a:pPr>
            <a:r>
              <a:rPr lang="en-HK" sz="1200">
                <a:latin typeface="Aptos Narrow"/>
                <a:cs typeface="Poppins"/>
              </a:rPr>
              <a:t>Automation for simple tasks, such as mandatory training: A staff member attends mandatory training and records their attendance by completing a QR code registration. AI can assist in verifying their names against the staff list, updating the staff attendance list, and identifying which staff members have not attended the training: </a:t>
            </a:r>
          </a:p>
          <a:p>
            <a:r>
              <a:rPr lang="en-US">
                <a:latin typeface="Aptos"/>
                <a:cs typeface="Poppins"/>
              </a:rPr>
              <a:t>    </a:t>
            </a:r>
            <a:endParaRPr lang="en-HK" b="1"/>
          </a:p>
          <a:p>
            <a:pPr>
              <a:lnSpc>
                <a:spcPct val="115999"/>
              </a:lnSpc>
              <a:spcBef>
                <a:spcPts val="0"/>
              </a:spcBef>
            </a:pPr>
            <a:r>
              <a:rPr lang="en-US" b="1">
                <a:solidFill>
                  <a:srgbClr val="000000"/>
                </a:solidFill>
                <a:latin typeface="Aptos" panose="020B0004020202020204" pitchFamily="34" charset="0"/>
                <a:cs typeface="Poppins"/>
              </a:rPr>
              <a:t>ECI’s Approach</a:t>
            </a:r>
            <a:r>
              <a:rPr lang="en-US">
                <a:latin typeface="Aptos" panose="020B0004020202020204" pitchFamily="34" charset="0"/>
                <a:cs typeface="Poppins"/>
              </a:rPr>
              <a:t>:</a:t>
            </a:r>
          </a:p>
          <a:p>
            <a:pPr marL="457200">
              <a:spcBef>
                <a:spcPts val="500"/>
              </a:spcBef>
            </a:pPr>
            <a:r>
              <a:rPr lang="en-HK" sz="1100" b="1">
                <a:latin typeface="Poppins"/>
                <a:cs typeface="Poppins"/>
              </a:rPr>
              <a:t> </a:t>
            </a:r>
            <a:endParaRPr lang="en-US">
              <a:latin typeface="Aptos"/>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Identity Verifier Agent- </a:t>
            </a:r>
            <a:r>
              <a:rPr lang="en-US" sz="1400">
                <a:solidFill>
                  <a:srgbClr val="16274B"/>
                </a:solidFill>
                <a:latin typeface="Aptos Narrow"/>
                <a:cs typeface="Poppins"/>
              </a:rPr>
              <a:t>Match card entries against the official HR master staff list</a:t>
            </a:r>
          </a:p>
          <a:p>
            <a:pPr marL="628650" lvl="1" indent="-171450">
              <a:buFont typeface="Wingdings" panose="05000000000000000000" pitchFamily="2" charset="2"/>
              <a:buChar char="Ø"/>
            </a:pPr>
            <a:r>
              <a:rPr lang="en-US" sz="1200">
                <a:solidFill>
                  <a:srgbClr val="16274B"/>
                </a:solidFill>
                <a:latin typeface="Aptos Narrow"/>
                <a:cs typeface="Poppins"/>
              </a:rPr>
              <a:t>Tools: GPT-4 + Azure Table Storage OR SQL DB</a:t>
            </a:r>
          </a:p>
          <a:p>
            <a:pPr marL="628650" lvl="1" indent="-171450">
              <a:buFont typeface="Wingdings" panose="05000000000000000000" pitchFamily="2" charset="2"/>
              <a:buChar char="Ø"/>
            </a:pPr>
            <a:r>
              <a:rPr lang="en-US" sz="1200">
                <a:solidFill>
                  <a:srgbClr val="16274B"/>
                </a:solidFill>
                <a:latin typeface="Aptos Narrow"/>
                <a:cs typeface="Poppins"/>
              </a:rPr>
              <a:t>Output: Validated attendance sheet (✓ or ✗ flags)</a:t>
            </a: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Anomaly Detection Agent- </a:t>
            </a:r>
            <a:r>
              <a:rPr lang="en-US" sz="1400">
                <a:solidFill>
                  <a:srgbClr val="16274B"/>
                </a:solidFill>
                <a:latin typeface="Aptos Narrow"/>
                <a:cs typeface="Poppins"/>
              </a:rPr>
              <a:t>Detect invalid names, duplicates, spoofed entries, non-staff </a:t>
            </a:r>
            <a:r>
              <a:rPr lang="en-US" sz="1400" err="1">
                <a:solidFill>
                  <a:srgbClr val="16274B"/>
                </a:solidFill>
                <a:latin typeface="Aptos Narrow"/>
                <a:cs typeface="Poppins"/>
              </a:rPr>
              <a:t>IDs,etc</a:t>
            </a:r>
            <a:r>
              <a:rPr lang="en-US" sz="1400">
                <a:solidFill>
                  <a:srgbClr val="16274B"/>
                </a:solidFill>
                <a:latin typeface="Aptos Narrow"/>
                <a:cs typeface="Poppins"/>
              </a:rPr>
              <a:t>.</a:t>
            </a:r>
          </a:p>
          <a:p>
            <a:pPr marL="628650" lvl="1" indent="-171450">
              <a:buFont typeface="Wingdings" panose="05000000000000000000" pitchFamily="2" charset="2"/>
              <a:buChar char="Ø"/>
            </a:pPr>
            <a:r>
              <a:rPr lang="en-US" sz="1200">
                <a:solidFill>
                  <a:srgbClr val="16274B"/>
                </a:solidFill>
                <a:latin typeface="Aptos Narrow"/>
                <a:cs typeface="Poppins"/>
              </a:rPr>
              <a:t>Tools: LLM fuzzy match + Regex filters</a:t>
            </a:r>
          </a:p>
          <a:p>
            <a:pPr marL="628650" lvl="1" indent="-171450">
              <a:buFont typeface="Wingdings" panose="05000000000000000000" pitchFamily="2" charset="2"/>
              <a:buChar char="Ø"/>
            </a:pPr>
            <a:r>
              <a:rPr lang="en-US" sz="1200">
                <a:solidFill>
                  <a:srgbClr val="16274B"/>
                </a:solidFill>
                <a:latin typeface="Aptos Narrow"/>
                <a:cs typeface="Poppins"/>
              </a:rPr>
              <a:t>Output: Exception log with reason codes</a:t>
            </a:r>
          </a:p>
          <a:p>
            <a:pPr marL="628650" lvl="1" indent="-171450">
              <a:buFont typeface="Wingdings" panose="05000000000000000000" pitchFamily="2" charset="2"/>
              <a:buChar char="Ø"/>
            </a:pPr>
            <a:r>
              <a:rPr lang="en-US" sz="1200">
                <a:solidFill>
                  <a:srgbClr val="16274B"/>
                </a:solidFill>
                <a:latin typeface="Aptos Narrow"/>
                <a:cs typeface="Poppins"/>
              </a:rPr>
              <a:t>Attendance Reconciler Agent- Automatically tag each employee as Attended, Not</a:t>
            </a:r>
          </a:p>
          <a:p>
            <a:pPr marL="628650" lvl="1" indent="-171450">
              <a:buFont typeface="Wingdings" panose="05000000000000000000" pitchFamily="2" charset="2"/>
              <a:buChar char="Ø"/>
            </a:pPr>
            <a:r>
              <a:rPr lang="en-US" sz="1200">
                <a:solidFill>
                  <a:srgbClr val="16274B"/>
                </a:solidFill>
                <a:latin typeface="Aptos Narrow"/>
                <a:cs typeface="Poppins"/>
              </a:rPr>
              <a:t> Attended, or Pending</a:t>
            </a:r>
          </a:p>
          <a:p>
            <a:pPr marL="628650" lvl="1" indent="-171450">
              <a:buFont typeface="Wingdings" panose="05000000000000000000" pitchFamily="2" charset="2"/>
              <a:buChar char="Ø"/>
            </a:pPr>
            <a:r>
              <a:rPr lang="en-US" sz="1200">
                <a:solidFill>
                  <a:srgbClr val="16274B"/>
                </a:solidFill>
                <a:latin typeface="Aptos Narrow"/>
                <a:cs typeface="Poppins"/>
              </a:rPr>
              <a:t>Tools: </a:t>
            </a:r>
            <a:r>
              <a:rPr lang="en-US" sz="1200" err="1">
                <a:solidFill>
                  <a:srgbClr val="16274B"/>
                </a:solidFill>
                <a:latin typeface="Aptos Narrow"/>
                <a:cs typeface="Poppins"/>
              </a:rPr>
              <a:t>LangChain</a:t>
            </a:r>
            <a:r>
              <a:rPr lang="en-US" sz="1200">
                <a:solidFill>
                  <a:srgbClr val="16274B"/>
                </a:solidFill>
                <a:latin typeface="Aptos Narrow"/>
                <a:cs typeface="Poppins"/>
              </a:rPr>
              <a:t> + HR calendar context</a:t>
            </a:r>
          </a:p>
          <a:p>
            <a:pPr marL="628650" lvl="1" indent="-171450">
              <a:buFont typeface="Wingdings" panose="05000000000000000000" pitchFamily="2" charset="2"/>
              <a:buChar char="Ø"/>
            </a:pPr>
            <a:r>
              <a:rPr lang="en-US" sz="1200">
                <a:solidFill>
                  <a:srgbClr val="16274B"/>
                </a:solidFill>
                <a:latin typeface="Aptos Narrow"/>
                <a:cs typeface="Poppins"/>
              </a:rPr>
              <a:t>Output: Reconciled attendance master</a:t>
            </a: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Reminder &amp; Notification Agent- </a:t>
            </a:r>
            <a:r>
              <a:rPr lang="en-US" sz="1400">
                <a:solidFill>
                  <a:srgbClr val="16274B"/>
                </a:solidFill>
                <a:latin typeface="Aptos Narrow"/>
                <a:cs typeface="Poppins"/>
              </a:rPr>
              <a:t>Auto-send reminders to non-attendees; alert manager for gaps</a:t>
            </a:r>
          </a:p>
          <a:p>
            <a:pPr marL="628650" lvl="1" indent="-171450">
              <a:buFont typeface="Wingdings" panose="05000000000000000000" pitchFamily="2" charset="2"/>
              <a:buChar char="Ø"/>
            </a:pPr>
            <a:r>
              <a:rPr lang="en-US" sz="1200">
                <a:solidFill>
                  <a:srgbClr val="16274B"/>
                </a:solidFill>
                <a:latin typeface="Aptos Narrow"/>
                <a:cs typeface="Poppins"/>
              </a:rPr>
              <a:t>Tools: Outlook Graph API / Teams Bot</a:t>
            </a:r>
          </a:p>
          <a:p>
            <a:pPr marL="628650" lvl="1" indent="-171450">
              <a:buFont typeface="Wingdings" panose="05000000000000000000" pitchFamily="2" charset="2"/>
              <a:buChar char="Ø"/>
            </a:pPr>
            <a:r>
              <a:rPr lang="en-US" sz="1200">
                <a:solidFill>
                  <a:srgbClr val="16274B"/>
                </a:solidFill>
                <a:latin typeface="Aptos Narrow"/>
                <a:cs typeface="Poppins"/>
              </a:rPr>
              <a:t>Output: Emails + Teams ping summary</a:t>
            </a:r>
            <a:endParaRPr lang="en-HK" sz="1200">
              <a:solidFill>
                <a:srgbClr val="16274B"/>
              </a:solidFill>
              <a:latin typeface="Aptos Narrow"/>
              <a:cs typeface="Poppins"/>
            </a:endParaRPr>
          </a:p>
          <a:p>
            <a:pPr lvl="1">
              <a:lnSpc>
                <a:spcPct val="115999"/>
              </a:lnSpc>
              <a:spcBef>
                <a:spcPts val="0"/>
              </a:spcBef>
            </a:pPr>
            <a:endParaRPr lang="en-HK" sz="1100">
              <a:latin typeface="Aptos Narrow"/>
            </a:endParaRPr>
          </a:p>
          <a:p>
            <a:pPr lvl="1">
              <a:lnSpc>
                <a:spcPct val="115999"/>
              </a:lnSpc>
              <a:spcBef>
                <a:spcPts val="0"/>
              </a:spcBef>
            </a:pPr>
            <a:endParaRPr lang="en-HK" sz="1100">
              <a:latin typeface="Aptos Narrow"/>
            </a:endParaRPr>
          </a:p>
          <a:p>
            <a:pPr lvl="1">
              <a:lnSpc>
                <a:spcPct val="115999"/>
              </a:lnSpc>
              <a:spcBef>
                <a:spcPts val="0"/>
              </a:spcBef>
            </a:pPr>
            <a:endParaRPr lang="en-HK"/>
          </a:p>
        </p:txBody>
      </p:sp>
      <p:pic>
        <p:nvPicPr>
          <p:cNvPr id="9" name="Picture 8" descr="A blue letter on a black background&#10;&#10;Description automatically generated">
            <a:extLst>
              <a:ext uri="{FF2B5EF4-FFF2-40B4-BE49-F238E27FC236}">
                <a16:creationId xmlns:a16="http://schemas.microsoft.com/office/drawing/2014/main" id="{5E149424-9820-4487-AA90-A3A6104FE075}"/>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781E80EA-BAE9-6C5A-211D-B6F4AA902572}"/>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#18</a:t>
            </a:r>
            <a:endParaRPr lang="en-US"/>
          </a:p>
        </p:txBody>
      </p:sp>
      <p:sp>
        <p:nvSpPr>
          <p:cNvPr id="2" name="TextBox 1">
            <a:extLst>
              <a:ext uri="{FF2B5EF4-FFF2-40B4-BE49-F238E27FC236}">
                <a16:creationId xmlns:a16="http://schemas.microsoft.com/office/drawing/2014/main" id="{3CF04918-31CA-E614-7662-8A2E03352E26}"/>
              </a:ext>
            </a:extLst>
          </p:cNvPr>
          <p:cNvSpPr txBox="1"/>
          <p:nvPr/>
        </p:nvSpPr>
        <p:spPr>
          <a:xfrm>
            <a:off x="7440329" y="1401894"/>
            <a:ext cx="4347480" cy="5278368"/>
          </a:xfrm>
          <a:prstGeom prst="rect">
            <a:avLst/>
          </a:prstGeom>
          <a:noFill/>
          <a:ln>
            <a:solidFill>
              <a:srgbClr val="16274B"/>
            </a:solidFill>
          </a:ln>
        </p:spPr>
        <p:txBody>
          <a:bodyPr wrap="square" lIns="91440" tIns="45720" rIns="91440" bIns="45720" rtlCol="0" anchor="t">
            <a:spAutoFit/>
          </a:bodyPr>
          <a:lstStyle/>
          <a:p>
            <a:r>
              <a:rPr lang="en-US">
                <a:latin typeface="Aptos"/>
              </a:rPr>
              <a:t>Question:</a:t>
            </a:r>
          </a:p>
          <a:p>
            <a:r>
              <a:rPr lang="en-HK" sz="1100" b="1">
                <a:latin typeface="Aptos"/>
                <a:cs typeface="Poppins"/>
              </a:rPr>
              <a:t>QR Code Registration: </a:t>
            </a:r>
          </a:p>
          <a:p>
            <a:pPr marL="228600" indent="-228600">
              <a:buFont typeface="+mj-lt"/>
              <a:buAutoNum type="arabicPeriod"/>
            </a:pPr>
            <a:r>
              <a:rPr lang="en-HK" sz="1100">
                <a:latin typeface="Aptos"/>
                <a:cs typeface="Poppins"/>
              </a:rPr>
              <a:t>We are assuming that QA code already generate in existing training system.</a:t>
            </a:r>
            <a:endParaRPr lang="en-HK" sz="1100">
              <a:latin typeface="Aptos"/>
            </a:endParaRPr>
          </a:p>
          <a:p>
            <a:pPr marL="228600" indent="-228600">
              <a:buFont typeface="+mj-lt"/>
              <a:buAutoNum type="arabicPeriod"/>
            </a:pPr>
            <a:r>
              <a:rPr lang="en-HK" sz="1100">
                <a:latin typeface="Aptos"/>
                <a:cs typeface="Poppins"/>
              </a:rPr>
              <a:t>Will the QR codes be same for every staff member and unique QA code for each staff member </a:t>
            </a:r>
            <a:endParaRPr lang="en-HK" sz="1100">
              <a:latin typeface="Aptos"/>
            </a:endParaRPr>
          </a:p>
          <a:p>
            <a:pPr marL="228600" indent="-228600">
              <a:buFont typeface="+mj-lt"/>
              <a:buAutoNum type="arabicPeriod"/>
            </a:pPr>
            <a:r>
              <a:rPr lang="en-HK" sz="1100">
                <a:latin typeface="Aptos"/>
                <a:cs typeface="Poppins"/>
              </a:rPr>
              <a:t>Is there a specific platform or system in place for QR code scanning and registration?</a:t>
            </a:r>
            <a:endParaRPr lang="en-HK" sz="1100">
              <a:latin typeface="Aptos"/>
            </a:endParaRPr>
          </a:p>
          <a:p>
            <a:r>
              <a:rPr lang="en-HK" sz="1100" b="1">
                <a:latin typeface="Aptos"/>
                <a:cs typeface="Poppins"/>
              </a:rPr>
              <a:t>Verification Process: </a:t>
            </a:r>
            <a:endParaRPr lang="en-HK" sz="1100" b="1">
              <a:latin typeface="Aptos"/>
            </a:endParaRPr>
          </a:p>
          <a:p>
            <a:pPr marL="228600" indent="-228600">
              <a:buFont typeface="+mj-lt"/>
              <a:buAutoNum type="arabicPeriod"/>
            </a:pPr>
            <a:r>
              <a:rPr lang="en-HK" sz="1100">
                <a:latin typeface="Aptos"/>
                <a:cs typeface="Poppins"/>
              </a:rPr>
              <a:t>What format is the staff list in (e.g., Excel, database)? </a:t>
            </a:r>
            <a:endParaRPr lang="en-HK" sz="1100">
              <a:latin typeface="Aptos"/>
            </a:endParaRPr>
          </a:p>
          <a:p>
            <a:pPr marL="228600" indent="-228600">
              <a:buFont typeface="+mj-lt"/>
              <a:buAutoNum type="arabicPeriod"/>
            </a:pPr>
            <a:r>
              <a:rPr lang="en-HK" sz="1100">
                <a:latin typeface="Aptos"/>
                <a:cs typeface="Poppins"/>
              </a:rPr>
              <a:t>How frequently is the staff list updated, and who is responsible for maintaining it?</a:t>
            </a:r>
            <a:endParaRPr lang="en-HK" sz="1100">
              <a:latin typeface="Aptos"/>
            </a:endParaRPr>
          </a:p>
          <a:p>
            <a:r>
              <a:rPr lang="en-HK" sz="1100" b="1">
                <a:latin typeface="Aptos"/>
                <a:cs typeface="Poppins"/>
              </a:rPr>
              <a:t>Attendance Update: </a:t>
            </a:r>
            <a:endParaRPr lang="en-HK" sz="1100" b="1">
              <a:latin typeface="Aptos"/>
            </a:endParaRPr>
          </a:p>
          <a:p>
            <a:pPr marL="228600" indent="-228600">
              <a:buFont typeface="+mj-lt"/>
              <a:buAutoNum type="arabicPeriod"/>
            </a:pPr>
            <a:r>
              <a:rPr lang="en-HK" sz="1100">
                <a:latin typeface="Aptos"/>
                <a:cs typeface="Poppins"/>
              </a:rPr>
              <a:t>How should the attendance data be stored and updated (e.g., real-time updates, batch processing)? </a:t>
            </a:r>
            <a:endParaRPr lang="en-HK" sz="1100">
              <a:latin typeface="Aptos"/>
            </a:endParaRPr>
          </a:p>
          <a:p>
            <a:pPr marL="228600" indent="-228600">
              <a:buFont typeface="+mj-lt"/>
              <a:buAutoNum type="arabicPeriod"/>
            </a:pPr>
            <a:r>
              <a:rPr lang="en-HK" sz="1100">
                <a:latin typeface="Aptos"/>
                <a:cs typeface="Poppins"/>
              </a:rPr>
              <a:t>Are there any specific fields or data points that need to be captured during the attendance update?</a:t>
            </a:r>
            <a:endParaRPr lang="en-HK" sz="1100">
              <a:latin typeface="Aptos"/>
            </a:endParaRPr>
          </a:p>
          <a:p>
            <a:r>
              <a:rPr lang="en-HK" sz="1100" b="1">
                <a:latin typeface="Aptos"/>
                <a:cs typeface="Poppins"/>
              </a:rPr>
              <a:t>Identifying Non-Attendees: </a:t>
            </a:r>
            <a:endParaRPr lang="en-HK" sz="1100" b="1">
              <a:latin typeface="Aptos"/>
            </a:endParaRPr>
          </a:p>
          <a:p>
            <a:pPr marL="228600" indent="-228600">
              <a:buFont typeface="+mj-lt"/>
              <a:buAutoNum type="arabicPeriod"/>
            </a:pPr>
            <a:r>
              <a:rPr lang="en-HK" sz="1100">
                <a:latin typeface="Aptos"/>
                <a:cs typeface="Poppins"/>
              </a:rPr>
              <a:t>What is the desired frequency for checking attendance (e.g., daily, weekly)? </a:t>
            </a:r>
            <a:endParaRPr lang="en-HK" sz="1100">
              <a:latin typeface="Aptos"/>
            </a:endParaRPr>
          </a:p>
          <a:p>
            <a:pPr marL="228600" indent="-228600">
              <a:buFont typeface="+mj-lt"/>
              <a:buAutoNum type="arabicPeriod"/>
            </a:pPr>
            <a:r>
              <a:rPr lang="en-HK" sz="1100">
                <a:latin typeface="Aptos"/>
                <a:cs typeface="Poppins"/>
              </a:rPr>
              <a:t>How should the system notify or report staff members who have not attended the training?</a:t>
            </a:r>
            <a:endParaRPr lang="en-HK" sz="1100">
              <a:latin typeface="Aptos"/>
            </a:endParaRPr>
          </a:p>
          <a:p>
            <a:r>
              <a:rPr lang="en-HK" sz="1100" b="1">
                <a:latin typeface="Aptos"/>
                <a:cs typeface="Poppins"/>
              </a:rPr>
              <a:t>Integration and Compatibility: </a:t>
            </a:r>
            <a:endParaRPr lang="en-HK" sz="1100" b="1">
              <a:latin typeface="Aptos"/>
            </a:endParaRPr>
          </a:p>
          <a:p>
            <a:pPr marL="228600" indent="-228600">
              <a:buFont typeface="+mj-lt"/>
              <a:buAutoNum type="arabicPeriod"/>
            </a:pPr>
            <a:r>
              <a:rPr lang="en-HK" sz="1100">
                <a:latin typeface="Aptos"/>
                <a:cs typeface="Poppins"/>
              </a:rPr>
              <a:t>Are there existing systems or software that the AI needs to integrate with? </a:t>
            </a:r>
            <a:endParaRPr lang="en-HK" sz="1100">
              <a:latin typeface="Aptos"/>
            </a:endParaRPr>
          </a:p>
          <a:p>
            <a:pPr marL="228600" indent="-228600">
              <a:buFont typeface="+mj-lt"/>
              <a:buAutoNum type="arabicPeriod"/>
            </a:pPr>
            <a:r>
              <a:rPr lang="en-HK" sz="1100">
                <a:latin typeface="Aptos"/>
                <a:cs typeface="Poppins"/>
              </a:rPr>
              <a:t>Are there any specific security or compliance requirements for handling staff data?</a:t>
            </a:r>
            <a:endParaRPr lang="en-HK" sz="1100">
              <a:latin typeface="Aptos"/>
            </a:endParaRPr>
          </a:p>
          <a:p>
            <a:r>
              <a:rPr lang="en-HK" sz="1100" b="1">
                <a:latin typeface="Aptos"/>
                <a:cs typeface="Poppins"/>
              </a:rPr>
              <a:t>User Interface and Experience: </a:t>
            </a:r>
            <a:endParaRPr lang="en-HK" sz="1100" b="1">
              <a:latin typeface="Aptos"/>
            </a:endParaRPr>
          </a:p>
          <a:p>
            <a:pPr marL="228600" indent="-228600">
              <a:buFont typeface="+mj-lt"/>
              <a:buAutoNum type="arabicPeriod"/>
            </a:pPr>
            <a:r>
              <a:rPr lang="en-HK" sz="1100">
                <a:latin typeface="Aptos"/>
                <a:cs typeface="Poppins"/>
              </a:rPr>
              <a:t>What kind of interface will staff members use to interact with the system (e.g., mobile app, web portal)</a:t>
            </a:r>
            <a:endParaRPr lang="en-HK" sz="1100">
              <a:latin typeface="Aptos"/>
            </a:endParaRPr>
          </a:p>
        </p:txBody>
      </p:sp>
    </p:spTree>
    <p:extLst>
      <p:ext uri="{BB962C8B-B14F-4D97-AF65-F5344CB8AC3E}">
        <p14:creationId xmlns:p14="http://schemas.microsoft.com/office/powerpoint/2010/main" val="2641534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D4CCA-4F78-F1AC-DC87-58E862D737D5}"/>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E0B41FE4-C12A-D84E-BD1A-5B58498599A6}"/>
              </a:ext>
            </a:extLst>
          </p:cNvPr>
          <p:cNvSpPr/>
          <p:nvPr/>
        </p:nvSpPr>
        <p:spPr>
          <a:xfrm>
            <a:off x="406046" y="1114425"/>
            <a:ext cx="5486400" cy="5486400"/>
          </a:xfrm>
          <a:prstGeom prst="ellipse">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8F88B7E9-DAF0-346A-B2D7-D19B55879D95}"/>
              </a:ext>
            </a:extLst>
          </p:cNvPr>
          <p:cNvSpPr txBox="1">
            <a:spLocks/>
          </p:cNvSpPr>
          <p:nvPr/>
        </p:nvSpPr>
        <p:spPr>
          <a:xfrm>
            <a:off x="5909938" y="140525"/>
            <a:ext cx="6284681" cy="6592786"/>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q"/>
            </a:pPr>
            <a:r>
              <a:rPr lang="en-US" sz="1800" b="1">
                <a:latin typeface="Aptos"/>
                <a:ea typeface="Calibri"/>
                <a:cs typeface="Poppins"/>
              </a:rPr>
              <a:t>Data Sources and Structure:</a:t>
            </a:r>
            <a:endParaRPr lang="en-GB" sz="1800">
              <a:latin typeface="Aptos"/>
              <a:ea typeface="Calibri"/>
              <a:cs typeface="Poppins"/>
            </a:endParaRPr>
          </a:p>
          <a:p>
            <a:pPr marL="285750" indent="-285750">
              <a:buFont typeface="Aptos" panose="020B0004020202020204" pitchFamily="34" charset="0"/>
              <a:buChar char="□"/>
            </a:pPr>
            <a:r>
              <a:rPr lang="en-US" b="1">
                <a:latin typeface="Aptos"/>
                <a:ea typeface="Calibri"/>
                <a:cs typeface="Poppins"/>
              </a:rPr>
              <a:t>Total Data Size:</a:t>
            </a:r>
            <a:r>
              <a:rPr lang="en-US">
                <a:latin typeface="Aptos"/>
                <a:ea typeface="Calibri"/>
                <a:cs typeface="Poppins"/>
              </a:rPr>
              <a:t> &lt; 2TB (structured, semi-structured, unstructured)</a:t>
            </a:r>
            <a:endParaRPr lang="en-GB">
              <a:latin typeface="Aptos"/>
              <a:ea typeface="Calibri"/>
              <a:cs typeface="Poppins"/>
            </a:endParaRPr>
          </a:p>
          <a:p>
            <a:pPr marL="285750" indent="-285750">
              <a:buFont typeface="Aptos" panose="020B0004020202020204" pitchFamily="34" charset="0"/>
              <a:buChar char="□"/>
            </a:pPr>
            <a:r>
              <a:rPr lang="en-US" b="1">
                <a:latin typeface="Aptos"/>
                <a:ea typeface="Calibri"/>
                <a:cs typeface="Poppins"/>
              </a:rPr>
              <a:t>Unstructured Data:</a:t>
            </a:r>
            <a:endParaRPr lang="en-GB">
              <a:latin typeface="Aptos"/>
              <a:ea typeface="Calibri"/>
              <a:cs typeface="Poppins"/>
            </a:endParaRPr>
          </a:p>
          <a:p>
            <a:pPr marL="742950" lvl="1" indent="-285750">
              <a:buFont typeface="Wingdings" panose="05000000000000000000" pitchFamily="2" charset="2"/>
              <a:buChar char="Ø"/>
            </a:pPr>
            <a:r>
              <a:rPr lang="en-US" sz="1600" b="1">
                <a:latin typeface="Aptos"/>
                <a:ea typeface="Calibri"/>
                <a:cs typeface="Poppins"/>
              </a:rPr>
              <a:t>Location</a:t>
            </a:r>
            <a:r>
              <a:rPr lang="en-US" sz="1600">
                <a:latin typeface="Aptos"/>
                <a:ea typeface="Calibri"/>
                <a:cs typeface="Poppins"/>
              </a:rPr>
              <a:t>: SharePoint</a:t>
            </a:r>
            <a:endParaRPr lang="en-GB" sz="1600">
              <a:latin typeface="Aptos"/>
              <a:ea typeface="Calibri"/>
              <a:cs typeface="Poppins"/>
            </a:endParaRPr>
          </a:p>
          <a:p>
            <a:pPr marL="742950" lvl="1" indent="-285750">
              <a:buFont typeface="Wingdings" panose="05000000000000000000" pitchFamily="2" charset="2"/>
              <a:buChar char="Ø"/>
            </a:pPr>
            <a:r>
              <a:rPr lang="en-US" sz="1600" b="1">
                <a:latin typeface="Aptos"/>
                <a:ea typeface="Calibri"/>
                <a:cs typeface="Poppins"/>
              </a:rPr>
              <a:t>Types</a:t>
            </a:r>
            <a:r>
              <a:rPr lang="en-US" sz="1600">
                <a:latin typeface="Aptos"/>
                <a:ea typeface="Calibri"/>
                <a:cs typeface="Poppins"/>
              </a:rPr>
              <a:t>: Documents and knowledge bases (contracts, policies, analysis)</a:t>
            </a:r>
            <a:endParaRPr lang="en-GB" sz="1600">
              <a:latin typeface="Aptos"/>
              <a:ea typeface="Calibri"/>
              <a:cs typeface="Poppins"/>
            </a:endParaRPr>
          </a:p>
          <a:p>
            <a:pPr marL="742950" lvl="1" indent="-285750">
              <a:buFont typeface="Wingdings" panose="05000000000000000000" pitchFamily="2" charset="2"/>
              <a:buChar char="Ø"/>
            </a:pPr>
            <a:r>
              <a:rPr lang="en-US" sz="1600" b="1">
                <a:latin typeface="Aptos"/>
                <a:ea typeface="Calibri"/>
                <a:cs typeface="Poppins"/>
              </a:rPr>
              <a:t>Formats</a:t>
            </a:r>
            <a:r>
              <a:rPr lang="en-US" sz="1600">
                <a:latin typeface="Aptos"/>
                <a:ea typeface="Calibri"/>
                <a:cs typeface="Poppins"/>
              </a:rPr>
              <a:t>: PDFs (financial statements), Excel (analysis)</a:t>
            </a:r>
            <a:endParaRPr lang="en-GB" sz="1600">
              <a:latin typeface="Aptos"/>
              <a:ea typeface="Calibri"/>
              <a:cs typeface="Poppins"/>
            </a:endParaRPr>
          </a:p>
          <a:p>
            <a:pPr marL="285750" indent="-285750">
              <a:buFont typeface="Wingdings" panose="05000000000000000000" pitchFamily="2" charset="2"/>
              <a:buChar char="q"/>
            </a:pPr>
            <a:r>
              <a:rPr lang="en-US" sz="1800" b="1">
                <a:latin typeface="Aptos"/>
                <a:ea typeface="Calibri"/>
                <a:cs typeface="Poppins"/>
              </a:rPr>
              <a:t>Structured &amp; Semi-Structured Data</a:t>
            </a:r>
            <a:r>
              <a:rPr lang="en-US" b="1">
                <a:latin typeface="Aptos"/>
                <a:ea typeface="Calibri"/>
                <a:cs typeface="Poppins"/>
              </a:rPr>
              <a:t>:</a:t>
            </a:r>
            <a:endParaRPr lang="en-GB">
              <a:latin typeface="Aptos"/>
              <a:ea typeface="Calibri"/>
              <a:cs typeface="Poppins"/>
            </a:endParaRPr>
          </a:p>
          <a:p>
            <a:pPr marL="742950" lvl="1" indent="-285750">
              <a:buFont typeface="Wingdings" panose="05000000000000000000" pitchFamily="2" charset="2"/>
              <a:buChar char="Ø"/>
            </a:pPr>
            <a:r>
              <a:rPr lang="en-US" sz="1600" b="1">
                <a:latin typeface="Aptos"/>
                <a:ea typeface="Calibri"/>
                <a:cs typeface="Poppins"/>
              </a:rPr>
              <a:t>D365 Sales (Dataverse tables):</a:t>
            </a:r>
            <a:r>
              <a:rPr lang="en-US" sz="1600">
                <a:latin typeface="Aptos"/>
                <a:ea typeface="Calibri"/>
                <a:cs typeface="Poppins"/>
              </a:rPr>
              <a:t> Contains deal and customer records.</a:t>
            </a:r>
            <a:endParaRPr lang="en-GB" sz="1600">
              <a:latin typeface="Aptos"/>
              <a:ea typeface="Calibri"/>
              <a:cs typeface="Poppins"/>
            </a:endParaRPr>
          </a:p>
          <a:p>
            <a:pPr marL="742950" lvl="1" indent="-285750">
              <a:buFont typeface="Wingdings" panose="05000000000000000000" pitchFamily="2" charset="2"/>
              <a:buChar char="Ø"/>
            </a:pPr>
            <a:r>
              <a:rPr lang="en-US" sz="1600" b="1" err="1">
                <a:latin typeface="Aptos"/>
                <a:ea typeface="Calibri"/>
                <a:cs typeface="Poppins"/>
              </a:rPr>
              <a:t>Addepar</a:t>
            </a:r>
            <a:r>
              <a:rPr lang="en-US" sz="1600">
                <a:latin typeface="Aptos"/>
                <a:ea typeface="Calibri"/>
                <a:cs typeface="Poppins"/>
              </a:rPr>
              <a:t> – Portfolio Management: API or Excel.</a:t>
            </a:r>
            <a:endParaRPr lang="en-GB" sz="1600">
              <a:latin typeface="Aptos"/>
              <a:ea typeface="Calibri"/>
              <a:cs typeface="Poppins"/>
            </a:endParaRPr>
          </a:p>
          <a:p>
            <a:pPr marL="742950" lvl="1" indent="-285750">
              <a:buFont typeface="Wingdings" panose="05000000000000000000" pitchFamily="2" charset="2"/>
              <a:buChar char="Ø"/>
            </a:pPr>
            <a:r>
              <a:rPr lang="en-US" sz="1600" b="1">
                <a:latin typeface="Aptos"/>
                <a:ea typeface="Calibri"/>
                <a:cs typeface="Poppins"/>
              </a:rPr>
              <a:t>Flex Accounting </a:t>
            </a:r>
            <a:r>
              <a:rPr lang="en-US" sz="1600">
                <a:latin typeface="Aptos"/>
                <a:ea typeface="Calibri"/>
                <a:cs typeface="Poppins"/>
              </a:rPr>
              <a:t>– Finance System: API or Excel</a:t>
            </a:r>
            <a:endParaRPr lang="en-GB" sz="1600">
              <a:latin typeface="Aptos"/>
              <a:ea typeface="Calibri"/>
              <a:cs typeface="Poppins"/>
            </a:endParaRPr>
          </a:p>
          <a:p>
            <a:pPr marL="742950" lvl="1" indent="-285750">
              <a:buFont typeface="Wingdings" panose="05000000000000000000" pitchFamily="2" charset="2"/>
              <a:buChar char="Ø"/>
            </a:pPr>
            <a:r>
              <a:rPr lang="en-US" sz="1600" b="1" err="1">
                <a:latin typeface="Aptos"/>
                <a:ea typeface="Calibri"/>
                <a:cs typeface="Poppins"/>
              </a:rPr>
              <a:t>Enfusion</a:t>
            </a:r>
            <a:r>
              <a:rPr lang="en-US" sz="1600">
                <a:latin typeface="Aptos"/>
                <a:ea typeface="Calibri"/>
                <a:cs typeface="Poppins"/>
              </a:rPr>
              <a:t> - API or Excel</a:t>
            </a:r>
          </a:p>
          <a:p>
            <a:pPr marL="742950" lvl="1" indent="-285750">
              <a:buFont typeface="Wingdings" panose="05000000000000000000" pitchFamily="2" charset="2"/>
              <a:buChar char="Ø"/>
            </a:pPr>
            <a:r>
              <a:rPr lang="en-US" sz="1600" b="1">
                <a:latin typeface="Aptos"/>
                <a:ea typeface="Calibri"/>
                <a:cs typeface="Poppins"/>
              </a:rPr>
              <a:t>ERM</a:t>
            </a:r>
            <a:r>
              <a:rPr lang="en-US" sz="1600">
                <a:latin typeface="Aptos"/>
                <a:ea typeface="Calibri"/>
                <a:cs typeface="Poppins"/>
              </a:rPr>
              <a:t> – Power BI Dataset and MS List</a:t>
            </a:r>
          </a:p>
          <a:p>
            <a:pPr marL="742950" lvl="1" indent="-285750">
              <a:buFont typeface="Wingdings" panose="05000000000000000000" pitchFamily="2" charset="2"/>
              <a:buChar char="Ø"/>
            </a:pPr>
            <a:r>
              <a:rPr lang="en-US" sz="1600" b="1">
                <a:latin typeface="Aptos"/>
                <a:ea typeface="Calibri"/>
                <a:cs typeface="Poppins"/>
              </a:rPr>
              <a:t>Daily Cash Position </a:t>
            </a:r>
            <a:r>
              <a:rPr lang="en-US" sz="1600">
                <a:latin typeface="Aptos"/>
                <a:ea typeface="Calibri"/>
                <a:cs typeface="Poppins"/>
              </a:rPr>
              <a:t>- Power BI Dataset &amp; MS List</a:t>
            </a:r>
          </a:p>
          <a:p>
            <a:pPr marL="742950" lvl="1" indent="-285750">
              <a:buFont typeface="Wingdings" panose="05000000000000000000" pitchFamily="2" charset="2"/>
              <a:buChar char="Ø"/>
            </a:pPr>
            <a:r>
              <a:rPr lang="en-US" sz="1600" b="1">
                <a:latin typeface="Aptos"/>
                <a:ea typeface="Calibri"/>
                <a:cs typeface="Poppins"/>
              </a:rPr>
              <a:t>CSA</a:t>
            </a:r>
            <a:r>
              <a:rPr lang="en-US" sz="1600">
                <a:latin typeface="Aptos"/>
                <a:ea typeface="Calibri"/>
                <a:cs typeface="Poppins"/>
              </a:rPr>
              <a:t> - API or Excel</a:t>
            </a:r>
          </a:p>
          <a:p>
            <a:pPr marL="742950" lvl="1" indent="-285750">
              <a:buFont typeface="Wingdings" panose="05000000000000000000" pitchFamily="2" charset="2"/>
              <a:buChar char="Ø"/>
            </a:pPr>
            <a:r>
              <a:rPr lang="en-US" sz="1600" b="1">
                <a:latin typeface="Aptos"/>
                <a:ea typeface="Calibri"/>
                <a:cs typeface="Poppins"/>
              </a:rPr>
              <a:t>EXCEL (LOS/ELS) Loan System </a:t>
            </a:r>
            <a:r>
              <a:rPr lang="en-US" sz="1600">
                <a:latin typeface="Aptos"/>
                <a:ea typeface="Calibri"/>
                <a:cs typeface="Poppins"/>
              </a:rPr>
              <a:t>- Database access or Excel </a:t>
            </a:r>
          </a:p>
          <a:p>
            <a:pPr marL="742950" lvl="1" indent="-285750">
              <a:buFont typeface="Wingdings" panose="05000000000000000000" pitchFamily="2" charset="2"/>
              <a:buChar char="Ø"/>
            </a:pPr>
            <a:r>
              <a:rPr lang="en-US" sz="1600" b="1">
                <a:latin typeface="Aptos"/>
                <a:ea typeface="Calibri"/>
                <a:cs typeface="Poppins"/>
              </a:rPr>
              <a:t>Hedge Fund Data </a:t>
            </a:r>
            <a:r>
              <a:rPr lang="en-US" sz="1600">
                <a:latin typeface="Aptos"/>
                <a:ea typeface="Calibri"/>
                <a:cs typeface="Poppins"/>
              </a:rPr>
              <a:t>- Comprehensive Excel </a:t>
            </a:r>
          </a:p>
          <a:p>
            <a:pPr marL="742950" lvl="1" indent="-285750">
              <a:buFont typeface="Wingdings" panose="05000000000000000000" pitchFamily="2" charset="2"/>
              <a:buChar char="Ø"/>
            </a:pPr>
            <a:r>
              <a:rPr lang="en-US" sz="1600" b="1">
                <a:latin typeface="Aptos"/>
                <a:ea typeface="Calibri"/>
                <a:cs typeface="Poppins"/>
              </a:rPr>
              <a:t>ESS (Invoice/Expense Claim) </a:t>
            </a:r>
            <a:r>
              <a:rPr lang="en-US" sz="1600">
                <a:latin typeface="Aptos"/>
                <a:ea typeface="Calibri"/>
                <a:cs typeface="Poppins"/>
              </a:rPr>
              <a:t>- API or Excel </a:t>
            </a:r>
          </a:p>
          <a:p>
            <a:pPr marL="742950" lvl="1" indent="-285750">
              <a:buFont typeface="Wingdings" panose="05000000000000000000" pitchFamily="2" charset="2"/>
              <a:buChar char="Ø"/>
            </a:pPr>
            <a:r>
              <a:rPr lang="en-US" sz="1600" b="1" err="1">
                <a:latin typeface="Aptos"/>
                <a:ea typeface="Calibri"/>
                <a:cs typeface="Poppins"/>
              </a:rPr>
              <a:t>Preqin</a:t>
            </a:r>
            <a:r>
              <a:rPr lang="en-US" sz="1600" b="1">
                <a:latin typeface="Aptos"/>
                <a:ea typeface="Calibri"/>
                <a:cs typeface="Poppins"/>
              </a:rPr>
              <a:t> Market Data </a:t>
            </a:r>
            <a:r>
              <a:rPr lang="en-US" sz="1600">
                <a:latin typeface="Aptos"/>
                <a:ea typeface="Calibri"/>
                <a:cs typeface="Poppins"/>
              </a:rPr>
              <a:t>- Excel Web resources e.g. closing price, exchange rate </a:t>
            </a:r>
            <a:endParaRPr lang="en-US">
              <a:ea typeface="Calibri"/>
            </a:endParaRPr>
          </a:p>
          <a:p>
            <a:pPr marL="742950" lvl="1" indent="-285750">
              <a:buFont typeface="Wingdings" panose="05000000000000000000" pitchFamily="2" charset="2"/>
              <a:buChar char="Ø"/>
            </a:pPr>
            <a:r>
              <a:rPr lang="en-US" sz="1600" b="1">
                <a:latin typeface="Aptos"/>
                <a:ea typeface="Calibri"/>
                <a:cs typeface="Poppins"/>
              </a:rPr>
              <a:t>Outlook and Calendar </a:t>
            </a:r>
            <a:r>
              <a:rPr lang="en-US" sz="1600">
                <a:latin typeface="Aptos"/>
                <a:ea typeface="Calibri"/>
                <a:cs typeface="Poppins"/>
              </a:rPr>
              <a:t>- Email and Calendar object</a:t>
            </a:r>
            <a:endParaRPr lang="en-US"/>
          </a:p>
          <a:p>
            <a:pPr marL="742950" lvl="1" indent="-285750">
              <a:buFont typeface="Courier New"/>
              <a:buChar char="○"/>
            </a:pPr>
            <a:endParaRPr lang="en-US" sz="1600">
              <a:latin typeface="Aptos"/>
              <a:ea typeface="Calibri"/>
              <a:cs typeface="Poppins"/>
            </a:endParaRPr>
          </a:p>
          <a:p>
            <a:pPr marL="1200150" lvl="2" indent="-285750">
              <a:buFont typeface="Wingdings"/>
              <a:buChar char="§"/>
            </a:pPr>
            <a:endParaRPr lang="en-US" sz="1200">
              <a:latin typeface="Aptos"/>
              <a:ea typeface="Calibri"/>
              <a:cs typeface="Poppins"/>
            </a:endParaRPr>
          </a:p>
          <a:p>
            <a:endParaRPr lang="en-GB" sz="1800">
              <a:latin typeface="Aptos"/>
              <a:ea typeface="Calibri"/>
              <a:cs typeface="Poppins"/>
            </a:endParaRPr>
          </a:p>
          <a:p>
            <a:pPr marL="285750" indent="-285750">
              <a:buFont typeface="Calibri" panose="020B0604020202020204" pitchFamily="34" charset="0"/>
              <a:buChar char="-"/>
            </a:pPr>
            <a:endParaRPr lang="en-GB">
              <a:latin typeface="Aptos"/>
              <a:ea typeface="Calibri"/>
              <a:cs typeface="Poppins"/>
            </a:endParaRPr>
          </a:p>
          <a:p>
            <a:pPr marL="285750" indent="-285750">
              <a:buFont typeface="Calibri" panose="020B0604020202020204" pitchFamily="34" charset="0"/>
              <a:buChar char="-"/>
            </a:pPr>
            <a:endParaRPr lang="en-GB">
              <a:latin typeface="Aptos"/>
              <a:ea typeface="Calibri"/>
              <a:cs typeface="Poppins"/>
            </a:endParaRPr>
          </a:p>
          <a:p>
            <a:endParaRPr lang="en-US" sz="1400">
              <a:latin typeface="Aptos"/>
              <a:ea typeface="Calibri"/>
              <a:cs typeface="Calibri"/>
            </a:endParaRPr>
          </a:p>
          <a:p>
            <a:endParaRPr lang="en-GB" sz="1800">
              <a:latin typeface="Poppins"/>
              <a:ea typeface="MS Mincho" panose="02020609040205080304" pitchFamily="49" charset="-128"/>
              <a:cs typeface="Poppins"/>
            </a:endParaRPr>
          </a:p>
          <a:p>
            <a:pPr marL="342900" indent="-342900">
              <a:lnSpc>
                <a:spcPct val="116000"/>
              </a:lnSpc>
              <a:spcBef>
                <a:spcPts val="0"/>
              </a:spcBef>
              <a:buFont typeface="Calibri" panose="05050102010706020507" pitchFamily="18" charset="2"/>
              <a:buChar char="-"/>
            </a:pPr>
            <a:endParaRPr lang="en-US" sz="1400">
              <a:latin typeface="Aptos" panose="020B0004020202020204" pitchFamily="34" charset="0"/>
              <a:ea typeface="MS Mincho" panose="02020609040205080304" pitchFamily="49" charset="-128"/>
              <a:cs typeface="Arial" panose="020B0604020202020204" pitchFamily="34" charset="0"/>
            </a:endParaRPr>
          </a:p>
        </p:txBody>
      </p:sp>
      <p:pic>
        <p:nvPicPr>
          <p:cNvPr id="9" name="Picture 8" descr="A blue letter on a black background&#10;&#10;Description automatically generated">
            <a:extLst>
              <a:ext uri="{FF2B5EF4-FFF2-40B4-BE49-F238E27FC236}">
                <a16:creationId xmlns:a16="http://schemas.microsoft.com/office/drawing/2014/main" id="{F2ED10E1-FAB6-2959-F16C-DC62B3B80F87}"/>
              </a:ext>
            </a:extLst>
          </p:cNvPr>
          <p:cNvPicPr>
            <a:picLocks noChangeAspect="1"/>
          </p:cNvPicPr>
          <p:nvPr/>
        </p:nvPicPr>
        <p:blipFill>
          <a:blip r:embed="rId2"/>
          <a:stretch>
            <a:fillRect/>
          </a:stretch>
        </p:blipFill>
        <p:spPr>
          <a:xfrm>
            <a:off x="672879" y="417324"/>
            <a:ext cx="975769" cy="463210"/>
          </a:xfrm>
          <a:prstGeom prst="rect">
            <a:avLst/>
          </a:prstGeom>
        </p:spPr>
      </p:pic>
      <p:sp>
        <p:nvSpPr>
          <p:cNvPr id="2" name="Title 1">
            <a:extLst>
              <a:ext uri="{FF2B5EF4-FFF2-40B4-BE49-F238E27FC236}">
                <a16:creationId xmlns:a16="http://schemas.microsoft.com/office/drawing/2014/main" id="{B39722AD-FB15-EC25-3843-37FA1F05C9B6}"/>
              </a:ext>
            </a:extLst>
          </p:cNvPr>
          <p:cNvSpPr txBox="1">
            <a:spLocks/>
          </p:cNvSpPr>
          <p:nvPr/>
        </p:nvSpPr>
        <p:spPr>
          <a:xfrm>
            <a:off x="1033827" y="3498832"/>
            <a:ext cx="4148817" cy="1318834"/>
          </a:xfrm>
          <a:prstGeom prst="rect">
            <a:avLst/>
          </a:prstGeom>
        </p:spPr>
        <p:txBody>
          <a:bodyPr lIns="91440" tIns="45720" rIns="91440" bIns="45720" anchor="t"/>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pPr algn="ctr"/>
            <a:r>
              <a:rPr lang="en-GB">
                <a:solidFill>
                  <a:schemeClr val="bg1"/>
                </a:solidFill>
                <a:latin typeface="Poppins"/>
                <a:cs typeface="Poppins"/>
              </a:rPr>
              <a:t>Overview</a:t>
            </a:r>
            <a:endParaRPr lang="en-GB">
              <a:solidFill>
                <a:schemeClr val="bg1"/>
              </a:solidFill>
            </a:endParaRPr>
          </a:p>
        </p:txBody>
      </p:sp>
      <p:sp>
        <p:nvSpPr>
          <p:cNvPr id="7" name="Oval 6">
            <a:extLst>
              <a:ext uri="{FF2B5EF4-FFF2-40B4-BE49-F238E27FC236}">
                <a16:creationId xmlns:a16="http://schemas.microsoft.com/office/drawing/2014/main" id="{53F45239-4795-F5CF-B198-F9A06B8AAB26}"/>
              </a:ext>
            </a:extLst>
          </p:cNvPr>
          <p:cNvSpPr/>
          <p:nvPr/>
        </p:nvSpPr>
        <p:spPr>
          <a:xfrm>
            <a:off x="672879" y="5568467"/>
            <a:ext cx="872209" cy="872209"/>
          </a:xfrm>
          <a:prstGeom prst="ellipse">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2515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7AB22-4A9E-83FE-6A10-9EA07DCEACFF}"/>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78AC473-15A9-BD59-F718-55F3CF581EAB}"/>
              </a:ext>
            </a:extLst>
          </p:cNvPr>
          <p:cNvSpPr txBox="1">
            <a:spLocks/>
          </p:cNvSpPr>
          <p:nvPr/>
        </p:nvSpPr>
        <p:spPr>
          <a:xfrm>
            <a:off x="176874" y="1141814"/>
            <a:ext cx="11686061" cy="572257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5999"/>
              </a:lnSpc>
              <a:spcBef>
                <a:spcPts val="0"/>
              </a:spcBef>
            </a:pPr>
            <a:endParaRPr lang="en-US" sz="1600">
              <a:solidFill>
                <a:srgbClr val="000000"/>
              </a:solidFill>
              <a:latin typeface="Aptos"/>
              <a:cs typeface="Poppins"/>
            </a:endParaRPr>
          </a:p>
          <a:p>
            <a:pPr>
              <a:lnSpc>
                <a:spcPct val="115999"/>
              </a:lnSpc>
              <a:spcBef>
                <a:spcPts val="0"/>
              </a:spcBef>
            </a:pPr>
            <a:r>
              <a:rPr lang="en-HK" sz="1400">
                <a:latin typeface="Aptos Narrow"/>
                <a:cs typeface="Poppins"/>
              </a:rPr>
              <a:t>Automatically save CV's received by email to the correct hiring folder and named a particular way which includes the source, name of candidate and date: </a:t>
            </a:r>
          </a:p>
          <a:p>
            <a:pPr marL="342900" indent="-342900">
              <a:lnSpc>
                <a:spcPct val="115999"/>
              </a:lnSpc>
              <a:spcBef>
                <a:spcPts val="0"/>
              </a:spcBef>
              <a:buFont typeface="Wingdings" panose="05000000000000000000" pitchFamily="2" charset="2"/>
              <a:buChar char="q"/>
            </a:pPr>
            <a:r>
              <a:rPr lang="en-HK" sz="1200">
                <a:latin typeface="Aptos Narrow"/>
                <a:cs typeface="Poppins"/>
              </a:rPr>
              <a:t>Provide statistic and insight from a pool of CV, to find out their source agent, and find out the application history of particular candidate</a:t>
            </a:r>
            <a:endParaRPr lang="en-US" sz="1200">
              <a:latin typeface="Aptos Narrow"/>
              <a:cs typeface="Poppins"/>
            </a:endParaRPr>
          </a:p>
          <a:p>
            <a:pPr marL="800100" lvl="1" indent="-342900">
              <a:lnSpc>
                <a:spcPct val="115999"/>
              </a:lnSpc>
              <a:spcBef>
                <a:spcPts val="0"/>
              </a:spcBef>
              <a:buFont typeface="Courier New,monospace"/>
              <a:buChar char="o"/>
            </a:pPr>
            <a:endParaRPr lang="en-US" sz="1600">
              <a:latin typeface="Aptos"/>
              <a:cs typeface="Poppins"/>
            </a:endParaRPr>
          </a:p>
          <a:p>
            <a:pPr>
              <a:lnSpc>
                <a:spcPct val="115999"/>
              </a:lnSpc>
              <a:spcBef>
                <a:spcPts val="0"/>
              </a:spcBef>
            </a:pPr>
            <a:r>
              <a:rPr lang="en-US" b="1">
                <a:solidFill>
                  <a:srgbClr val="000000"/>
                </a:solidFill>
                <a:latin typeface="Aptos" panose="020B0004020202020204" pitchFamily="34" charset="0"/>
                <a:cs typeface="Poppins"/>
              </a:rPr>
              <a:t>ECI’s Approach</a:t>
            </a:r>
            <a:r>
              <a:rPr lang="en-US">
                <a:latin typeface="Aptos" panose="020B0004020202020204" pitchFamily="34" charset="0"/>
                <a:cs typeface="Poppins"/>
              </a:rPr>
              <a:t>:</a:t>
            </a:r>
          </a:p>
          <a:p>
            <a:pPr>
              <a:lnSpc>
                <a:spcPct val="115999"/>
              </a:lnSpc>
              <a:spcBef>
                <a:spcPts val="0"/>
              </a:spcBef>
            </a:pPr>
            <a:endParaRPr lang="en-US">
              <a:latin typeface="Aptos" panose="020B0004020202020204" pitchFamily="34" charset="0"/>
              <a:cs typeface="Poppins"/>
            </a:endParaRPr>
          </a:p>
          <a:p>
            <a:pPr marL="628650" lvl="1" indent="-171450">
              <a:buFont typeface="Wingdings" panose="05000000000000000000" pitchFamily="2" charset="2"/>
              <a:buChar char="Ø"/>
            </a:pPr>
            <a:r>
              <a:rPr lang="en-US" sz="1200">
                <a:solidFill>
                  <a:srgbClr val="16274B"/>
                </a:solidFill>
                <a:latin typeface="Aptos Narrow"/>
                <a:cs typeface="Poppins"/>
              </a:rPr>
              <a:t>An event will be triggered when any new email received, we will capture the CV from the email and store it in particular location. </a:t>
            </a:r>
          </a:p>
          <a:p>
            <a:pPr marL="628650" lvl="1" indent="-171450">
              <a:buFont typeface="Wingdings" panose="05000000000000000000" pitchFamily="2" charset="2"/>
              <a:buChar char="Ø"/>
            </a:pPr>
            <a:r>
              <a:rPr lang="en-US" sz="1200">
                <a:solidFill>
                  <a:srgbClr val="16274B"/>
                </a:solidFill>
                <a:latin typeface="Aptos Narrow"/>
                <a:cs typeface="Poppins"/>
              </a:rPr>
              <a:t>Azure cognitive search will Check if candidate has applied before (via internal logs or filenames) and appends history info</a:t>
            </a:r>
          </a:p>
          <a:p>
            <a:pPr marL="628650" lvl="1" indent="-171450">
              <a:buFont typeface="Wingdings" panose="05000000000000000000" pitchFamily="2" charset="2"/>
              <a:buChar char="Ø"/>
            </a:pPr>
            <a:r>
              <a:rPr lang="en-US" sz="1200">
                <a:solidFill>
                  <a:srgbClr val="16274B"/>
                </a:solidFill>
                <a:latin typeface="Aptos Narrow"/>
                <a:cs typeface="Poppins"/>
              </a:rPr>
              <a:t>Will provide the panel to see all CVs and use can view statistics and insights by selecting the CV.</a:t>
            </a:r>
          </a:p>
          <a:p>
            <a:pPr marL="628650" lvl="1" indent="-171450">
              <a:buFont typeface="Wingdings" panose="05000000000000000000" pitchFamily="2" charset="2"/>
              <a:buChar char="Ø"/>
            </a:pPr>
            <a:r>
              <a:rPr lang="en-US" sz="1200" err="1">
                <a:solidFill>
                  <a:srgbClr val="16274B"/>
                </a:solidFill>
                <a:latin typeface="Aptos Narrow"/>
                <a:cs typeface="Poppins"/>
              </a:rPr>
              <a:t>Langchain</a:t>
            </a:r>
            <a:r>
              <a:rPr lang="en-US" sz="1200">
                <a:solidFill>
                  <a:srgbClr val="16274B"/>
                </a:solidFill>
                <a:latin typeface="Aptos Narrow"/>
                <a:cs typeface="Poppins"/>
              </a:rPr>
              <a:t> will </a:t>
            </a:r>
            <a:r>
              <a:rPr lang="en-US" sz="1050"/>
              <a:t>Analyzes batch CVs by source, team, role — tracks which channels yield best candidates</a:t>
            </a:r>
            <a:endParaRPr lang="en-US" sz="1200">
              <a:solidFill>
                <a:srgbClr val="16274B"/>
              </a:solidFill>
              <a:latin typeface="Aptos Narrow"/>
              <a:cs typeface="Poppins"/>
            </a:endParaRPr>
          </a:p>
          <a:p>
            <a:pPr lvl="1">
              <a:lnSpc>
                <a:spcPct val="115999"/>
              </a:lnSpc>
              <a:spcBef>
                <a:spcPts val="0"/>
              </a:spcBef>
            </a:pPr>
            <a:endParaRPr lang="en-HK" sz="1100">
              <a:latin typeface="Aptos Narrow"/>
            </a:endParaRPr>
          </a:p>
          <a:p>
            <a:pPr lvl="1">
              <a:lnSpc>
                <a:spcPct val="115999"/>
              </a:lnSpc>
              <a:spcBef>
                <a:spcPts val="0"/>
              </a:spcBef>
            </a:pPr>
            <a:endParaRPr lang="en-HK" sz="1100">
              <a:latin typeface="Aptos Narrow"/>
              <a:cs typeface="Poppins"/>
            </a:endParaRPr>
          </a:p>
          <a:p>
            <a:pPr lvl="1">
              <a:lnSpc>
                <a:spcPct val="115999"/>
              </a:lnSpc>
              <a:spcBef>
                <a:spcPts val="0"/>
              </a:spcBef>
            </a:pPr>
            <a:endParaRPr lang="en-HK" sz="1100">
              <a:latin typeface="Aptos Narrow"/>
            </a:endParaRPr>
          </a:p>
          <a:p>
            <a:pPr lvl="1">
              <a:lnSpc>
                <a:spcPct val="115999"/>
              </a:lnSpc>
              <a:spcBef>
                <a:spcPts val="0"/>
              </a:spcBef>
            </a:pPr>
            <a:endParaRPr lang="en-HK">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5BDD6ADA-AD99-10CF-D504-AC9A2783A145}"/>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8DA91D59-7BA7-3C94-6063-42967C0D14BD}"/>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#19</a:t>
            </a:r>
            <a:endParaRPr lang="en-US"/>
          </a:p>
        </p:txBody>
      </p:sp>
    </p:spTree>
    <p:extLst>
      <p:ext uri="{BB962C8B-B14F-4D97-AF65-F5344CB8AC3E}">
        <p14:creationId xmlns:p14="http://schemas.microsoft.com/office/powerpoint/2010/main" val="37972445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AB3E8-9B0B-04CD-E413-C01521C0AA0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B4781E3-FBDB-3000-3911-E586098F578C}"/>
              </a:ext>
            </a:extLst>
          </p:cNvPr>
          <p:cNvSpPr txBox="1">
            <a:spLocks/>
          </p:cNvSpPr>
          <p:nvPr/>
        </p:nvSpPr>
        <p:spPr>
          <a:xfrm>
            <a:off x="5156" y="1034490"/>
            <a:ext cx="11686061" cy="5829900"/>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15999"/>
              </a:lnSpc>
              <a:spcBef>
                <a:spcPts val="0"/>
              </a:spcBef>
              <a:buFont typeface="Wingdings,Sans-Serif"/>
              <a:buChar char="Ø"/>
            </a:pPr>
            <a:endParaRPr lang="en-HK" sz="1100">
              <a:latin typeface="Aptos Narrow"/>
              <a:cs typeface="Poppins"/>
            </a:endParaRPr>
          </a:p>
          <a:p>
            <a:pPr marL="342900" indent="-342900">
              <a:lnSpc>
                <a:spcPct val="115999"/>
              </a:lnSpc>
              <a:spcBef>
                <a:spcPts val="0"/>
              </a:spcBef>
              <a:buFont typeface="Wingdings,Sans-Serif"/>
              <a:buChar char="Ø"/>
            </a:pPr>
            <a:endParaRPr lang="en-HK" sz="1100">
              <a:latin typeface="Aptos Narrow"/>
              <a:cs typeface="Poppins"/>
            </a:endParaRPr>
          </a:p>
          <a:p>
            <a:pPr marL="342900" indent="-342900">
              <a:lnSpc>
                <a:spcPct val="115999"/>
              </a:lnSpc>
              <a:spcBef>
                <a:spcPts val="0"/>
              </a:spcBef>
              <a:buFont typeface="Wingdings" panose="05000000000000000000" pitchFamily="2" charset="2"/>
              <a:buChar char="q"/>
            </a:pPr>
            <a:r>
              <a:rPr lang="en-HK" sz="1200">
                <a:latin typeface="Aptos Narrow"/>
                <a:cs typeface="Poppins"/>
              </a:rPr>
              <a:t>Make a set of professional PPT, after being provided enough information and promoted. Currently Sales Copilot can only make simple ones in ugly designs: </a:t>
            </a:r>
            <a:br>
              <a:rPr lang="en-HK" sz="1100">
                <a:latin typeface="Aptos Narrow"/>
              </a:rPr>
            </a:br>
            <a:endParaRPr lang="en-HK" sz="1100">
              <a:latin typeface="Aptos Narrow"/>
              <a:cs typeface="Poppins"/>
            </a:endParaRPr>
          </a:p>
          <a:p>
            <a:r>
              <a:rPr lang="en-US" b="1">
                <a:solidFill>
                  <a:srgbClr val="000000"/>
                </a:solidFill>
                <a:latin typeface="Aptos" panose="020B0004020202020204" pitchFamily="34" charset="0"/>
                <a:cs typeface="Poppins"/>
              </a:rPr>
              <a:t>ECI’s Approach</a:t>
            </a:r>
            <a:r>
              <a:rPr lang="en-US">
                <a:latin typeface="Aptos" panose="020B0004020202020204" pitchFamily="34" charset="0"/>
                <a:cs typeface="Poppins"/>
              </a:rPr>
              <a:t>:</a:t>
            </a:r>
          </a:p>
          <a:p>
            <a:pPr lvl="1"/>
            <a:endParaRPr lang="en-US" sz="1100">
              <a:latin typeface="Poppins"/>
              <a:cs typeface="Poppins"/>
            </a:endParaRPr>
          </a:p>
          <a:p>
            <a:pPr marL="628650" lvl="1" indent="-171450">
              <a:buFont typeface="Wingdings" panose="05000000000000000000" pitchFamily="2" charset="2"/>
              <a:buChar char="Ø"/>
            </a:pPr>
            <a:r>
              <a:rPr lang="en-US" sz="1200">
                <a:solidFill>
                  <a:srgbClr val="16274B"/>
                </a:solidFill>
                <a:latin typeface="Aptos Narrow"/>
                <a:cs typeface="Poppins"/>
              </a:rPr>
              <a:t>System can design PPT for provided information, will provide an option for PPT generation in which you can choose the topic or files for which we need to generate PPT based on predefined designs.</a:t>
            </a:r>
            <a:endParaRPr lang="en-HK" sz="1200">
              <a:solidFill>
                <a:srgbClr val="16274B"/>
              </a:solidFill>
              <a:latin typeface="Aptos Narrow"/>
              <a:cs typeface="Poppins"/>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Background Job for Information Extraction</a:t>
            </a:r>
          </a:p>
          <a:p>
            <a:pPr marL="628650" lvl="1" indent="-171450">
              <a:buFont typeface="Wingdings" panose="05000000000000000000" pitchFamily="2" charset="2"/>
              <a:buChar char="Ø"/>
            </a:pPr>
            <a:r>
              <a:rPr lang="en-US" sz="1200">
                <a:solidFill>
                  <a:srgbClr val="16274B"/>
                </a:solidFill>
                <a:latin typeface="Aptos Narrow"/>
                <a:cs typeface="Poppins"/>
              </a:rPr>
              <a:t>Information Gathering: A background job will collect all provided information or files from the user. </a:t>
            </a:r>
          </a:p>
          <a:p>
            <a:pPr marL="628650" lvl="1" indent="-171450">
              <a:buFont typeface="Wingdings" panose="05000000000000000000" pitchFamily="2" charset="2"/>
              <a:buChar char="Ø"/>
            </a:pPr>
            <a:r>
              <a:rPr lang="en-US" sz="1200">
                <a:solidFill>
                  <a:srgbClr val="16274B"/>
                </a:solidFill>
                <a:latin typeface="Aptos Narrow"/>
                <a:cs typeface="Poppins"/>
              </a:rPr>
              <a:t>Data Extraction: The job will extract relevant information from these files or text inputs. </a:t>
            </a:r>
          </a:p>
          <a:p>
            <a:pPr lvl="1"/>
            <a:endParaRPr lang="en-US" sz="1200">
              <a:solidFill>
                <a:srgbClr val="16274B"/>
              </a:solidFill>
              <a:latin typeface="Aptos Narrow"/>
              <a:cs typeface="Poppins"/>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Pre-defined Configuration for PPT Design </a:t>
            </a:r>
          </a:p>
          <a:p>
            <a:pPr marL="628650" lvl="1" indent="-171450">
              <a:buFont typeface="Wingdings" panose="05000000000000000000" pitchFamily="2" charset="2"/>
              <a:buChar char="Ø"/>
            </a:pPr>
            <a:r>
              <a:rPr lang="en-US" sz="1200">
                <a:solidFill>
                  <a:srgbClr val="16274B"/>
                </a:solidFill>
                <a:latin typeface="Aptos Narrow"/>
                <a:cs typeface="Poppins"/>
              </a:rPr>
              <a:t>Static Configuration: Pre-defined styles, font sizes, colors, and templates can be set up. </a:t>
            </a:r>
          </a:p>
          <a:p>
            <a:pPr marL="628650" lvl="1" indent="-171450">
              <a:buFont typeface="Wingdings" panose="05000000000000000000" pitchFamily="2" charset="2"/>
              <a:buChar char="Ø"/>
            </a:pPr>
            <a:r>
              <a:rPr lang="en-US" sz="1200">
                <a:solidFill>
                  <a:srgbClr val="16274B"/>
                </a:solidFill>
                <a:latin typeface="Aptos Narrow"/>
                <a:cs typeface="Poppins"/>
              </a:rPr>
              <a:t>Dynamic Configuration: Users can customize configurations such as font size, style, and images. </a:t>
            </a:r>
          </a:p>
          <a:p>
            <a:pPr lvl="1"/>
            <a:endParaRPr lang="en-US" sz="1200">
              <a:solidFill>
                <a:srgbClr val="16274B"/>
              </a:solidFill>
              <a:latin typeface="Aptos Narrow"/>
              <a:cs typeface="Poppins"/>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PPT Generation and Upload </a:t>
            </a:r>
          </a:p>
          <a:p>
            <a:pPr marL="628650" lvl="1" indent="-171450">
              <a:buFont typeface="Wingdings" panose="05000000000000000000" pitchFamily="2" charset="2"/>
              <a:buChar char="Ø"/>
            </a:pPr>
            <a:r>
              <a:rPr lang="en-US" sz="1200">
                <a:solidFill>
                  <a:srgbClr val="16274B"/>
                </a:solidFill>
                <a:latin typeface="Aptos Narrow"/>
                <a:cs typeface="Poppins"/>
              </a:rPr>
              <a:t>Template-Based Generation: The PPT will be generated using predefined templates. </a:t>
            </a:r>
          </a:p>
          <a:p>
            <a:pPr marL="628650" lvl="1" indent="-171450">
              <a:buFont typeface="Wingdings" panose="05000000000000000000" pitchFamily="2" charset="2"/>
              <a:buChar char="Ø"/>
            </a:pPr>
            <a:r>
              <a:rPr lang="en-US" sz="1200">
                <a:solidFill>
                  <a:srgbClr val="16274B"/>
                </a:solidFill>
                <a:latin typeface="Aptos Narrow"/>
                <a:cs typeface="Poppins"/>
              </a:rPr>
              <a:t>Upload Location: The generated PPT will be uploaded to a specified location for user access.</a:t>
            </a:r>
          </a:p>
          <a:p>
            <a:pPr lvl="1">
              <a:lnSpc>
                <a:spcPct val="115999"/>
              </a:lnSpc>
              <a:spcBef>
                <a:spcPts val="0"/>
              </a:spcBef>
            </a:pPr>
            <a:endParaRPr lang="en-HK">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0CA88664-F745-0664-382D-FDBF108030A9}"/>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1C58A966-9617-6414-85BD-2C4019912A0A}"/>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#20</a:t>
            </a:r>
            <a:endParaRPr lang="en-US"/>
          </a:p>
        </p:txBody>
      </p:sp>
      <p:sp>
        <p:nvSpPr>
          <p:cNvPr id="2" name="TextBox 1">
            <a:extLst>
              <a:ext uri="{FF2B5EF4-FFF2-40B4-BE49-F238E27FC236}">
                <a16:creationId xmlns:a16="http://schemas.microsoft.com/office/drawing/2014/main" id="{BA596BFB-942E-8E6C-76D8-919B9E64C5AF}"/>
              </a:ext>
            </a:extLst>
          </p:cNvPr>
          <p:cNvSpPr txBox="1"/>
          <p:nvPr/>
        </p:nvSpPr>
        <p:spPr>
          <a:xfrm>
            <a:off x="6901315" y="3365447"/>
            <a:ext cx="4947384" cy="2400657"/>
          </a:xfrm>
          <a:prstGeom prst="rect">
            <a:avLst/>
          </a:prstGeom>
          <a:noFill/>
          <a:ln>
            <a:solidFill>
              <a:srgbClr val="16274B"/>
            </a:solidFill>
          </a:ln>
        </p:spPr>
        <p:txBody>
          <a:bodyPr wrap="square" rtlCol="0">
            <a:spAutoFit/>
          </a:bodyPr>
          <a:lstStyle/>
          <a:p>
            <a:r>
              <a:rPr lang="en-US"/>
              <a:t>Question:</a:t>
            </a:r>
          </a:p>
          <a:p>
            <a:pPr marL="0" lvl="3"/>
            <a:r>
              <a:rPr lang="en-US" sz="1100" b="1">
                <a:latin typeface="Aptos" panose="020B0004020202020204" pitchFamily="34" charset="0"/>
              </a:rPr>
              <a:t>Information Provision </a:t>
            </a:r>
          </a:p>
          <a:p>
            <a:pPr marL="228600" lvl="3" indent="-228600">
              <a:buFont typeface="+mj-lt"/>
              <a:buAutoNum type="arabicPeriod"/>
            </a:pPr>
            <a:r>
              <a:rPr lang="en-US" sz="1100">
                <a:latin typeface="Aptos" panose="020B0004020202020204" pitchFamily="34" charset="0"/>
              </a:rPr>
              <a:t>How will the pre-defined data be provided for PPT generation? </a:t>
            </a:r>
          </a:p>
          <a:p>
            <a:pPr marL="228600" lvl="3" indent="-228600">
              <a:buFont typeface="+mj-lt"/>
              <a:buAutoNum type="arabicPeriod"/>
            </a:pPr>
            <a:r>
              <a:rPr lang="en-US" sz="1100">
                <a:latin typeface="Aptos" panose="020B0004020202020204" pitchFamily="34" charset="0"/>
              </a:rPr>
              <a:t>Via files (e.g., text documents, spreadsheets)? </a:t>
            </a:r>
          </a:p>
          <a:p>
            <a:pPr marL="228600" lvl="3" indent="-228600">
              <a:buFont typeface="+mj-lt"/>
              <a:buAutoNum type="arabicPeriod"/>
            </a:pPr>
            <a:r>
              <a:rPr lang="en-US" sz="1100">
                <a:latin typeface="Aptos" panose="020B0004020202020204" pitchFamily="34" charset="0"/>
              </a:rPr>
              <a:t>Direct text input from the user? </a:t>
            </a:r>
          </a:p>
          <a:p>
            <a:pPr marL="0" lvl="3"/>
            <a:r>
              <a:rPr lang="en-US" sz="1100" b="1">
                <a:latin typeface="Aptos" panose="020B0004020202020204" pitchFamily="34" charset="0"/>
              </a:rPr>
              <a:t>Configuration Page </a:t>
            </a:r>
          </a:p>
          <a:p>
            <a:pPr marL="228600" lvl="3" indent="-228600">
              <a:buFont typeface="+mj-lt"/>
              <a:buAutoNum type="arabicPeriod"/>
            </a:pPr>
            <a:r>
              <a:rPr lang="en-US" sz="1100">
                <a:latin typeface="Aptos" panose="020B0004020202020204" pitchFamily="34" charset="0"/>
              </a:rPr>
              <a:t>Do we need a configuration page for PPT generation? </a:t>
            </a:r>
          </a:p>
          <a:p>
            <a:pPr marL="228600" lvl="3" indent="-228600">
              <a:buFont typeface="+mj-lt"/>
              <a:buAutoNum type="arabicPeriod"/>
            </a:pPr>
            <a:r>
              <a:rPr lang="en-US" sz="1100">
                <a:latin typeface="Aptos" panose="020B0004020202020204" pitchFamily="34" charset="0"/>
              </a:rPr>
              <a:t>Options to choose font size, style, and upload images. </a:t>
            </a:r>
          </a:p>
          <a:p>
            <a:pPr marL="228600" lvl="3" indent="-228600">
              <a:buFont typeface="+mj-lt"/>
              <a:buAutoNum type="arabicPeriod"/>
            </a:pPr>
            <a:r>
              <a:rPr lang="en-US" sz="1100">
                <a:latin typeface="Aptos" panose="020B0004020202020204" pitchFamily="34" charset="0"/>
              </a:rPr>
              <a:t>Customization of slide layouts and themes. </a:t>
            </a:r>
          </a:p>
          <a:p>
            <a:pPr marL="0" lvl="3"/>
            <a:r>
              <a:rPr lang="en-US" sz="1100" b="1">
                <a:latin typeface="Aptos" panose="020B0004020202020204" pitchFamily="34" charset="0"/>
              </a:rPr>
              <a:t>Upload and Access </a:t>
            </a:r>
          </a:p>
          <a:p>
            <a:pPr marL="228600" lvl="3" indent="-228600">
              <a:buFont typeface="+mj-lt"/>
              <a:buAutoNum type="arabicPeriod"/>
            </a:pPr>
            <a:r>
              <a:rPr lang="en-US" sz="1100">
                <a:latin typeface="Aptos" panose="020B0004020202020204" pitchFamily="34" charset="0"/>
              </a:rPr>
              <a:t>Where should the generated PPT be uploaded? </a:t>
            </a:r>
          </a:p>
          <a:p>
            <a:pPr marL="228600" lvl="3" indent="-228600">
              <a:buFont typeface="+mj-lt"/>
              <a:buAutoNum type="arabicPeriod"/>
            </a:pPr>
            <a:r>
              <a:rPr lang="en-US" sz="1100">
                <a:latin typeface="Aptos" panose="020B0004020202020204" pitchFamily="34" charset="0"/>
              </a:rPr>
              <a:t>Cloud storage (e.g., Azure BLOB, </a:t>
            </a:r>
            <a:r>
              <a:rPr lang="en-US" sz="1100" err="1">
                <a:latin typeface="Aptos" panose="020B0004020202020204" pitchFamily="34" charset="0"/>
              </a:rPr>
              <a:t>Sharepoint</a:t>
            </a:r>
            <a:r>
              <a:rPr lang="en-US" sz="1100">
                <a:latin typeface="Aptos" panose="020B0004020202020204" pitchFamily="34" charset="0"/>
              </a:rPr>
              <a:t>)?</a:t>
            </a:r>
          </a:p>
          <a:p>
            <a:pPr marL="228600" lvl="3" indent="-228600">
              <a:buFont typeface="+mj-lt"/>
              <a:buAutoNum type="arabicPeriod"/>
            </a:pPr>
            <a:r>
              <a:rPr lang="en-US" sz="1100">
                <a:latin typeface="Aptos" panose="020B0004020202020204" pitchFamily="34" charset="0"/>
              </a:rPr>
              <a:t>Local/On-prem server </a:t>
            </a:r>
          </a:p>
        </p:txBody>
      </p:sp>
    </p:spTree>
    <p:extLst>
      <p:ext uri="{BB962C8B-B14F-4D97-AF65-F5344CB8AC3E}">
        <p14:creationId xmlns:p14="http://schemas.microsoft.com/office/powerpoint/2010/main" val="32946604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7D018-439E-0E8A-64C9-E01C21B26E11}"/>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D8F1857-FF18-4928-9F7D-45E24BBE8507}"/>
              </a:ext>
            </a:extLst>
          </p:cNvPr>
          <p:cNvSpPr txBox="1">
            <a:spLocks/>
          </p:cNvSpPr>
          <p:nvPr/>
        </p:nvSpPr>
        <p:spPr>
          <a:xfrm>
            <a:off x="176874" y="1141814"/>
            <a:ext cx="11686061" cy="572257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5999"/>
              </a:lnSpc>
              <a:spcBef>
                <a:spcPts val="0"/>
              </a:spcBef>
            </a:pPr>
            <a:endParaRPr lang="en-US" sz="1600">
              <a:solidFill>
                <a:srgbClr val="000000"/>
              </a:solidFill>
              <a:latin typeface="Aptos"/>
              <a:cs typeface="Poppins"/>
            </a:endParaRPr>
          </a:p>
          <a:p>
            <a:pPr>
              <a:lnSpc>
                <a:spcPct val="115999"/>
              </a:lnSpc>
              <a:spcBef>
                <a:spcPts val="0"/>
              </a:spcBef>
            </a:pPr>
            <a:r>
              <a:rPr lang="en-HK" sz="1400">
                <a:latin typeface="Aptos Narrow"/>
                <a:cs typeface="Poppins"/>
              </a:rPr>
              <a:t>Know our company better, including our business, strategies, history, and even our investment deals in a private AI environment: </a:t>
            </a:r>
          </a:p>
          <a:p>
            <a:pPr marL="342900" indent="-342900">
              <a:lnSpc>
                <a:spcPct val="115999"/>
              </a:lnSpc>
              <a:spcBef>
                <a:spcPts val="0"/>
              </a:spcBef>
              <a:buFont typeface="Wingdings" panose="05000000000000000000" pitchFamily="2" charset="2"/>
              <a:buChar char="q"/>
            </a:pPr>
            <a:r>
              <a:rPr lang="en-HK" sz="1200">
                <a:latin typeface="Aptos Narrow"/>
                <a:cs typeface="Poppins"/>
              </a:rPr>
              <a:t>Annual reports, official web site, internal policies, summary of investment from various data sources</a:t>
            </a:r>
          </a:p>
          <a:p>
            <a:pPr marL="342900" indent="-342900">
              <a:lnSpc>
                <a:spcPct val="115999"/>
              </a:lnSpc>
              <a:spcBef>
                <a:spcPts val="0"/>
              </a:spcBef>
              <a:buFont typeface="Wingdings,Sans-Serif"/>
              <a:buChar char="Ø"/>
            </a:pPr>
            <a:endParaRPr lang="en-HK" sz="1100">
              <a:latin typeface="Aptos Narrow"/>
              <a:cs typeface="Poppins"/>
            </a:endParaRPr>
          </a:p>
          <a:p>
            <a:pPr marL="800100" lvl="1" indent="-342900">
              <a:lnSpc>
                <a:spcPct val="115999"/>
              </a:lnSpc>
              <a:spcBef>
                <a:spcPts val="0"/>
              </a:spcBef>
              <a:buFont typeface="Courier New,monospace"/>
              <a:buChar char="o"/>
            </a:pPr>
            <a:endParaRPr lang="en-US" sz="1600">
              <a:latin typeface="Aptos"/>
              <a:cs typeface="Poppins"/>
            </a:endParaRPr>
          </a:p>
          <a:p>
            <a:pPr>
              <a:lnSpc>
                <a:spcPct val="115999"/>
              </a:lnSpc>
              <a:spcBef>
                <a:spcPts val="0"/>
              </a:spcBef>
            </a:pPr>
            <a:r>
              <a:rPr lang="en-US" b="1">
                <a:solidFill>
                  <a:srgbClr val="000000"/>
                </a:solidFill>
                <a:latin typeface="Aptos" panose="020B0004020202020204" pitchFamily="34" charset="0"/>
                <a:cs typeface="Poppins"/>
              </a:rPr>
              <a:t>ECI’s Approach</a:t>
            </a:r>
            <a:r>
              <a:rPr lang="en-US">
                <a:latin typeface="Aptos" panose="020B0004020202020204" pitchFamily="34" charset="0"/>
                <a:cs typeface="Poppins"/>
              </a:rPr>
              <a:t>:</a:t>
            </a:r>
          </a:p>
          <a:p>
            <a:pPr>
              <a:lnSpc>
                <a:spcPct val="115999"/>
              </a:lnSpc>
              <a:spcBef>
                <a:spcPts val="0"/>
              </a:spcBef>
            </a:pPr>
            <a:endParaRPr lang="en-US">
              <a:latin typeface="Aptos" panose="020B0004020202020204" pitchFamily="34" charset="0"/>
              <a:cs typeface="Poppins"/>
            </a:endParaRPr>
          </a:p>
          <a:p>
            <a:pPr marL="628650" lvl="1" indent="-171450">
              <a:buFont typeface="Wingdings" panose="05000000000000000000" pitchFamily="2" charset="2"/>
              <a:buChar char="Ø"/>
            </a:pPr>
            <a:r>
              <a:rPr lang="en-HK" sz="1200">
                <a:solidFill>
                  <a:srgbClr val="16274B"/>
                </a:solidFill>
                <a:latin typeface="Aptos Narrow"/>
                <a:cs typeface="Poppins"/>
              </a:rPr>
              <a:t> Will upload all the company’s documents to database which can be retrieved by the agent as per the prompts.</a:t>
            </a:r>
          </a:p>
          <a:p>
            <a:pPr marL="628650" lvl="1" indent="-171450">
              <a:buFont typeface="Wingdings" panose="05000000000000000000" pitchFamily="2" charset="2"/>
              <a:buChar char="Ø"/>
            </a:pPr>
            <a:r>
              <a:rPr lang="en-HK" sz="1200">
                <a:solidFill>
                  <a:srgbClr val="16274B"/>
                </a:solidFill>
                <a:latin typeface="Aptos Narrow"/>
                <a:cs typeface="Poppins"/>
              </a:rPr>
              <a:t>Agents used- </a:t>
            </a:r>
            <a:r>
              <a:rPr lang="en-US" sz="1200">
                <a:solidFill>
                  <a:srgbClr val="16274B"/>
                </a:solidFill>
                <a:latin typeface="Aptos Narrow"/>
                <a:cs typeface="Poppins"/>
              </a:rPr>
              <a:t>Ingestion Agent</a:t>
            </a:r>
            <a:r>
              <a:rPr lang="en-HK" sz="1200">
                <a:solidFill>
                  <a:srgbClr val="16274B"/>
                </a:solidFill>
                <a:latin typeface="Aptos Narrow"/>
                <a:cs typeface="Poppins"/>
              </a:rPr>
              <a:t>, </a:t>
            </a:r>
            <a:r>
              <a:rPr lang="en-US" sz="1200">
                <a:solidFill>
                  <a:srgbClr val="16274B"/>
                </a:solidFill>
                <a:latin typeface="Aptos Narrow"/>
                <a:cs typeface="Poppins"/>
              </a:rPr>
              <a:t>Document </a:t>
            </a:r>
            <a:r>
              <a:rPr lang="en-US" sz="1200" err="1">
                <a:solidFill>
                  <a:srgbClr val="16274B"/>
                </a:solidFill>
                <a:latin typeface="Aptos Narrow"/>
                <a:cs typeface="Poppins"/>
              </a:rPr>
              <a:t>Chunker</a:t>
            </a:r>
            <a:r>
              <a:rPr lang="en-US" sz="1200">
                <a:solidFill>
                  <a:srgbClr val="16274B"/>
                </a:solidFill>
                <a:latin typeface="Aptos Narrow"/>
                <a:cs typeface="Poppins"/>
              </a:rPr>
              <a:t> Agent</a:t>
            </a:r>
            <a:r>
              <a:rPr lang="en-HK" sz="1200">
                <a:solidFill>
                  <a:srgbClr val="16274B"/>
                </a:solidFill>
                <a:latin typeface="Aptos Narrow"/>
                <a:cs typeface="Poppins"/>
              </a:rPr>
              <a:t>, </a:t>
            </a:r>
            <a:r>
              <a:rPr lang="en-US" sz="1200">
                <a:solidFill>
                  <a:srgbClr val="16274B"/>
                </a:solidFill>
                <a:latin typeface="Aptos Narrow"/>
                <a:cs typeface="Poppins"/>
              </a:rPr>
              <a:t>Vectorization Agent, Private Chat Agent (ELLA on teams) , Access Control Agent</a:t>
            </a:r>
          </a:p>
          <a:p>
            <a:pPr marL="628650" lvl="1" indent="-171450">
              <a:buFont typeface="Wingdings" panose="05000000000000000000" pitchFamily="2" charset="2"/>
              <a:buChar char="Ø"/>
            </a:pPr>
            <a:r>
              <a:rPr lang="en-US" sz="1200">
                <a:solidFill>
                  <a:srgbClr val="16274B"/>
                </a:solidFill>
                <a:latin typeface="Aptos Narrow"/>
                <a:cs typeface="Poppins"/>
              </a:rPr>
              <a:t>Tools: Azure Data Factory / SharePoint / Manual Upload UI, Azure OpenAI , Azure Cognitive Search / Pinecone / </a:t>
            </a:r>
            <a:r>
              <a:rPr lang="en-US" sz="1200" err="1">
                <a:solidFill>
                  <a:srgbClr val="16274B"/>
                </a:solidFill>
                <a:latin typeface="Aptos Narrow"/>
                <a:cs typeface="Poppins"/>
              </a:rPr>
              <a:t>Qdrant</a:t>
            </a:r>
            <a:r>
              <a:rPr lang="en-US" sz="1200">
                <a:solidFill>
                  <a:srgbClr val="16274B"/>
                </a:solidFill>
                <a:latin typeface="Aptos Narrow"/>
                <a:cs typeface="Poppins"/>
              </a:rPr>
              <a:t>, GPT-4 (Azure-hosted),, </a:t>
            </a:r>
            <a:r>
              <a:rPr lang="en-US" sz="1200" err="1">
                <a:solidFill>
                  <a:srgbClr val="16274B"/>
                </a:solidFill>
                <a:latin typeface="Aptos Narrow"/>
                <a:cs typeface="Poppins"/>
              </a:rPr>
              <a:t>LangChain</a:t>
            </a:r>
            <a:r>
              <a:rPr lang="en-US" sz="1200">
                <a:solidFill>
                  <a:srgbClr val="16274B"/>
                </a:solidFill>
                <a:latin typeface="Aptos Narrow"/>
                <a:cs typeface="Poppins"/>
              </a:rPr>
              <a:t> + </a:t>
            </a:r>
            <a:r>
              <a:rPr lang="en-US" sz="1200" err="1">
                <a:solidFill>
                  <a:srgbClr val="16274B"/>
                </a:solidFill>
                <a:latin typeface="Aptos Narrow"/>
                <a:cs typeface="Poppins"/>
              </a:rPr>
              <a:t>LangGraph</a:t>
            </a:r>
            <a:r>
              <a:rPr lang="en-US" sz="1200">
                <a:solidFill>
                  <a:srgbClr val="16274B"/>
                </a:solidFill>
                <a:latin typeface="Aptos Narrow"/>
                <a:cs typeface="Poppins"/>
              </a:rPr>
              <a:t> + Azure Functions, Azure Entra ID / Active Directory, ELLA, Web UI, or Copilot plugin,</a:t>
            </a:r>
          </a:p>
          <a:p>
            <a:pPr lvl="1">
              <a:lnSpc>
                <a:spcPct val="115999"/>
              </a:lnSpc>
              <a:spcBef>
                <a:spcPts val="0"/>
              </a:spcBef>
            </a:pPr>
            <a:endParaRPr lang="en-HK" sz="1100">
              <a:latin typeface="Aptos Narrow"/>
            </a:endParaRPr>
          </a:p>
          <a:p>
            <a:pPr lvl="1">
              <a:lnSpc>
                <a:spcPct val="115999"/>
              </a:lnSpc>
              <a:spcBef>
                <a:spcPts val="0"/>
              </a:spcBef>
            </a:pPr>
            <a:endParaRPr lang="en-HK">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1D3256E6-DC32-5598-FAD1-BBB51407CBBB}"/>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72E52CF9-9B03-EEDD-4653-A56E0E873553}"/>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#21</a:t>
            </a:r>
            <a:endParaRPr lang="en-US"/>
          </a:p>
        </p:txBody>
      </p:sp>
    </p:spTree>
    <p:extLst>
      <p:ext uri="{BB962C8B-B14F-4D97-AF65-F5344CB8AC3E}">
        <p14:creationId xmlns:p14="http://schemas.microsoft.com/office/powerpoint/2010/main" val="20434908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8C02B-9115-E426-9C47-789AA08B380A}"/>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84EFAFD-8BC3-5EF1-0913-E417D5A9EEF8}"/>
              </a:ext>
            </a:extLst>
          </p:cNvPr>
          <p:cNvSpPr txBox="1">
            <a:spLocks/>
          </p:cNvSpPr>
          <p:nvPr/>
        </p:nvSpPr>
        <p:spPr>
          <a:xfrm>
            <a:off x="5155" y="884237"/>
            <a:ext cx="11686061" cy="6184069"/>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5999"/>
              </a:lnSpc>
              <a:spcBef>
                <a:spcPts val="0"/>
              </a:spcBef>
            </a:pPr>
            <a:endParaRPr lang="en-US" sz="1600">
              <a:solidFill>
                <a:srgbClr val="000000"/>
              </a:solidFill>
              <a:latin typeface="Aptos"/>
              <a:cs typeface="Poppins"/>
            </a:endParaRPr>
          </a:p>
          <a:p>
            <a:pPr marL="342900" indent="-342900">
              <a:lnSpc>
                <a:spcPct val="115999"/>
              </a:lnSpc>
              <a:spcBef>
                <a:spcPts val="0"/>
              </a:spcBef>
              <a:buFont typeface="Wingdings" panose="05000000000000000000" pitchFamily="2" charset="2"/>
              <a:buChar char="q"/>
            </a:pPr>
            <a:r>
              <a:rPr lang="en-HK" sz="1200">
                <a:latin typeface="Aptos Narrow"/>
                <a:cs typeface="Poppins"/>
              </a:rPr>
              <a:t>Upload 10-20 pdf files and let the AI output and merge the data</a:t>
            </a:r>
            <a:r>
              <a:rPr lang="en-HK" sz="1100">
                <a:solidFill>
                  <a:srgbClr val="000000"/>
                </a:solidFill>
                <a:latin typeface="Aptos Narrow"/>
                <a:cs typeface="Poppins"/>
              </a:rPr>
              <a:t>: </a:t>
            </a:r>
            <a:endParaRPr lang="en-HK" sz="1100">
              <a:latin typeface="Aptos Narrow"/>
              <a:cs typeface="Poppins"/>
            </a:endParaRPr>
          </a:p>
          <a:p>
            <a:endParaRPr lang="en-US">
              <a:latin typeface="Aptos"/>
              <a:cs typeface="Poppins"/>
            </a:endParaRPr>
          </a:p>
          <a:p>
            <a:pPr>
              <a:lnSpc>
                <a:spcPct val="115999"/>
              </a:lnSpc>
              <a:spcBef>
                <a:spcPts val="0"/>
              </a:spcBef>
            </a:pPr>
            <a:r>
              <a:rPr lang="en-US" b="1">
                <a:solidFill>
                  <a:srgbClr val="000000"/>
                </a:solidFill>
                <a:latin typeface="Aptos" panose="020B0004020202020204" pitchFamily="34" charset="0"/>
                <a:cs typeface="Poppins"/>
              </a:rPr>
              <a:t>ECI’s Approach</a:t>
            </a:r>
            <a:r>
              <a:rPr lang="en-US">
                <a:latin typeface="Aptos" panose="020B0004020202020204" pitchFamily="34" charset="0"/>
                <a:cs typeface="Poppins"/>
              </a:rPr>
              <a:t>:</a:t>
            </a:r>
          </a:p>
          <a:p>
            <a:pPr>
              <a:lnSpc>
                <a:spcPct val="115999"/>
              </a:lnSpc>
              <a:spcBef>
                <a:spcPts val="0"/>
              </a:spcBef>
            </a:pPr>
            <a:r>
              <a:rPr lang="en-HK" sz="1600">
                <a:solidFill>
                  <a:srgbClr val="16274B"/>
                </a:solidFill>
                <a:latin typeface="Aptos Narrow"/>
                <a:cs typeface="Poppins"/>
              </a:rPr>
              <a:t> NA</a:t>
            </a:r>
            <a:endParaRPr lang="en-US">
              <a:latin typeface="Aptos" panose="020B0004020202020204" pitchFamily="34" charset="0"/>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52FE4D65-E2E9-84F5-6354-A8E48573B758}"/>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ABE19238-B1F2-095D-9B56-2ECAC074CF2D}"/>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#22</a:t>
            </a:r>
            <a:endParaRPr lang="en-US"/>
          </a:p>
        </p:txBody>
      </p:sp>
      <p:sp>
        <p:nvSpPr>
          <p:cNvPr id="2" name="TextBox 1">
            <a:extLst>
              <a:ext uri="{FF2B5EF4-FFF2-40B4-BE49-F238E27FC236}">
                <a16:creationId xmlns:a16="http://schemas.microsoft.com/office/drawing/2014/main" id="{0784E315-0457-FF24-415F-EF3436CD2DEC}"/>
              </a:ext>
            </a:extLst>
          </p:cNvPr>
          <p:cNvSpPr txBox="1"/>
          <p:nvPr/>
        </p:nvSpPr>
        <p:spPr>
          <a:xfrm>
            <a:off x="7392202" y="1122762"/>
            <a:ext cx="4539916" cy="5491760"/>
          </a:xfrm>
          <a:prstGeom prst="rect">
            <a:avLst/>
          </a:prstGeom>
          <a:noFill/>
          <a:ln>
            <a:solidFill>
              <a:srgbClr val="16274B"/>
            </a:solidFill>
          </a:ln>
        </p:spPr>
        <p:txBody>
          <a:bodyPr wrap="square" rtlCol="0">
            <a:spAutoFit/>
          </a:bodyPr>
          <a:lstStyle/>
          <a:p>
            <a:r>
              <a:rPr lang="en-US">
                <a:latin typeface="Aptos" panose="020B0004020202020204" pitchFamily="34" charset="0"/>
              </a:rPr>
              <a:t>Question:</a:t>
            </a:r>
          </a:p>
          <a:p>
            <a:r>
              <a:rPr lang="en-HK" sz="1100" b="1">
                <a:solidFill>
                  <a:srgbClr val="000000"/>
                </a:solidFill>
                <a:latin typeface="Aptos" panose="020B0004020202020204" pitchFamily="34" charset="0"/>
                <a:cs typeface="Poppins"/>
              </a:rPr>
              <a:t>File Format and Content: </a:t>
            </a:r>
            <a:endParaRPr lang="en-HK" sz="1100" b="1">
              <a:latin typeface="Aptos" panose="020B0004020202020204" pitchFamily="34" charset="0"/>
              <a:cs typeface="Poppins"/>
            </a:endParaRPr>
          </a:p>
          <a:p>
            <a:pPr marL="685800" lvl="1" indent="-228600">
              <a:buFont typeface="+mj-lt"/>
              <a:buAutoNum type="arabicPeriod"/>
            </a:pPr>
            <a:r>
              <a:rPr lang="en-HK" sz="1100">
                <a:solidFill>
                  <a:srgbClr val="000000"/>
                </a:solidFill>
                <a:latin typeface="Aptos" panose="020B0004020202020204" pitchFamily="34" charset="0"/>
                <a:cs typeface="Poppins"/>
              </a:rPr>
              <a:t>What type of data is contained in the PDF files (e.g., text, images, tables)? </a:t>
            </a:r>
            <a:endParaRPr lang="en-HK" sz="1100">
              <a:latin typeface="Aptos" panose="020B0004020202020204" pitchFamily="34" charset="0"/>
              <a:cs typeface="Poppins"/>
            </a:endParaRPr>
          </a:p>
          <a:p>
            <a:pPr marL="685800" lvl="1" indent="-228600">
              <a:buFont typeface="+mj-lt"/>
              <a:buAutoNum type="arabicPeriod"/>
            </a:pPr>
            <a:r>
              <a:rPr lang="en-HK" sz="1100">
                <a:solidFill>
                  <a:srgbClr val="000000"/>
                </a:solidFill>
                <a:latin typeface="Aptos" panose="020B0004020202020204" pitchFamily="34" charset="0"/>
                <a:cs typeface="Poppins"/>
              </a:rPr>
              <a:t>Are there any specific formats or structures within the PDFs that the AI should be aware of? </a:t>
            </a:r>
            <a:endParaRPr lang="en-HK" sz="1100">
              <a:latin typeface="Aptos" panose="020B0004020202020204" pitchFamily="34" charset="0"/>
              <a:cs typeface="Poppins"/>
            </a:endParaRPr>
          </a:p>
          <a:p>
            <a:r>
              <a:rPr lang="en-HK" sz="1100" b="1">
                <a:solidFill>
                  <a:srgbClr val="000000"/>
                </a:solidFill>
                <a:latin typeface="Aptos" panose="020B0004020202020204" pitchFamily="34" charset="0"/>
                <a:cs typeface="Poppins"/>
              </a:rPr>
              <a:t>Data Extraction: </a:t>
            </a:r>
            <a:endParaRPr lang="en-HK" sz="1100" b="1">
              <a:latin typeface="Aptos" panose="020B0004020202020204" pitchFamily="34" charset="0"/>
              <a:cs typeface="Poppins"/>
            </a:endParaRPr>
          </a:p>
          <a:p>
            <a:pPr marL="685800" lvl="1" indent="-228600">
              <a:buFont typeface="+mj-lt"/>
              <a:buAutoNum type="arabicPeriod"/>
            </a:pPr>
            <a:r>
              <a:rPr lang="en-HK" sz="1100">
                <a:solidFill>
                  <a:srgbClr val="000000"/>
                </a:solidFill>
                <a:latin typeface="Aptos" panose="020B0004020202020204" pitchFamily="34" charset="0"/>
                <a:cs typeface="Poppins"/>
              </a:rPr>
              <a:t>Should the AI extract all data from the PDFs or only specific sections? </a:t>
            </a:r>
            <a:endParaRPr lang="en-HK" sz="1100">
              <a:latin typeface="Aptos" panose="020B0004020202020204" pitchFamily="34" charset="0"/>
              <a:cs typeface="Poppins"/>
            </a:endParaRPr>
          </a:p>
          <a:p>
            <a:pPr marL="685800" lvl="1" indent="-228600">
              <a:buFont typeface="+mj-lt"/>
              <a:buAutoNum type="arabicPeriod"/>
            </a:pPr>
            <a:r>
              <a:rPr lang="en-HK" sz="1100">
                <a:solidFill>
                  <a:srgbClr val="000000"/>
                </a:solidFill>
                <a:latin typeface="Aptos" panose="020B0004020202020204" pitchFamily="34" charset="0"/>
                <a:cs typeface="Poppins"/>
              </a:rPr>
              <a:t>Are there any particular keywords or patterns the AI should look for? </a:t>
            </a:r>
            <a:endParaRPr lang="en-HK" sz="1100">
              <a:latin typeface="Aptos" panose="020B0004020202020204" pitchFamily="34" charset="0"/>
              <a:cs typeface="Poppins"/>
            </a:endParaRPr>
          </a:p>
          <a:p>
            <a:r>
              <a:rPr lang="en-HK" sz="1100" b="1">
                <a:solidFill>
                  <a:srgbClr val="000000"/>
                </a:solidFill>
                <a:latin typeface="Aptos" panose="020B0004020202020204" pitchFamily="34" charset="0"/>
                <a:cs typeface="Poppins"/>
              </a:rPr>
              <a:t>Data Processing:</a:t>
            </a:r>
            <a:endParaRPr lang="en-HK" sz="1100" b="1">
              <a:latin typeface="Aptos" panose="020B0004020202020204" pitchFamily="34" charset="0"/>
              <a:cs typeface="Poppins"/>
            </a:endParaRPr>
          </a:p>
          <a:p>
            <a:pPr marL="685800" lvl="1" indent="-228600">
              <a:buFont typeface="+mj-lt"/>
              <a:buAutoNum type="arabicPeriod"/>
            </a:pPr>
            <a:r>
              <a:rPr lang="en-HK" sz="1100">
                <a:solidFill>
                  <a:srgbClr val="000000"/>
                </a:solidFill>
                <a:latin typeface="Aptos" panose="020B0004020202020204" pitchFamily="34" charset="0"/>
                <a:cs typeface="Poppins"/>
              </a:rPr>
              <a:t>How should the extracted data be processed or transformed (e.g., cleaned, categorized)? </a:t>
            </a:r>
            <a:endParaRPr lang="en-HK" sz="1100">
              <a:latin typeface="Aptos" panose="020B0004020202020204" pitchFamily="34" charset="0"/>
              <a:cs typeface="Poppins"/>
            </a:endParaRPr>
          </a:p>
          <a:p>
            <a:pPr marL="685800" lvl="1" indent="-228600">
              <a:buFont typeface="+mj-lt"/>
              <a:buAutoNum type="arabicPeriod"/>
            </a:pPr>
            <a:r>
              <a:rPr lang="en-HK" sz="1100">
                <a:solidFill>
                  <a:srgbClr val="000000"/>
                </a:solidFill>
                <a:latin typeface="Aptos" panose="020B0004020202020204" pitchFamily="34" charset="0"/>
                <a:cs typeface="Poppins"/>
              </a:rPr>
              <a:t>Are there any specific rules or criteria for merging the data? </a:t>
            </a:r>
            <a:endParaRPr lang="en-HK" sz="1100">
              <a:latin typeface="Aptos" panose="020B0004020202020204" pitchFamily="34" charset="0"/>
              <a:cs typeface="Poppins"/>
            </a:endParaRPr>
          </a:p>
          <a:p>
            <a:r>
              <a:rPr lang="en-HK" sz="1100" b="1">
                <a:solidFill>
                  <a:srgbClr val="000000"/>
                </a:solidFill>
                <a:latin typeface="Aptos" panose="020B0004020202020204" pitchFamily="34" charset="0"/>
                <a:cs typeface="Poppins"/>
              </a:rPr>
              <a:t>Output Format: </a:t>
            </a:r>
            <a:endParaRPr lang="en-HK" sz="1100" b="1">
              <a:latin typeface="Aptos" panose="020B0004020202020204" pitchFamily="34" charset="0"/>
              <a:cs typeface="Poppins"/>
            </a:endParaRPr>
          </a:p>
          <a:p>
            <a:pPr marL="685800" lvl="1" indent="-228600">
              <a:buFont typeface="+mj-lt"/>
              <a:buAutoNum type="arabicPeriod"/>
            </a:pPr>
            <a:r>
              <a:rPr lang="en-HK" sz="1100">
                <a:solidFill>
                  <a:srgbClr val="000000"/>
                </a:solidFill>
                <a:latin typeface="Aptos" panose="020B0004020202020204" pitchFamily="34" charset="0"/>
                <a:cs typeface="Poppins"/>
              </a:rPr>
              <a:t>In what format should the merged data be output (e.g., CSV, Excel, JSON)? </a:t>
            </a:r>
            <a:endParaRPr lang="en-HK" sz="1100">
              <a:latin typeface="Aptos" panose="020B0004020202020204" pitchFamily="34" charset="0"/>
              <a:cs typeface="Poppins"/>
            </a:endParaRPr>
          </a:p>
          <a:p>
            <a:pPr marL="685800" lvl="1" indent="-228600">
              <a:buFont typeface="+mj-lt"/>
              <a:buAutoNum type="arabicPeriod"/>
            </a:pPr>
            <a:r>
              <a:rPr lang="en-HK" sz="1100">
                <a:solidFill>
                  <a:srgbClr val="000000"/>
                </a:solidFill>
                <a:latin typeface="Aptos" panose="020B0004020202020204" pitchFamily="34" charset="0"/>
                <a:cs typeface="Poppins"/>
              </a:rPr>
              <a:t>Are there any specific requirements for the layout or structure of the output file? </a:t>
            </a:r>
            <a:endParaRPr lang="en-HK" sz="1100">
              <a:latin typeface="Aptos" panose="020B0004020202020204" pitchFamily="34" charset="0"/>
              <a:cs typeface="Poppins"/>
            </a:endParaRPr>
          </a:p>
          <a:p>
            <a:r>
              <a:rPr lang="en-HK" sz="1100" b="1">
                <a:solidFill>
                  <a:srgbClr val="000000"/>
                </a:solidFill>
                <a:latin typeface="Aptos" panose="020B0004020202020204" pitchFamily="34" charset="0"/>
                <a:cs typeface="Poppins"/>
              </a:rPr>
              <a:t>Accuracy and Validation:</a:t>
            </a:r>
            <a:endParaRPr lang="en-HK" sz="1100" b="1">
              <a:latin typeface="Aptos" panose="020B0004020202020204" pitchFamily="34" charset="0"/>
              <a:cs typeface="Poppins"/>
            </a:endParaRPr>
          </a:p>
          <a:p>
            <a:pPr marL="685800" lvl="1" indent="-228600">
              <a:buFont typeface="+mj-lt"/>
              <a:buAutoNum type="arabicPeriod"/>
            </a:pPr>
            <a:r>
              <a:rPr lang="en-HK" sz="1100">
                <a:solidFill>
                  <a:srgbClr val="000000"/>
                </a:solidFill>
                <a:latin typeface="Aptos" panose="020B0004020202020204" pitchFamily="34" charset="0"/>
                <a:cs typeface="Poppins"/>
              </a:rPr>
              <a:t>What level of accuracy is expected from the AI in data extraction and merging? </a:t>
            </a:r>
            <a:endParaRPr lang="en-HK" sz="1100">
              <a:latin typeface="Aptos" panose="020B0004020202020204" pitchFamily="34" charset="0"/>
              <a:cs typeface="Poppins"/>
            </a:endParaRPr>
          </a:p>
          <a:p>
            <a:pPr marL="685800" lvl="1" indent="-228600">
              <a:buFont typeface="+mj-lt"/>
              <a:buAutoNum type="arabicPeriod"/>
            </a:pPr>
            <a:r>
              <a:rPr lang="en-HK" sz="1100">
                <a:solidFill>
                  <a:srgbClr val="000000"/>
                </a:solidFill>
                <a:latin typeface="Aptos" panose="020B0004020202020204" pitchFamily="34" charset="0"/>
                <a:cs typeface="Poppins"/>
              </a:rPr>
              <a:t>Should the AI perform any validation checks on the extracted data? </a:t>
            </a:r>
            <a:endParaRPr lang="en-HK" sz="1100">
              <a:latin typeface="Aptos" panose="020B0004020202020204" pitchFamily="34" charset="0"/>
              <a:cs typeface="Poppins"/>
            </a:endParaRPr>
          </a:p>
          <a:p>
            <a:r>
              <a:rPr lang="en-HK" sz="1100" b="1">
                <a:solidFill>
                  <a:srgbClr val="000000"/>
                </a:solidFill>
                <a:latin typeface="Aptos" panose="020B0004020202020204" pitchFamily="34" charset="0"/>
                <a:cs typeface="Poppins"/>
              </a:rPr>
              <a:t>Integration and Automation:</a:t>
            </a:r>
            <a:endParaRPr lang="en-HK" sz="1100" b="1">
              <a:latin typeface="Aptos" panose="020B0004020202020204" pitchFamily="34" charset="0"/>
              <a:cs typeface="Poppins"/>
            </a:endParaRPr>
          </a:p>
          <a:p>
            <a:pPr marL="685800" lvl="1" indent="-228600">
              <a:buFont typeface="+mj-lt"/>
              <a:buAutoNum type="arabicPeriod"/>
            </a:pPr>
            <a:r>
              <a:rPr lang="en-HK" sz="1100">
                <a:solidFill>
                  <a:srgbClr val="000000"/>
                </a:solidFill>
                <a:latin typeface="Aptos" panose="020B0004020202020204" pitchFamily="34" charset="0"/>
                <a:cs typeface="Poppins"/>
              </a:rPr>
              <a:t>How will the PDF files be uploaded (e.g., manually, via an automated system)? </a:t>
            </a:r>
            <a:endParaRPr lang="en-HK" sz="1100">
              <a:latin typeface="Aptos" panose="020B0004020202020204" pitchFamily="34" charset="0"/>
              <a:cs typeface="Poppins"/>
            </a:endParaRPr>
          </a:p>
          <a:p>
            <a:pPr marL="685800" lvl="1" indent="-228600">
              <a:buFont typeface="+mj-lt"/>
              <a:buAutoNum type="arabicPeriod"/>
            </a:pPr>
            <a:r>
              <a:rPr lang="en-HK" sz="1100">
                <a:solidFill>
                  <a:srgbClr val="000000"/>
                </a:solidFill>
                <a:latin typeface="Aptos" panose="020B0004020202020204" pitchFamily="34" charset="0"/>
                <a:cs typeface="Poppins"/>
              </a:rPr>
              <a:t>Should the AI process the files in real-time or batch mode? </a:t>
            </a:r>
            <a:endParaRPr lang="en-HK" sz="1100">
              <a:latin typeface="Aptos" panose="020B0004020202020204" pitchFamily="34" charset="0"/>
              <a:cs typeface="Poppins"/>
            </a:endParaRPr>
          </a:p>
          <a:p>
            <a:pPr marL="685800" lvl="1" indent="-228600">
              <a:lnSpc>
                <a:spcPct val="115999"/>
              </a:lnSpc>
              <a:buFont typeface="+mj-lt"/>
              <a:buAutoNum type="arabicPeriod"/>
            </a:pPr>
            <a:r>
              <a:rPr lang="en-HK" sz="1100">
                <a:solidFill>
                  <a:srgbClr val="000000"/>
                </a:solidFill>
                <a:latin typeface="Aptos" panose="020B0004020202020204" pitchFamily="34" charset="0"/>
                <a:cs typeface="Poppins"/>
              </a:rPr>
              <a:t>User </a:t>
            </a:r>
            <a:r>
              <a:rPr lang="en-HK" sz="1100" err="1">
                <a:solidFill>
                  <a:srgbClr val="000000"/>
                </a:solidFill>
                <a:latin typeface="Aptos" panose="020B0004020202020204" pitchFamily="34" charset="0"/>
                <a:cs typeface="Poppins"/>
              </a:rPr>
              <a:t>Interaction:Will</a:t>
            </a:r>
            <a:r>
              <a:rPr lang="en-HK" sz="1100">
                <a:solidFill>
                  <a:srgbClr val="000000"/>
                </a:solidFill>
                <a:latin typeface="Aptos" panose="020B0004020202020204" pitchFamily="34" charset="0"/>
                <a:cs typeface="Poppins"/>
              </a:rPr>
              <a:t> users need to interact with the AI during the data extraction and merging process? </a:t>
            </a:r>
            <a:endParaRPr lang="en-HK" sz="1100">
              <a:latin typeface="Aptos" panose="020B0004020202020204" pitchFamily="34" charset="0"/>
              <a:cs typeface="Poppins"/>
            </a:endParaRPr>
          </a:p>
        </p:txBody>
      </p:sp>
    </p:spTree>
    <p:extLst>
      <p:ext uri="{BB962C8B-B14F-4D97-AF65-F5344CB8AC3E}">
        <p14:creationId xmlns:p14="http://schemas.microsoft.com/office/powerpoint/2010/main" val="1698422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69B92-E506-70D1-83BD-8719DAA7160D}"/>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58AA1D0-D045-59C8-1722-AFBE343C725D}"/>
              </a:ext>
            </a:extLst>
          </p:cNvPr>
          <p:cNvSpPr txBox="1">
            <a:spLocks/>
          </p:cNvSpPr>
          <p:nvPr/>
        </p:nvSpPr>
        <p:spPr>
          <a:xfrm>
            <a:off x="176874" y="1141814"/>
            <a:ext cx="11686061" cy="572257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5999"/>
              </a:lnSpc>
              <a:spcBef>
                <a:spcPts val="0"/>
              </a:spcBef>
            </a:pPr>
            <a:endParaRPr lang="en-US" sz="1600">
              <a:solidFill>
                <a:srgbClr val="000000"/>
              </a:solidFill>
              <a:latin typeface="Aptos"/>
              <a:cs typeface="Poppins"/>
            </a:endParaRPr>
          </a:p>
          <a:p>
            <a:pPr marL="342900" indent="-342900">
              <a:lnSpc>
                <a:spcPct val="115999"/>
              </a:lnSpc>
              <a:spcBef>
                <a:spcPts val="0"/>
              </a:spcBef>
              <a:buFont typeface="Wingdings" panose="05000000000000000000" pitchFamily="2" charset="2"/>
              <a:buChar char="q"/>
            </a:pPr>
            <a:r>
              <a:rPr lang="en-HK" sz="1200" err="1">
                <a:latin typeface="Aptos Narrow"/>
                <a:cs typeface="Poppins"/>
              </a:rPr>
              <a:t>Analyze</a:t>
            </a:r>
            <a:r>
              <a:rPr lang="en-HK" sz="1200">
                <a:latin typeface="Aptos Narrow"/>
                <a:cs typeface="Poppins"/>
              </a:rPr>
              <a:t> a database and summarize key points, for example the list of directors and authorised signatories: </a:t>
            </a:r>
          </a:p>
          <a:p>
            <a:pPr marL="800100" lvl="1" indent="-342900">
              <a:lnSpc>
                <a:spcPct val="115999"/>
              </a:lnSpc>
              <a:spcBef>
                <a:spcPts val="0"/>
              </a:spcBef>
              <a:buFont typeface="Arial"/>
              <a:buChar char="•"/>
            </a:pPr>
            <a:endParaRPr lang="en-US" sz="1600">
              <a:latin typeface="Aptos"/>
              <a:cs typeface="Poppins"/>
            </a:endParaRPr>
          </a:p>
          <a:p>
            <a:r>
              <a:rPr lang="en-US" b="1">
                <a:solidFill>
                  <a:srgbClr val="000000"/>
                </a:solidFill>
                <a:latin typeface="Aptos" panose="020B0004020202020204" pitchFamily="34" charset="0"/>
                <a:cs typeface="Poppins"/>
              </a:rPr>
              <a:t>ECI’s Approach</a:t>
            </a:r>
            <a:r>
              <a:rPr lang="en-US">
                <a:latin typeface="Aptos" panose="020B0004020202020204" pitchFamily="34" charset="0"/>
                <a:cs typeface="Poppins"/>
              </a:rPr>
              <a:t>:</a:t>
            </a:r>
          </a:p>
          <a:p>
            <a:pPr marL="628650" lvl="1" indent="-171450">
              <a:buFont typeface="Wingdings" panose="05000000000000000000" pitchFamily="2" charset="2"/>
              <a:buChar char="Ø"/>
            </a:pPr>
            <a:r>
              <a:rPr lang="en-US" sz="1200">
                <a:solidFill>
                  <a:srgbClr val="16274B"/>
                </a:solidFill>
                <a:latin typeface="Aptos Narrow"/>
                <a:cs typeface="Poppins"/>
              </a:rPr>
              <a:t>Ingestion Agent- Parses Excel/CSV, PDF scans of director lists, company registry exports, board resolution logs</a:t>
            </a:r>
          </a:p>
          <a:p>
            <a:pPr marL="628650" lvl="1" indent="-171450">
              <a:buFont typeface="Wingdings" panose="05000000000000000000" pitchFamily="2" charset="2"/>
              <a:buChar char="Ø"/>
            </a:pPr>
            <a:r>
              <a:rPr lang="en-US" sz="1200">
                <a:solidFill>
                  <a:srgbClr val="16274B"/>
                </a:solidFill>
                <a:latin typeface="Aptos Narrow"/>
                <a:cs typeface="Poppins"/>
              </a:rPr>
              <a:t>Normalization Agent- Unifies naming conventions, detects duplicates, maps roles across entities</a:t>
            </a:r>
          </a:p>
          <a:p>
            <a:pPr marL="628650" lvl="1" indent="-171450">
              <a:buFont typeface="Wingdings" panose="05000000000000000000" pitchFamily="2" charset="2"/>
              <a:buChar char="Ø"/>
            </a:pPr>
            <a:r>
              <a:rPr lang="en-US" sz="1200">
                <a:solidFill>
                  <a:srgbClr val="16274B"/>
                </a:solidFill>
                <a:latin typeface="Aptos Narrow"/>
                <a:cs typeface="Poppins"/>
              </a:rPr>
              <a:t>Entity Resolution Agent- Matches individual names to their respective entities, positions, authorizations</a:t>
            </a:r>
          </a:p>
          <a:p>
            <a:pPr marL="628650" lvl="1" indent="-171450">
              <a:buFont typeface="Wingdings" panose="05000000000000000000" pitchFamily="2" charset="2"/>
              <a:buChar char="Ø"/>
            </a:pPr>
            <a:r>
              <a:rPr lang="en-US" sz="1200">
                <a:solidFill>
                  <a:srgbClr val="16274B"/>
                </a:solidFill>
                <a:latin typeface="Aptos Narrow"/>
                <a:cs typeface="Poppins"/>
              </a:rPr>
              <a:t>Summarization Agent- Generates insights like list of current directors, tenure duration, recent changes, cross-entity holders</a:t>
            </a:r>
            <a:endParaRPr lang="en-HK" sz="1200">
              <a:solidFill>
                <a:srgbClr val="16274B"/>
              </a:solidFill>
              <a:latin typeface="Aptos Narrow"/>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33824545-E1B2-8F15-507E-4F28AED10AFB}"/>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057C8114-281C-746D-36E3-B45A1BB37FFA}"/>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#23</a:t>
            </a:r>
            <a:endParaRPr lang="en-US"/>
          </a:p>
        </p:txBody>
      </p:sp>
      <p:sp>
        <p:nvSpPr>
          <p:cNvPr id="2" name="TextBox 1">
            <a:extLst>
              <a:ext uri="{FF2B5EF4-FFF2-40B4-BE49-F238E27FC236}">
                <a16:creationId xmlns:a16="http://schemas.microsoft.com/office/drawing/2014/main" id="{2B5E92D4-115A-7423-FE17-D2F1184DB75A}"/>
              </a:ext>
            </a:extLst>
          </p:cNvPr>
          <p:cNvSpPr txBox="1"/>
          <p:nvPr/>
        </p:nvSpPr>
        <p:spPr>
          <a:xfrm>
            <a:off x="672879" y="3870742"/>
            <a:ext cx="7247824" cy="2569934"/>
          </a:xfrm>
          <a:prstGeom prst="rect">
            <a:avLst/>
          </a:prstGeom>
          <a:noFill/>
          <a:ln>
            <a:solidFill>
              <a:srgbClr val="16274B"/>
            </a:solidFill>
          </a:ln>
        </p:spPr>
        <p:txBody>
          <a:bodyPr wrap="square" rtlCol="0">
            <a:spAutoFit/>
          </a:bodyPr>
          <a:lstStyle/>
          <a:p>
            <a:r>
              <a:rPr lang="en-US">
                <a:latin typeface="Aptos" panose="020B0004020202020204" pitchFamily="34" charset="0"/>
              </a:rPr>
              <a:t>Question:</a:t>
            </a:r>
          </a:p>
          <a:p>
            <a:r>
              <a:rPr lang="en-HK" sz="1100" b="1">
                <a:latin typeface="Aptos" panose="020B0004020202020204" pitchFamily="34" charset="0"/>
                <a:cs typeface="Poppins"/>
              </a:rPr>
              <a:t>Scope of Analysis: </a:t>
            </a:r>
            <a:endParaRPr lang="en-HK" sz="1100" b="1">
              <a:latin typeface="Aptos" panose="020B0004020202020204" pitchFamily="34" charset="0"/>
            </a:endParaRPr>
          </a:p>
          <a:p>
            <a:pPr marL="228600" indent="-228600">
              <a:buFont typeface="+mj-lt"/>
              <a:buAutoNum type="arabicPeriod"/>
            </a:pPr>
            <a:r>
              <a:rPr lang="en-HK" sz="1100">
                <a:latin typeface="Aptos" panose="020B0004020202020204" pitchFamily="34" charset="0"/>
                <a:cs typeface="Poppins"/>
              </a:rPr>
              <a:t>What specific aspects of the database should be </a:t>
            </a:r>
            <a:r>
              <a:rPr lang="en-HK" sz="1100" err="1">
                <a:latin typeface="Aptos" panose="020B0004020202020204" pitchFamily="34" charset="0"/>
                <a:cs typeface="Poppins"/>
              </a:rPr>
              <a:t>analyzed</a:t>
            </a:r>
            <a:r>
              <a:rPr lang="en-HK" sz="1100">
                <a:latin typeface="Aptos" panose="020B0004020202020204" pitchFamily="34" charset="0"/>
                <a:cs typeface="Poppins"/>
              </a:rPr>
              <a:t>? Are there particular tables or fields of interest? </a:t>
            </a:r>
            <a:endParaRPr lang="en-HK" sz="1100">
              <a:latin typeface="Aptos" panose="020B0004020202020204" pitchFamily="34" charset="0"/>
            </a:endParaRPr>
          </a:p>
          <a:p>
            <a:pPr marL="228600" indent="-228600">
              <a:buFont typeface="+mj-lt"/>
              <a:buAutoNum type="arabicPeriod"/>
            </a:pPr>
            <a:r>
              <a:rPr lang="en-HK" sz="1100">
                <a:latin typeface="Aptos" panose="020B0004020202020204" pitchFamily="34" charset="0"/>
                <a:cs typeface="Poppins"/>
              </a:rPr>
              <a:t>Are there any specific criteria or metrics to be used in the analysis? </a:t>
            </a:r>
            <a:endParaRPr lang="en-HK" sz="1100">
              <a:latin typeface="Aptos" panose="020B0004020202020204" pitchFamily="34" charset="0"/>
            </a:endParaRPr>
          </a:p>
          <a:p>
            <a:pPr marL="228600" indent="-228600">
              <a:buFont typeface="+mj-lt"/>
              <a:buAutoNum type="arabicPeriod"/>
            </a:pPr>
            <a:r>
              <a:rPr lang="en-HK" sz="1100">
                <a:latin typeface="Aptos" panose="020B0004020202020204" pitchFamily="34" charset="0"/>
                <a:cs typeface="Poppins"/>
              </a:rPr>
              <a:t>What type of database (SQL, NSQL, Vector) etc. </a:t>
            </a:r>
            <a:endParaRPr lang="en-HK" sz="1100">
              <a:latin typeface="Aptos" panose="020B0004020202020204" pitchFamily="34" charset="0"/>
            </a:endParaRPr>
          </a:p>
          <a:p>
            <a:pPr marL="228600" indent="-228600">
              <a:buFont typeface="+mj-lt"/>
              <a:buAutoNum type="arabicPeriod"/>
            </a:pPr>
            <a:r>
              <a:rPr lang="en-HK" sz="1100">
                <a:latin typeface="Aptos" panose="020B0004020202020204" pitchFamily="34" charset="0"/>
                <a:cs typeface="Poppins"/>
              </a:rPr>
              <a:t>What data volume</a:t>
            </a:r>
            <a:endParaRPr lang="en-HK" sz="1100">
              <a:latin typeface="Aptos" panose="020B0004020202020204" pitchFamily="34" charset="0"/>
            </a:endParaRPr>
          </a:p>
          <a:p>
            <a:r>
              <a:rPr lang="en-HK" sz="1100" b="1">
                <a:latin typeface="Aptos" panose="020B0004020202020204" pitchFamily="34" charset="0"/>
                <a:cs typeface="Poppins"/>
              </a:rPr>
              <a:t>Details on Key Points: </a:t>
            </a:r>
            <a:endParaRPr lang="en-HK" sz="1100" b="1">
              <a:latin typeface="Aptos" panose="020B0004020202020204" pitchFamily="34" charset="0"/>
            </a:endParaRPr>
          </a:p>
          <a:p>
            <a:pPr marL="228600" indent="-228600">
              <a:buFont typeface="+mj-lt"/>
              <a:buAutoNum type="arabicPeriod"/>
            </a:pPr>
            <a:r>
              <a:rPr lang="en-HK" sz="1100">
                <a:latin typeface="Aptos" panose="020B0004020202020204" pitchFamily="34" charset="0"/>
                <a:cs typeface="Poppins"/>
              </a:rPr>
              <a:t>What key points are expected in the summary? Should it include trends, patterns, or statistical data? </a:t>
            </a:r>
            <a:endParaRPr lang="en-HK" sz="1100">
              <a:latin typeface="Aptos" panose="020B0004020202020204" pitchFamily="34" charset="0"/>
            </a:endParaRPr>
          </a:p>
          <a:p>
            <a:pPr marL="228600" indent="-228600">
              <a:buFont typeface="+mj-lt"/>
              <a:buAutoNum type="arabicPeriod"/>
            </a:pPr>
            <a:r>
              <a:rPr lang="en-HK" sz="1100">
                <a:latin typeface="Aptos" panose="020B0004020202020204" pitchFamily="34" charset="0"/>
                <a:cs typeface="Poppins"/>
              </a:rPr>
              <a:t>Are there any specific formats or templates to follow for the summary? </a:t>
            </a:r>
            <a:endParaRPr lang="en-HK" sz="1100">
              <a:latin typeface="Aptos" panose="020B0004020202020204" pitchFamily="34" charset="0"/>
            </a:endParaRPr>
          </a:p>
          <a:p>
            <a:r>
              <a:rPr lang="en-HK" sz="1100" b="1">
                <a:latin typeface="Aptos" panose="020B0004020202020204" pitchFamily="34" charset="0"/>
                <a:cs typeface="Poppins"/>
              </a:rPr>
              <a:t>List of Directors and Authorized Signatories: </a:t>
            </a:r>
            <a:endParaRPr lang="en-HK" sz="1100" b="1">
              <a:latin typeface="Aptos" panose="020B0004020202020204" pitchFamily="34" charset="0"/>
            </a:endParaRPr>
          </a:p>
          <a:p>
            <a:pPr marL="228600" indent="-228600">
              <a:buFont typeface="+mj-lt"/>
              <a:buAutoNum type="arabicPeriod"/>
            </a:pPr>
            <a:r>
              <a:rPr lang="en-HK" sz="1100">
                <a:latin typeface="Aptos" panose="020B0004020202020204" pitchFamily="34" charset="0"/>
                <a:cs typeface="Poppins"/>
              </a:rPr>
              <a:t>Should the list include historical data or only current directors and signatories? </a:t>
            </a:r>
            <a:endParaRPr lang="en-HK" sz="1100">
              <a:latin typeface="Aptos" panose="020B0004020202020204" pitchFamily="34" charset="0"/>
            </a:endParaRPr>
          </a:p>
          <a:p>
            <a:r>
              <a:rPr lang="en-HK" sz="1100" b="1">
                <a:latin typeface="Aptos" panose="020B0004020202020204" pitchFamily="34" charset="0"/>
                <a:cs typeface="Poppins"/>
              </a:rPr>
              <a:t>Output and Reporting: </a:t>
            </a:r>
            <a:endParaRPr lang="en-HK" sz="1100" b="1">
              <a:latin typeface="Aptos" panose="020B0004020202020204" pitchFamily="34" charset="0"/>
            </a:endParaRPr>
          </a:p>
          <a:p>
            <a:pPr marL="228600" indent="-228600">
              <a:buFont typeface="+mj-lt"/>
              <a:buAutoNum type="arabicPeriod"/>
            </a:pPr>
            <a:r>
              <a:rPr lang="en-HK" sz="1100">
                <a:latin typeface="Aptos" panose="020B0004020202020204" pitchFamily="34" charset="0"/>
                <a:cs typeface="Poppins"/>
              </a:rPr>
              <a:t>What format should the final report be in (e.g., PDF, Excel, Word)? </a:t>
            </a:r>
            <a:endParaRPr lang="en-HK" sz="1100">
              <a:latin typeface="Aptos" panose="020B0004020202020204" pitchFamily="34" charset="0"/>
            </a:endParaRPr>
          </a:p>
          <a:p>
            <a:pPr marL="228600" indent="-228600">
              <a:buFont typeface="+mj-lt"/>
              <a:buAutoNum type="arabicPeriod"/>
            </a:pPr>
            <a:r>
              <a:rPr lang="en-HK" sz="1100">
                <a:latin typeface="Aptos" panose="020B0004020202020204" pitchFamily="34" charset="0"/>
                <a:cs typeface="Poppins"/>
              </a:rPr>
              <a:t>Are there any specific visualization tools or methods preferred for presenting the data?</a:t>
            </a:r>
            <a:endParaRPr lang="en-HK" sz="1100">
              <a:latin typeface="Aptos" panose="020B0004020202020204" pitchFamily="34" charset="0"/>
            </a:endParaRPr>
          </a:p>
        </p:txBody>
      </p:sp>
    </p:spTree>
    <p:extLst>
      <p:ext uri="{BB962C8B-B14F-4D97-AF65-F5344CB8AC3E}">
        <p14:creationId xmlns:p14="http://schemas.microsoft.com/office/powerpoint/2010/main" val="25629810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29FD1-B5C0-A86A-674C-B22075CB836E}"/>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EF892D8-3FCA-F020-F076-A3748321090B}"/>
              </a:ext>
            </a:extLst>
          </p:cNvPr>
          <p:cNvSpPr txBox="1">
            <a:spLocks/>
          </p:cNvSpPr>
          <p:nvPr/>
        </p:nvSpPr>
        <p:spPr>
          <a:xfrm>
            <a:off x="176874" y="1141814"/>
            <a:ext cx="11686061" cy="572257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5999"/>
              </a:lnSpc>
              <a:spcBef>
                <a:spcPts val="0"/>
              </a:spcBef>
            </a:pPr>
            <a:endParaRPr lang="en-US" sz="1600">
              <a:solidFill>
                <a:srgbClr val="000000"/>
              </a:solidFill>
              <a:latin typeface="Aptos"/>
              <a:cs typeface="Poppins"/>
            </a:endParaRPr>
          </a:p>
          <a:p>
            <a:pPr marL="342900" indent="-342900">
              <a:lnSpc>
                <a:spcPct val="115999"/>
              </a:lnSpc>
              <a:spcBef>
                <a:spcPts val="0"/>
              </a:spcBef>
              <a:buFont typeface="Wingdings" panose="05000000000000000000" pitchFamily="2" charset="2"/>
              <a:buChar char="q"/>
            </a:pPr>
            <a:r>
              <a:rPr lang="en-HK" sz="1200">
                <a:latin typeface="Aptos Narrow"/>
                <a:cs typeface="Poppins"/>
              </a:rPr>
              <a:t>Advise listing rules / companies ordinance implications on proposed business transactions: </a:t>
            </a:r>
            <a:br>
              <a:rPr lang="en-HK" sz="1200">
                <a:latin typeface="Aptos Narrow"/>
                <a:cs typeface="Poppins"/>
              </a:rPr>
            </a:br>
            <a:endParaRPr lang="en-HK" sz="1200">
              <a:latin typeface="Aptos Narrow"/>
              <a:cs typeface="Poppins"/>
            </a:endParaRPr>
          </a:p>
          <a:p>
            <a:r>
              <a:rPr lang="en-US" b="1">
                <a:solidFill>
                  <a:srgbClr val="000000"/>
                </a:solidFill>
                <a:latin typeface="Aptos" panose="020B0004020202020204" pitchFamily="34" charset="0"/>
                <a:cs typeface="Poppins"/>
              </a:rPr>
              <a:t>ECI’s Approach</a:t>
            </a:r>
            <a:r>
              <a:rPr lang="en-US">
                <a:latin typeface="Aptos" panose="020B0004020202020204" pitchFamily="34" charset="0"/>
                <a:cs typeface="Poppins"/>
              </a:rPr>
              <a:t>:</a:t>
            </a:r>
          </a:p>
          <a:p>
            <a:r>
              <a:rPr lang="en-US" sz="1400">
                <a:latin typeface="Aptos" panose="020B0004020202020204" pitchFamily="34" charset="0"/>
                <a:cs typeface="Poppins"/>
              </a:rPr>
              <a:t>: </a:t>
            </a:r>
            <a:r>
              <a:rPr lang="en-HK" sz="1400">
                <a:latin typeface="Aptos" panose="020B0004020202020204" pitchFamily="34" charset="0"/>
                <a:cs typeface="Poppins"/>
              </a:rPr>
              <a:t>NA</a:t>
            </a:r>
            <a:endParaRPr lang="en-US" sz="1400">
              <a:latin typeface="Aptos" panose="020B0004020202020204" pitchFamily="34" charset="0"/>
              <a:cs typeface="Poppins"/>
            </a:endParaRPr>
          </a:p>
          <a:p>
            <a:pPr lvl="1">
              <a:lnSpc>
                <a:spcPct val="115999"/>
              </a:lnSpc>
              <a:spcBef>
                <a:spcPts val="0"/>
              </a:spcBef>
            </a:pPr>
            <a:endParaRPr lang="en-HK" sz="1100">
              <a:latin typeface="Aptos Narrow"/>
            </a:endParaRPr>
          </a:p>
          <a:p>
            <a:pPr lvl="1">
              <a:lnSpc>
                <a:spcPct val="115999"/>
              </a:lnSpc>
              <a:spcBef>
                <a:spcPts val="0"/>
              </a:spcBef>
            </a:pPr>
            <a:endParaRPr lang="en-US" sz="1100">
              <a:latin typeface="Aptos Narrow"/>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C16D70F5-FA82-7622-6814-552543C91864}"/>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5644AD0A-3F74-B912-0397-2A4A347A2CEF}"/>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#24</a:t>
            </a:r>
            <a:endParaRPr lang="en-US"/>
          </a:p>
        </p:txBody>
      </p:sp>
      <p:sp>
        <p:nvSpPr>
          <p:cNvPr id="2" name="TextBox 1">
            <a:extLst>
              <a:ext uri="{FF2B5EF4-FFF2-40B4-BE49-F238E27FC236}">
                <a16:creationId xmlns:a16="http://schemas.microsoft.com/office/drawing/2014/main" id="{E6F53BA7-E186-D1D8-DDD5-A9B371B33BC0}"/>
              </a:ext>
            </a:extLst>
          </p:cNvPr>
          <p:cNvSpPr txBox="1"/>
          <p:nvPr/>
        </p:nvSpPr>
        <p:spPr>
          <a:xfrm>
            <a:off x="329065" y="3429000"/>
            <a:ext cx="3503596" cy="584775"/>
          </a:xfrm>
          <a:prstGeom prst="rect">
            <a:avLst/>
          </a:prstGeom>
          <a:noFill/>
        </p:spPr>
        <p:txBody>
          <a:bodyPr wrap="square" rtlCol="0">
            <a:spAutoFit/>
          </a:bodyPr>
          <a:lstStyle/>
          <a:p>
            <a:r>
              <a:rPr lang="en-US">
                <a:latin typeface="Aptos" panose="020B0004020202020204" pitchFamily="34" charset="0"/>
              </a:rPr>
              <a:t>Question:</a:t>
            </a:r>
          </a:p>
          <a:p>
            <a:r>
              <a:rPr lang="en-US" sz="1400">
                <a:latin typeface="Aptos" panose="020B0004020202020204" pitchFamily="34" charset="0"/>
              </a:rPr>
              <a:t>Understand the use case in detail.</a:t>
            </a:r>
          </a:p>
        </p:txBody>
      </p:sp>
    </p:spTree>
    <p:extLst>
      <p:ext uri="{BB962C8B-B14F-4D97-AF65-F5344CB8AC3E}">
        <p14:creationId xmlns:p14="http://schemas.microsoft.com/office/powerpoint/2010/main" val="24404171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EF98C-6276-2324-4A47-139F0DFD59F0}"/>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0E51C34-4B4A-732D-212B-78248B7A2EC8}"/>
              </a:ext>
            </a:extLst>
          </p:cNvPr>
          <p:cNvSpPr txBox="1">
            <a:spLocks/>
          </p:cNvSpPr>
          <p:nvPr/>
        </p:nvSpPr>
        <p:spPr>
          <a:xfrm>
            <a:off x="176874" y="1141814"/>
            <a:ext cx="11686061" cy="572257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5999"/>
              </a:lnSpc>
              <a:spcBef>
                <a:spcPts val="0"/>
              </a:spcBef>
            </a:pPr>
            <a:endParaRPr lang="en-US" sz="1600">
              <a:solidFill>
                <a:srgbClr val="000000"/>
              </a:solidFill>
              <a:latin typeface="Aptos"/>
              <a:cs typeface="Poppins"/>
            </a:endParaRPr>
          </a:p>
          <a:p>
            <a:pPr marL="342900" indent="-342900">
              <a:lnSpc>
                <a:spcPct val="115999"/>
              </a:lnSpc>
              <a:spcBef>
                <a:spcPts val="0"/>
              </a:spcBef>
              <a:buFont typeface="Wingdings,Sans-Serif"/>
              <a:buChar char="Ø"/>
            </a:pPr>
            <a:endParaRPr lang="en-HK" sz="1100">
              <a:latin typeface="Aptos Narrow"/>
              <a:cs typeface="Poppins"/>
            </a:endParaRPr>
          </a:p>
          <a:p>
            <a:pPr lvl="1">
              <a:lnSpc>
                <a:spcPct val="115999"/>
              </a:lnSpc>
              <a:spcBef>
                <a:spcPts val="0"/>
              </a:spcBef>
            </a:pPr>
            <a:endParaRPr lang="en-HK" sz="1100">
              <a:latin typeface="Aptos Narrow"/>
            </a:endParaRPr>
          </a:p>
          <a:p>
            <a:pPr marL="342900" indent="-342900">
              <a:lnSpc>
                <a:spcPct val="115999"/>
              </a:lnSpc>
              <a:spcBef>
                <a:spcPts val="0"/>
              </a:spcBef>
              <a:buFont typeface="Wingdings" panose="05000000000000000000" pitchFamily="2" charset="2"/>
              <a:buChar char="q"/>
            </a:pPr>
            <a:r>
              <a:rPr lang="en-HK" sz="1200">
                <a:latin typeface="Aptos Narrow"/>
                <a:cs typeface="Poppins"/>
              </a:rPr>
              <a:t>Provide gist of accurate and updated rules or regulations requirements : </a:t>
            </a:r>
          </a:p>
          <a:p>
            <a:pPr marL="800100" lvl="1" indent="-342900">
              <a:lnSpc>
                <a:spcPct val="115999"/>
              </a:lnSpc>
              <a:spcBef>
                <a:spcPts val="0"/>
              </a:spcBef>
              <a:buFont typeface="Courier New,monospace"/>
              <a:buChar char="o"/>
            </a:pPr>
            <a:endParaRPr lang="en-US" sz="1600">
              <a:latin typeface="Aptos"/>
              <a:cs typeface="Poppins"/>
            </a:endParaRPr>
          </a:p>
          <a:p>
            <a:pPr>
              <a:lnSpc>
                <a:spcPct val="115999"/>
              </a:lnSpc>
              <a:spcBef>
                <a:spcPts val="0"/>
              </a:spcBef>
            </a:pPr>
            <a:r>
              <a:rPr lang="en-US" b="1">
                <a:solidFill>
                  <a:srgbClr val="000000"/>
                </a:solidFill>
                <a:latin typeface="Aptos" panose="020B0004020202020204" pitchFamily="34" charset="0"/>
                <a:cs typeface="Poppins"/>
              </a:rPr>
              <a:t>ECI’s Approach</a:t>
            </a:r>
            <a:r>
              <a:rPr lang="en-US">
                <a:latin typeface="Aptos" panose="020B0004020202020204" pitchFamily="34" charset="0"/>
                <a:cs typeface="Poppins"/>
              </a:rPr>
              <a:t>:</a:t>
            </a:r>
          </a:p>
          <a:p>
            <a:pPr lvl="1">
              <a:lnSpc>
                <a:spcPct val="115999"/>
              </a:lnSpc>
              <a:spcBef>
                <a:spcPts val="0"/>
              </a:spcBef>
            </a:pPr>
            <a:r>
              <a:rPr lang="en-US" sz="1600">
                <a:latin typeface="Aptos"/>
                <a:cs typeface="Poppins"/>
              </a:rPr>
              <a:t>: </a:t>
            </a:r>
            <a:r>
              <a:rPr lang="en-HK" sz="1100">
                <a:latin typeface="Aptos Narrow"/>
                <a:cs typeface="Poppins"/>
              </a:rPr>
              <a:t>NA</a:t>
            </a:r>
            <a:endParaRPr lang="en-US" sz="1100">
              <a:latin typeface="Aptos Narrow"/>
              <a:cs typeface="Poppins"/>
            </a:endParaRPr>
          </a:p>
          <a:p>
            <a:pPr lvl="1">
              <a:lnSpc>
                <a:spcPct val="115999"/>
              </a:lnSpc>
              <a:spcBef>
                <a:spcPts val="0"/>
              </a:spcBef>
            </a:pPr>
            <a:endParaRPr lang="en-HK" sz="1100">
              <a:latin typeface="Aptos Narrow"/>
            </a:endParaRPr>
          </a:p>
          <a:p>
            <a:pPr marL="342900" indent="-342900">
              <a:lnSpc>
                <a:spcPct val="115999"/>
              </a:lnSpc>
              <a:spcBef>
                <a:spcPts val="0"/>
              </a:spcBef>
              <a:buFont typeface="Wingdings,Sans-Serif"/>
              <a:buChar char="Ø"/>
            </a:pPr>
            <a:endParaRPr lang="en-HK" sz="1100">
              <a:latin typeface="Aptos Narrow"/>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000DEB06-57CB-803B-26DA-A7096BC14E9C}"/>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A3597A70-A602-852A-3CCD-4545605239F3}"/>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#25</a:t>
            </a:r>
            <a:endParaRPr lang="en-US"/>
          </a:p>
        </p:txBody>
      </p:sp>
      <p:sp>
        <p:nvSpPr>
          <p:cNvPr id="2" name="TextBox 1">
            <a:extLst>
              <a:ext uri="{FF2B5EF4-FFF2-40B4-BE49-F238E27FC236}">
                <a16:creationId xmlns:a16="http://schemas.microsoft.com/office/drawing/2014/main" id="{BF6AE4C2-DD1D-0466-F7EC-985822CD0EFE}"/>
              </a:ext>
            </a:extLst>
          </p:cNvPr>
          <p:cNvSpPr txBox="1"/>
          <p:nvPr/>
        </p:nvSpPr>
        <p:spPr>
          <a:xfrm>
            <a:off x="329065" y="3429000"/>
            <a:ext cx="3503596" cy="584775"/>
          </a:xfrm>
          <a:prstGeom prst="rect">
            <a:avLst/>
          </a:prstGeom>
          <a:noFill/>
        </p:spPr>
        <p:txBody>
          <a:bodyPr wrap="square" rtlCol="0">
            <a:spAutoFit/>
          </a:bodyPr>
          <a:lstStyle/>
          <a:p>
            <a:r>
              <a:rPr lang="en-US">
                <a:latin typeface="Aptos" panose="020B0004020202020204" pitchFamily="34" charset="0"/>
              </a:rPr>
              <a:t>Question:</a:t>
            </a:r>
          </a:p>
          <a:p>
            <a:r>
              <a:rPr lang="en-US" sz="1400">
                <a:latin typeface="Aptos" panose="020B0004020202020204" pitchFamily="34" charset="0"/>
              </a:rPr>
              <a:t>Understand the use case in detail.</a:t>
            </a:r>
          </a:p>
        </p:txBody>
      </p:sp>
    </p:spTree>
    <p:extLst>
      <p:ext uri="{BB962C8B-B14F-4D97-AF65-F5344CB8AC3E}">
        <p14:creationId xmlns:p14="http://schemas.microsoft.com/office/powerpoint/2010/main" val="781068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70876-7C88-3284-54E6-879B03DE6FA3}"/>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9115063-A7D4-CE41-F148-6996EDCE0592}"/>
              </a:ext>
            </a:extLst>
          </p:cNvPr>
          <p:cNvSpPr txBox="1">
            <a:spLocks/>
          </p:cNvSpPr>
          <p:nvPr/>
        </p:nvSpPr>
        <p:spPr>
          <a:xfrm>
            <a:off x="176874" y="1141814"/>
            <a:ext cx="11686061" cy="572257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5999"/>
              </a:lnSpc>
              <a:spcBef>
                <a:spcPts val="0"/>
              </a:spcBef>
            </a:pPr>
            <a:endParaRPr lang="en-US" sz="1600">
              <a:solidFill>
                <a:srgbClr val="000000"/>
              </a:solidFill>
              <a:latin typeface="Aptos"/>
              <a:cs typeface="Poppins"/>
            </a:endParaRPr>
          </a:p>
          <a:p>
            <a:pPr lvl="1">
              <a:lnSpc>
                <a:spcPct val="115999"/>
              </a:lnSpc>
              <a:spcBef>
                <a:spcPts val="0"/>
              </a:spcBef>
            </a:pPr>
            <a:endParaRPr lang="en-HK" sz="1100">
              <a:latin typeface="Aptos Narrow"/>
            </a:endParaRPr>
          </a:p>
          <a:p>
            <a:pPr marL="342900" indent="-342900">
              <a:lnSpc>
                <a:spcPct val="115999"/>
              </a:lnSpc>
              <a:spcBef>
                <a:spcPts val="0"/>
              </a:spcBef>
              <a:buFont typeface="Wingdings" panose="05000000000000000000" pitchFamily="2" charset="2"/>
              <a:buChar char="q"/>
            </a:pPr>
            <a:r>
              <a:rPr lang="en-HK" sz="1200">
                <a:latin typeface="Aptos Narrow"/>
                <a:cs typeface="Poppins"/>
              </a:rPr>
              <a:t>Virtual assistant to help with labour intensive yet less thought-leadership needed tasks which an associate usually requires to be tasked with, ICM drafting, slides creation, deal CRM logs</a:t>
            </a:r>
            <a:r>
              <a:rPr lang="en-HK" sz="1100">
                <a:latin typeface="Aptos Narrow"/>
                <a:cs typeface="Poppins"/>
              </a:rPr>
              <a:t>: </a:t>
            </a:r>
            <a:endParaRPr lang="en-US" sz="1100">
              <a:latin typeface="Aptos Narrow"/>
              <a:cs typeface="Poppins"/>
            </a:endParaRPr>
          </a:p>
          <a:p>
            <a:pPr marL="800100" lvl="1" indent="-342900">
              <a:lnSpc>
                <a:spcPct val="115999"/>
              </a:lnSpc>
              <a:spcBef>
                <a:spcPts val="0"/>
              </a:spcBef>
              <a:buFont typeface="Courier New,monospace"/>
              <a:buChar char="o"/>
            </a:pPr>
            <a:endParaRPr lang="en-US" sz="1600">
              <a:latin typeface="Aptos"/>
              <a:cs typeface="Poppins"/>
            </a:endParaRPr>
          </a:p>
          <a:p>
            <a:pPr>
              <a:lnSpc>
                <a:spcPct val="115999"/>
              </a:lnSpc>
              <a:spcBef>
                <a:spcPts val="0"/>
              </a:spcBef>
            </a:pPr>
            <a:r>
              <a:rPr lang="en-US" b="1">
                <a:solidFill>
                  <a:srgbClr val="000000"/>
                </a:solidFill>
                <a:latin typeface="Aptos" panose="020B0004020202020204" pitchFamily="34" charset="0"/>
                <a:cs typeface="Poppins"/>
              </a:rPr>
              <a:t>ECI’s Approach</a:t>
            </a:r>
            <a:r>
              <a:rPr lang="en-US">
                <a:latin typeface="Aptos" panose="020B0004020202020204" pitchFamily="34" charset="0"/>
                <a:cs typeface="Poppins"/>
              </a:rPr>
              <a:t>:</a:t>
            </a:r>
          </a:p>
          <a:p>
            <a:pPr lvl="1">
              <a:lnSpc>
                <a:spcPct val="115999"/>
              </a:lnSpc>
              <a:spcBef>
                <a:spcPts val="0"/>
              </a:spcBef>
            </a:pPr>
            <a:endParaRPr lang="en-HK" sz="1100">
              <a:latin typeface="Aptos Narrow"/>
              <a:cs typeface="Poppins"/>
            </a:endParaRPr>
          </a:p>
          <a:p>
            <a:pPr marL="628650" lvl="1" indent="-171450">
              <a:buFont typeface="Wingdings" panose="05000000000000000000" pitchFamily="2" charset="2"/>
              <a:buChar char="Ø"/>
            </a:pPr>
            <a:r>
              <a:rPr lang="en-US" sz="1200">
                <a:solidFill>
                  <a:srgbClr val="16274B"/>
                </a:solidFill>
                <a:latin typeface="Aptos Narrow"/>
                <a:cs typeface="Poppins"/>
              </a:rPr>
              <a:t>Data Context Agent- Reads emails, deal tracker, past ICMs, term sheets, financial models</a:t>
            </a:r>
            <a:endParaRPr lang="en-HK" sz="1200">
              <a:solidFill>
                <a:srgbClr val="16274B"/>
              </a:solidFill>
              <a:latin typeface="Aptos Narrow"/>
              <a:cs typeface="Poppins"/>
            </a:endParaRPr>
          </a:p>
          <a:p>
            <a:pPr marL="628650" lvl="1" indent="-171450">
              <a:buFont typeface="Wingdings" panose="05000000000000000000" pitchFamily="2" charset="2"/>
              <a:buChar char="Ø"/>
            </a:pPr>
            <a:r>
              <a:rPr lang="en-US" sz="1200">
                <a:solidFill>
                  <a:srgbClr val="16274B"/>
                </a:solidFill>
                <a:latin typeface="Aptos Narrow"/>
                <a:cs typeface="Poppins"/>
              </a:rPr>
              <a:t>ICM Generator Agent- Drafts 1st version of Investment Committee Memos with inputs auto-filled</a:t>
            </a:r>
            <a:endParaRPr lang="en-HK" sz="1200">
              <a:solidFill>
                <a:srgbClr val="16274B"/>
              </a:solidFill>
              <a:latin typeface="Aptos Narrow"/>
              <a:cs typeface="Poppins"/>
            </a:endParaRPr>
          </a:p>
          <a:p>
            <a:pPr marL="628650" lvl="1" indent="-171450">
              <a:buFont typeface="Wingdings" panose="05000000000000000000" pitchFamily="2" charset="2"/>
              <a:buChar char="Ø"/>
            </a:pPr>
            <a:r>
              <a:rPr lang="en-US" sz="1200">
                <a:solidFill>
                  <a:srgbClr val="16274B"/>
                </a:solidFill>
                <a:latin typeface="Aptos Narrow"/>
                <a:cs typeface="Poppins"/>
              </a:rPr>
              <a:t>Slide Composer Agent- Creates preliminary investment decks (slides) with templated formatting</a:t>
            </a:r>
            <a:endParaRPr lang="en-HK" sz="1200">
              <a:solidFill>
                <a:srgbClr val="16274B"/>
              </a:solidFill>
              <a:latin typeface="Aptos Narrow"/>
              <a:cs typeface="Poppins"/>
            </a:endParaRPr>
          </a:p>
          <a:p>
            <a:pPr marL="628650" lvl="1" indent="-171450">
              <a:buFont typeface="Wingdings" panose="05000000000000000000" pitchFamily="2" charset="2"/>
              <a:buChar char="Ø"/>
            </a:pPr>
            <a:r>
              <a:rPr lang="en-US" sz="1200">
                <a:solidFill>
                  <a:srgbClr val="16274B"/>
                </a:solidFill>
                <a:latin typeface="Aptos Narrow"/>
                <a:cs typeface="Poppins"/>
              </a:rPr>
              <a:t>CRM Sync Agent- Updates deal pipeline CRM (e.g. </a:t>
            </a:r>
            <a:r>
              <a:rPr lang="en-US" sz="1200" err="1">
                <a:solidFill>
                  <a:srgbClr val="16274B"/>
                </a:solidFill>
                <a:latin typeface="Aptos Narrow"/>
                <a:cs typeface="Poppins"/>
              </a:rPr>
              <a:t>DealCloud</a:t>
            </a:r>
            <a:r>
              <a:rPr lang="en-US" sz="1200">
                <a:solidFill>
                  <a:srgbClr val="16274B"/>
                </a:solidFill>
                <a:latin typeface="Aptos Narrow"/>
                <a:cs typeface="Poppins"/>
              </a:rPr>
              <a:t>, Affinity) with new data points</a:t>
            </a:r>
            <a:endParaRPr lang="en-HK" sz="1200">
              <a:solidFill>
                <a:srgbClr val="16274B"/>
              </a:solidFill>
              <a:latin typeface="Aptos Narrow"/>
              <a:cs typeface="Poppins"/>
            </a:endParaRPr>
          </a:p>
          <a:p>
            <a:pPr marL="628650" lvl="1" indent="-171450">
              <a:buFont typeface="Wingdings" panose="05000000000000000000" pitchFamily="2" charset="2"/>
              <a:buChar char="Ø"/>
            </a:pPr>
            <a:r>
              <a:rPr lang="en-US" sz="1200">
                <a:solidFill>
                  <a:srgbClr val="16274B"/>
                </a:solidFill>
                <a:latin typeface="Aptos Narrow"/>
                <a:cs typeface="Poppins"/>
              </a:rPr>
              <a:t>Consistency Agent- Checks that ICM and slides use the same data (valuation, team, dates)</a:t>
            </a:r>
          </a:p>
          <a:p>
            <a:pPr lvl="1">
              <a:lnSpc>
                <a:spcPct val="115999"/>
              </a:lnSpc>
              <a:spcBef>
                <a:spcPts val="0"/>
              </a:spcBef>
            </a:pPr>
            <a:endParaRPr lang="en-HK">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B25F1CC7-64D9-9B87-5850-A87ED545F6FC}"/>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FE1FD866-6BD4-6369-F562-1A97FF5A4D23}"/>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#26</a:t>
            </a:r>
            <a:endParaRPr lang="en-US"/>
          </a:p>
        </p:txBody>
      </p:sp>
    </p:spTree>
    <p:extLst>
      <p:ext uri="{BB962C8B-B14F-4D97-AF65-F5344CB8AC3E}">
        <p14:creationId xmlns:p14="http://schemas.microsoft.com/office/powerpoint/2010/main" val="41343410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A6F95-E1F0-552C-5BE2-E6A24859080B}"/>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9F29D26-E190-2400-B8FA-9BA710E26F89}"/>
              </a:ext>
            </a:extLst>
          </p:cNvPr>
          <p:cNvSpPr txBox="1">
            <a:spLocks/>
          </p:cNvSpPr>
          <p:nvPr/>
        </p:nvSpPr>
        <p:spPr>
          <a:xfrm>
            <a:off x="176874" y="1141814"/>
            <a:ext cx="11686061" cy="5424589"/>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5999"/>
              </a:lnSpc>
              <a:spcBef>
                <a:spcPts val="0"/>
              </a:spcBef>
            </a:pPr>
            <a:endParaRPr lang="en-US" sz="1600">
              <a:solidFill>
                <a:srgbClr val="000000"/>
              </a:solidFill>
              <a:latin typeface="Aptos"/>
              <a:cs typeface="Poppins"/>
            </a:endParaRPr>
          </a:p>
          <a:p>
            <a:pPr marL="342900" indent="-342900">
              <a:lnSpc>
                <a:spcPct val="115999"/>
              </a:lnSpc>
              <a:spcBef>
                <a:spcPts val="0"/>
              </a:spcBef>
              <a:buFont typeface="Wingdings" panose="05000000000000000000" pitchFamily="2" charset="2"/>
              <a:buChar char="q"/>
            </a:pPr>
            <a:r>
              <a:rPr lang="en-US" sz="1200">
                <a:latin typeface="Aptos Narrow"/>
                <a:cs typeface="Poppins"/>
              </a:rPr>
              <a:t>As an accounts payable staff (or member of the firm), I want to check whether the payment was made or submission in ESS was arranged before, so that accounts payable staff (or member of the firm) can submit if these have not yet been done before.</a:t>
            </a:r>
            <a:r>
              <a:rPr lang="en-HK" sz="1200">
                <a:latin typeface="Aptos Narrow"/>
                <a:cs typeface="Poppins"/>
              </a:rPr>
              <a:t>: </a:t>
            </a:r>
          </a:p>
          <a:p>
            <a:pPr>
              <a:lnSpc>
                <a:spcPct val="115999"/>
              </a:lnSpc>
              <a:spcBef>
                <a:spcPts val="0"/>
              </a:spcBef>
            </a:pPr>
            <a:endParaRPr lang="en-HK" sz="1100" b="1">
              <a:solidFill>
                <a:srgbClr val="000000"/>
              </a:solidFill>
              <a:latin typeface="Aptos Narrow"/>
              <a:cs typeface="Poppins"/>
            </a:endParaRPr>
          </a:p>
          <a:p>
            <a:pPr>
              <a:lnSpc>
                <a:spcPct val="115999"/>
              </a:lnSpc>
              <a:spcBef>
                <a:spcPts val="0"/>
              </a:spcBef>
            </a:pPr>
            <a:endParaRPr lang="en-HK" sz="1100" b="1">
              <a:solidFill>
                <a:srgbClr val="000000"/>
              </a:solidFill>
              <a:latin typeface="Aptos Narrow"/>
              <a:cs typeface="Poppins"/>
            </a:endParaRPr>
          </a:p>
          <a:p>
            <a:pPr>
              <a:lnSpc>
                <a:spcPct val="115999"/>
              </a:lnSpc>
              <a:spcBef>
                <a:spcPts val="0"/>
              </a:spcBef>
            </a:pPr>
            <a:r>
              <a:rPr lang="en-US" b="1">
                <a:solidFill>
                  <a:srgbClr val="000000"/>
                </a:solidFill>
                <a:latin typeface="Aptos" panose="020B0004020202020204" pitchFamily="34" charset="0"/>
                <a:cs typeface="Poppins"/>
              </a:rPr>
              <a:t>ECI’s Approach</a:t>
            </a:r>
            <a:r>
              <a:rPr lang="en-US">
                <a:latin typeface="Aptos" panose="020B0004020202020204" pitchFamily="34" charset="0"/>
                <a:cs typeface="Poppins"/>
              </a:rPr>
              <a:t>:</a:t>
            </a:r>
            <a:endParaRPr lang="en-HK" sz="1100">
              <a:latin typeface="Aptos Narrow"/>
              <a:cs typeface="Poppins"/>
            </a:endParaRPr>
          </a:p>
          <a:p>
            <a:pPr lvl="1">
              <a:lnSpc>
                <a:spcPct val="115999"/>
              </a:lnSpc>
              <a:spcBef>
                <a:spcPts val="0"/>
              </a:spcBef>
            </a:pPr>
            <a:endParaRPr lang="en-HK" sz="1100">
              <a:latin typeface="Aptos Narrow"/>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Data Integration</a:t>
            </a:r>
          </a:p>
          <a:p>
            <a:pPr marL="628650" lvl="1" indent="-171450">
              <a:buFont typeface="Wingdings" panose="05000000000000000000" pitchFamily="2" charset="2"/>
              <a:buChar char="Ø"/>
            </a:pPr>
            <a:r>
              <a:rPr lang="en-US" sz="1200">
                <a:solidFill>
                  <a:srgbClr val="16274B"/>
                </a:solidFill>
                <a:latin typeface="Aptos Narrow"/>
                <a:cs typeface="Poppins"/>
              </a:rPr>
              <a:t>Connect ESS system, AP ledgers (e.g., SAP, Oracle Financials), and approval workflows.</a:t>
            </a:r>
          </a:p>
          <a:p>
            <a:pPr marL="628650" lvl="1" indent="-171450">
              <a:buFont typeface="Wingdings" panose="05000000000000000000" pitchFamily="2" charset="2"/>
              <a:buChar char="Ø"/>
            </a:pPr>
            <a:r>
              <a:rPr lang="en-US" sz="1200">
                <a:solidFill>
                  <a:srgbClr val="16274B"/>
                </a:solidFill>
                <a:latin typeface="Aptos Narrow"/>
                <a:cs typeface="Poppins"/>
              </a:rPr>
              <a:t>API access or secure SFTP ingestion for extracting ESS submission logs.</a:t>
            </a:r>
          </a:p>
          <a:p>
            <a:pPr marL="628650" lvl="1" indent="-171450">
              <a:buFont typeface="Wingdings" panose="05000000000000000000" pitchFamily="2" charset="2"/>
              <a:buChar char="Ø"/>
            </a:pPr>
            <a:r>
              <a:rPr lang="en-US" sz="1200">
                <a:solidFill>
                  <a:srgbClr val="16274B"/>
                </a:solidFill>
                <a:latin typeface="Aptos Narrow"/>
                <a:cs typeface="Poppins"/>
              </a:rPr>
              <a:t>Read-only access to AP tables for past payments using service accounts.</a:t>
            </a:r>
          </a:p>
          <a:p>
            <a:pPr marL="628650" lvl="1" indent="-171450">
              <a:buFont typeface="Wingdings" panose="05000000000000000000" pitchFamily="2" charset="2"/>
              <a:buChar char="Ø"/>
            </a:pPr>
            <a:r>
              <a:rPr lang="en-US" sz="1200">
                <a:solidFill>
                  <a:srgbClr val="16274B"/>
                </a:solidFill>
                <a:latin typeface="Aptos Narrow"/>
                <a:cs typeface="Poppins"/>
              </a:rPr>
              <a:t>Tools: Microsoft Power Automate or Azure Logic Apps for triggers</a:t>
            </a: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Entity Linking and Standardization</a:t>
            </a:r>
          </a:p>
          <a:p>
            <a:pPr marL="628650" lvl="1" indent="-171450">
              <a:buFont typeface="Wingdings" panose="05000000000000000000" pitchFamily="2" charset="2"/>
              <a:buChar char="Ø"/>
            </a:pPr>
            <a:r>
              <a:rPr lang="en-US" sz="1200">
                <a:solidFill>
                  <a:srgbClr val="16274B"/>
                </a:solidFill>
                <a:latin typeface="Aptos Narrow"/>
                <a:cs typeface="Poppins"/>
              </a:rPr>
              <a:t>The agent can match names, vendor IDs, invoice numbers, and payment references across systems.</a:t>
            </a:r>
          </a:p>
          <a:p>
            <a:pPr marL="628650" lvl="1" indent="-171450">
              <a:buFont typeface="Wingdings" panose="05000000000000000000" pitchFamily="2" charset="2"/>
              <a:buChar char="Ø"/>
            </a:pPr>
            <a:r>
              <a:rPr lang="en-US" sz="1200">
                <a:solidFill>
                  <a:srgbClr val="16274B"/>
                </a:solidFill>
                <a:latin typeface="Aptos Narrow"/>
                <a:cs typeface="Poppins"/>
              </a:rPr>
              <a:t>Tools: Azure Cognitive Search, </a:t>
            </a:r>
            <a:r>
              <a:rPr lang="en-US" sz="1200" err="1">
                <a:solidFill>
                  <a:srgbClr val="16274B"/>
                </a:solidFill>
                <a:latin typeface="Aptos Narrow"/>
                <a:cs typeface="Poppins"/>
              </a:rPr>
              <a:t>LangChain</a:t>
            </a:r>
            <a:r>
              <a:rPr lang="en-US" sz="1200">
                <a:solidFill>
                  <a:srgbClr val="16274B"/>
                </a:solidFill>
                <a:latin typeface="Aptos Narrow"/>
                <a:cs typeface="Poppins"/>
              </a:rPr>
              <a:t> (for semantic mapping)</a:t>
            </a:r>
          </a:p>
          <a:p>
            <a:pPr marL="628650" lvl="1" indent="-171450">
              <a:buFont typeface="Wingdings" panose="05000000000000000000" pitchFamily="2" charset="2"/>
              <a:buChar char="Ø"/>
            </a:pPr>
            <a:r>
              <a:rPr lang="en-US" sz="1200">
                <a:solidFill>
                  <a:srgbClr val="16274B"/>
                </a:solidFill>
                <a:latin typeface="Aptos Narrow"/>
                <a:cs typeface="Poppins"/>
              </a:rPr>
              <a:t>Outcome: Uniform data schema that maps ESS records to AP ledger entries and vice versa.</a:t>
            </a: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Verification Agent Design</a:t>
            </a:r>
          </a:p>
          <a:p>
            <a:pPr marL="628650" lvl="1" indent="-171450">
              <a:buFont typeface="Wingdings" panose="05000000000000000000" pitchFamily="2" charset="2"/>
              <a:buChar char="Ø"/>
            </a:pPr>
            <a:r>
              <a:rPr lang="en-US" sz="1200">
                <a:solidFill>
                  <a:srgbClr val="16274B"/>
                </a:solidFill>
                <a:latin typeface="Aptos Narrow"/>
                <a:cs typeface="Poppins"/>
              </a:rPr>
              <a:t>Build a retrieval-based GenAI agent that responds to natural language queries</a:t>
            </a:r>
          </a:p>
          <a:p>
            <a:pPr marL="628650" lvl="1" indent="-171450">
              <a:buFont typeface="Wingdings" panose="05000000000000000000" pitchFamily="2" charset="2"/>
              <a:buChar char="Ø"/>
            </a:pPr>
            <a:r>
              <a:rPr lang="en-US" sz="1200">
                <a:solidFill>
                  <a:srgbClr val="16274B"/>
                </a:solidFill>
                <a:latin typeface="Aptos Narrow"/>
                <a:cs typeface="Poppins"/>
              </a:rPr>
              <a:t>Tools: </a:t>
            </a:r>
            <a:r>
              <a:rPr lang="en-US" sz="1200" err="1">
                <a:solidFill>
                  <a:srgbClr val="16274B"/>
                </a:solidFill>
                <a:latin typeface="Aptos Narrow"/>
                <a:cs typeface="Poppins"/>
              </a:rPr>
              <a:t>LangChain</a:t>
            </a:r>
            <a:r>
              <a:rPr lang="en-US" sz="1200">
                <a:solidFill>
                  <a:srgbClr val="16274B"/>
                </a:solidFill>
                <a:latin typeface="Aptos Narrow"/>
                <a:cs typeface="Poppins"/>
              </a:rPr>
              <a:t> agent with tool-calling capability, pinecone/</a:t>
            </a:r>
            <a:r>
              <a:rPr lang="en-US" sz="1200" err="1">
                <a:solidFill>
                  <a:srgbClr val="16274B"/>
                </a:solidFill>
                <a:latin typeface="Aptos Narrow"/>
                <a:cs typeface="Poppins"/>
              </a:rPr>
              <a:t>Weaviate</a:t>
            </a:r>
            <a:r>
              <a:rPr lang="en-US" sz="1200">
                <a:solidFill>
                  <a:srgbClr val="16274B"/>
                </a:solidFill>
                <a:latin typeface="Aptos Narrow"/>
                <a:cs typeface="Poppins"/>
              </a:rPr>
              <a:t> for vector-based historical record search, Azure Open AI, Storage Cosmos  DB.</a:t>
            </a: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ELLA on teams </a:t>
            </a:r>
          </a:p>
          <a:p>
            <a:pPr marL="628650" lvl="1" indent="-171450">
              <a:buFont typeface="Wingdings" panose="05000000000000000000" pitchFamily="2" charset="2"/>
              <a:buChar char="Ø"/>
            </a:pPr>
            <a:r>
              <a:rPr lang="en-US" sz="1200">
                <a:solidFill>
                  <a:srgbClr val="16274B"/>
                </a:solidFill>
                <a:latin typeface="Aptos Narrow"/>
                <a:cs typeface="Poppins"/>
              </a:rPr>
              <a:t>Offer user-friendly access via Microsoft Teams,</a:t>
            </a:r>
          </a:p>
          <a:p>
            <a:pPr marL="628650" lvl="1" indent="-171450">
              <a:buFont typeface="Wingdings" panose="05000000000000000000" pitchFamily="2" charset="2"/>
              <a:buChar char="Ø"/>
            </a:pPr>
            <a:endParaRPr lang="en-HK" sz="1200">
              <a:solidFill>
                <a:srgbClr val="16274B"/>
              </a:solidFill>
              <a:latin typeface="Aptos Narrow"/>
              <a:cs typeface="Poppins"/>
            </a:endParaRPr>
          </a:p>
          <a:p>
            <a:pPr lvl="1">
              <a:lnSpc>
                <a:spcPct val="115999"/>
              </a:lnSpc>
              <a:spcBef>
                <a:spcPts val="0"/>
              </a:spcBef>
            </a:pPr>
            <a:endParaRPr lang="en-HK" sz="1100">
              <a:latin typeface="Aptos Narrow"/>
            </a:endParaRPr>
          </a:p>
        </p:txBody>
      </p:sp>
      <p:pic>
        <p:nvPicPr>
          <p:cNvPr id="9" name="Picture 8" descr="A blue letter on a black background&#10;&#10;Description automatically generated">
            <a:extLst>
              <a:ext uri="{FF2B5EF4-FFF2-40B4-BE49-F238E27FC236}">
                <a16:creationId xmlns:a16="http://schemas.microsoft.com/office/drawing/2014/main" id="{4A3FED3B-F3E0-3461-3217-1C9FAEF677EA}"/>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1102EB42-DD2B-1685-448B-90787CB80CE0}"/>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#27</a:t>
            </a:r>
            <a:endParaRPr lang="en-US"/>
          </a:p>
        </p:txBody>
      </p:sp>
      <p:sp>
        <p:nvSpPr>
          <p:cNvPr id="7" name="TextBox 6">
            <a:extLst>
              <a:ext uri="{FF2B5EF4-FFF2-40B4-BE49-F238E27FC236}">
                <a16:creationId xmlns:a16="http://schemas.microsoft.com/office/drawing/2014/main" id="{4BB370F4-7C93-D17B-1DAD-D9BAE8425DEE}"/>
              </a:ext>
            </a:extLst>
          </p:cNvPr>
          <p:cNvSpPr txBox="1"/>
          <p:nvPr/>
        </p:nvSpPr>
        <p:spPr>
          <a:xfrm>
            <a:off x="7151571" y="2311447"/>
            <a:ext cx="4711364" cy="2908489"/>
          </a:xfrm>
          <a:prstGeom prst="rect">
            <a:avLst/>
          </a:prstGeom>
          <a:noFill/>
          <a:ln>
            <a:solidFill>
              <a:srgbClr val="16274B"/>
            </a:solidFill>
          </a:ln>
        </p:spPr>
        <p:txBody>
          <a:bodyPr wrap="square" rtlCol="0">
            <a:spAutoFit/>
          </a:bodyPr>
          <a:lstStyle/>
          <a:p>
            <a:r>
              <a:rPr lang="en-US">
                <a:latin typeface="Aptos" panose="020B0004020202020204" pitchFamily="34" charset="0"/>
              </a:rPr>
              <a:t>Question:</a:t>
            </a:r>
          </a:p>
          <a:p>
            <a:pPr marL="228600" indent="-228600">
              <a:buFont typeface="+mj-lt"/>
              <a:buAutoNum type="arabicPeriod"/>
            </a:pPr>
            <a:r>
              <a:rPr kumimoji="0" lang="en-US" altLang="en-US" sz="1100" b="0" i="0" u="none" strike="noStrike" cap="none" normalizeH="0" baseline="0">
                <a:ln>
                  <a:noFill/>
                </a:ln>
                <a:solidFill>
                  <a:schemeClr val="tx1"/>
                </a:solidFill>
                <a:effectLst/>
                <a:latin typeface="Aptos" panose="020B0004020202020204" pitchFamily="34" charset="0"/>
              </a:rPr>
              <a:t>What ESS and AP platforms are currently in use (e.g., SAP, Workday, Oracle)?</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Do these systems have API access or will data be extracted via scheduled exports?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Is there a current master vendor and invoice mapping maintained centrally?</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How are submissions typically named or referenced in ESS – consistent format?</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Who are the intended users – just AP staff, or wider firm members as well?</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What level of audit traceability is expected (timestamp, user, action)?</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Do SHK systems currently use Microsoft 365 stack (Power Apps, Teams, SharePoint)?</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What is the preferred deployment environment (Azure, on-prem, hybrid)?</a:t>
            </a:r>
          </a:p>
        </p:txBody>
      </p:sp>
    </p:spTree>
    <p:extLst>
      <p:ext uri="{BB962C8B-B14F-4D97-AF65-F5344CB8AC3E}">
        <p14:creationId xmlns:p14="http://schemas.microsoft.com/office/powerpoint/2010/main" val="38537086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3842D-E9AF-45F4-80C9-DB62FF9A7932}"/>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7B17E34-BC76-9142-C63B-5FCFD0E31DD2}"/>
              </a:ext>
            </a:extLst>
          </p:cNvPr>
          <p:cNvSpPr txBox="1">
            <a:spLocks/>
          </p:cNvSpPr>
          <p:nvPr/>
        </p:nvSpPr>
        <p:spPr>
          <a:xfrm>
            <a:off x="176874" y="1141814"/>
            <a:ext cx="11686061" cy="5424589"/>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5999"/>
              </a:lnSpc>
              <a:spcBef>
                <a:spcPts val="0"/>
              </a:spcBef>
            </a:pPr>
            <a:endParaRPr lang="en-US" sz="1600">
              <a:solidFill>
                <a:srgbClr val="000000"/>
              </a:solidFill>
              <a:latin typeface="Aptos"/>
              <a:cs typeface="Poppins"/>
            </a:endParaRPr>
          </a:p>
          <a:p>
            <a:pPr lvl="1">
              <a:lnSpc>
                <a:spcPct val="115999"/>
              </a:lnSpc>
              <a:spcBef>
                <a:spcPts val="0"/>
              </a:spcBef>
            </a:pPr>
            <a:endParaRPr lang="en-HK" sz="1100">
              <a:latin typeface="Aptos Narrow"/>
            </a:endParaRPr>
          </a:p>
          <a:p>
            <a:pPr marL="342900" indent="-342900">
              <a:lnSpc>
                <a:spcPct val="115999"/>
              </a:lnSpc>
              <a:spcBef>
                <a:spcPts val="0"/>
              </a:spcBef>
              <a:buFont typeface="Wingdings" panose="05000000000000000000" pitchFamily="2" charset="2"/>
              <a:buChar char="q"/>
            </a:pPr>
            <a:r>
              <a:rPr lang="en-US" sz="1200">
                <a:latin typeface="Aptos Narrow"/>
                <a:cs typeface="Poppins"/>
              </a:rPr>
              <a:t>To search for subsidiary’s information, e.g. responsible staff in Finance Department, place of incorporation, business registration number, tax identification number, </a:t>
            </a:r>
            <a:r>
              <a:rPr lang="en-US" sz="1200" err="1">
                <a:latin typeface="Aptos Narrow"/>
                <a:cs typeface="Poppins"/>
              </a:rPr>
              <a:t>etc</a:t>
            </a:r>
            <a:r>
              <a:rPr lang="en-HK" sz="1200">
                <a:latin typeface="Aptos Narrow"/>
                <a:cs typeface="Poppins"/>
              </a:rPr>
              <a:t>: </a:t>
            </a:r>
          </a:p>
          <a:p>
            <a:pPr marL="342900" lvl="1" indent="-342900">
              <a:lnSpc>
                <a:spcPct val="115999"/>
              </a:lnSpc>
              <a:spcBef>
                <a:spcPts val="0"/>
              </a:spcBef>
              <a:buFont typeface="Wingdings" panose="05000000000000000000" pitchFamily="2" charset="2"/>
              <a:buChar char="q"/>
            </a:pPr>
            <a:endParaRPr lang="en-US" sz="1200">
              <a:latin typeface="Aptos Narrow"/>
              <a:cs typeface="Poppins"/>
            </a:endParaRPr>
          </a:p>
          <a:p>
            <a:pPr>
              <a:lnSpc>
                <a:spcPct val="115999"/>
              </a:lnSpc>
              <a:spcBef>
                <a:spcPts val="0"/>
              </a:spcBef>
            </a:pPr>
            <a:r>
              <a:rPr lang="en-US" b="1">
                <a:solidFill>
                  <a:srgbClr val="000000"/>
                </a:solidFill>
                <a:latin typeface="Aptos" panose="020B0004020202020204" pitchFamily="34" charset="0"/>
                <a:cs typeface="Poppins"/>
              </a:rPr>
              <a:t>ECI’s Approach</a:t>
            </a:r>
            <a:r>
              <a:rPr lang="en-US" sz="400">
                <a:latin typeface="Aptos" panose="020B0004020202020204" pitchFamily="34" charset="0"/>
                <a:cs typeface="Poppins"/>
              </a:rPr>
              <a:t>:</a:t>
            </a:r>
          </a:p>
          <a:p>
            <a:pPr marL="0" lvl="1">
              <a:spcBef>
                <a:spcPts val="1000"/>
              </a:spcBef>
            </a:pPr>
            <a:endParaRPr lang="en-HK" sz="1400" b="1">
              <a:solidFill>
                <a:srgbClr val="16274B"/>
              </a:solidFill>
              <a:latin typeface="Aptos Narrow"/>
              <a:cs typeface="Poppins"/>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Data Unification and Entity Indexing</a:t>
            </a:r>
          </a:p>
          <a:p>
            <a:pPr marL="628650" lvl="1" indent="-171450">
              <a:buFont typeface="Wingdings" panose="05000000000000000000" pitchFamily="2" charset="2"/>
              <a:buChar char="Ø"/>
            </a:pPr>
            <a:r>
              <a:rPr lang="en-US" sz="1200">
                <a:solidFill>
                  <a:srgbClr val="16274B"/>
                </a:solidFill>
                <a:latin typeface="Aptos Narrow"/>
                <a:cs typeface="Poppins"/>
              </a:rPr>
              <a:t>Aggregate and standardize subsidiary records from corporate registry files, ERP/Finance systems, and HR systems</a:t>
            </a:r>
            <a:endParaRPr lang="en-HK" sz="1200">
              <a:solidFill>
                <a:srgbClr val="16274B"/>
              </a:solidFill>
              <a:latin typeface="Aptos Narrow"/>
              <a:cs typeface="Poppins"/>
            </a:endParaRPr>
          </a:p>
          <a:p>
            <a:pPr marL="628650" lvl="1" indent="-171450">
              <a:buFont typeface="Wingdings" panose="05000000000000000000" pitchFamily="2" charset="2"/>
              <a:buChar char="Ø"/>
            </a:pPr>
            <a:r>
              <a:rPr lang="en-US" sz="1200">
                <a:solidFill>
                  <a:srgbClr val="16274B"/>
                </a:solidFill>
                <a:latin typeface="Aptos Narrow"/>
                <a:cs typeface="Poppins"/>
              </a:rPr>
              <a:t>Tools: Azure Data Factory (for ingestion), SQL Server or Azure Synapse (as data warehouse)</a:t>
            </a:r>
          </a:p>
          <a:p>
            <a:pPr lvl="1">
              <a:lnSpc>
                <a:spcPct val="115999"/>
              </a:lnSpc>
              <a:spcBef>
                <a:spcPts val="0"/>
              </a:spcBef>
            </a:pPr>
            <a:endParaRPr lang="en-US" sz="1000">
              <a:solidFill>
                <a:srgbClr val="000000"/>
              </a:solidFill>
              <a:latin typeface="Aptos Narrow"/>
              <a:cs typeface="Poppins"/>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Build the Knowledge Layer</a:t>
            </a:r>
          </a:p>
          <a:p>
            <a:pPr marL="628650" lvl="1" indent="-171450">
              <a:buFont typeface="Wingdings" panose="05000000000000000000" pitchFamily="2" charset="2"/>
              <a:buChar char="Ø"/>
            </a:pPr>
            <a:r>
              <a:rPr lang="en-US" sz="1200" err="1">
                <a:solidFill>
                  <a:srgbClr val="16274B"/>
                </a:solidFill>
                <a:latin typeface="Aptos Narrow"/>
                <a:cs typeface="Poppins"/>
              </a:rPr>
              <a:t>repare</a:t>
            </a:r>
            <a:r>
              <a:rPr lang="en-US" sz="1200">
                <a:solidFill>
                  <a:srgbClr val="16274B"/>
                </a:solidFill>
                <a:latin typeface="Aptos Narrow"/>
                <a:cs typeface="Poppins"/>
              </a:rPr>
              <a:t> a semantic layer that allows contextual understanding of data and synonyms</a:t>
            </a:r>
          </a:p>
          <a:p>
            <a:pPr marL="628650" lvl="1" indent="-171450">
              <a:buFont typeface="Wingdings" panose="05000000000000000000" pitchFamily="2" charset="2"/>
              <a:buChar char="Ø"/>
            </a:pPr>
            <a:r>
              <a:rPr lang="en-US" sz="1200">
                <a:solidFill>
                  <a:srgbClr val="16274B"/>
                </a:solidFill>
                <a:latin typeface="Aptos Narrow"/>
                <a:cs typeface="Poppins"/>
              </a:rPr>
              <a:t>Tools: </a:t>
            </a:r>
            <a:r>
              <a:rPr lang="en-US" sz="1200" err="1">
                <a:solidFill>
                  <a:srgbClr val="16274B"/>
                </a:solidFill>
                <a:latin typeface="Aptos Narrow"/>
                <a:cs typeface="Poppins"/>
              </a:rPr>
              <a:t>LangChain</a:t>
            </a:r>
            <a:r>
              <a:rPr lang="en-US" sz="1200">
                <a:solidFill>
                  <a:srgbClr val="16274B"/>
                </a:solidFill>
                <a:latin typeface="Aptos Narrow"/>
                <a:cs typeface="Poppins"/>
              </a:rPr>
              <a:t> or Semantic Kernel for orchestration, Pinecone/</a:t>
            </a:r>
            <a:r>
              <a:rPr lang="en-US" sz="1200" err="1">
                <a:solidFill>
                  <a:srgbClr val="16274B"/>
                </a:solidFill>
                <a:latin typeface="Aptos Narrow"/>
                <a:cs typeface="Poppins"/>
              </a:rPr>
              <a:t>Weaviate</a:t>
            </a:r>
            <a:r>
              <a:rPr lang="en-US" sz="1200">
                <a:solidFill>
                  <a:srgbClr val="16274B"/>
                </a:solidFill>
                <a:latin typeface="Aptos Narrow"/>
                <a:cs typeface="Poppins"/>
              </a:rPr>
              <a:t> for embedding-based retrieval, Azure OpenAI</a:t>
            </a:r>
          </a:p>
          <a:p>
            <a:pPr marL="628650" lvl="1" indent="-171450">
              <a:buFont typeface="Wingdings" panose="05000000000000000000" pitchFamily="2" charset="2"/>
              <a:buChar char="Ø"/>
            </a:pPr>
            <a:r>
              <a:rPr lang="en-US" sz="1200">
                <a:solidFill>
                  <a:srgbClr val="16274B"/>
                </a:solidFill>
                <a:latin typeface="Aptos Narrow"/>
                <a:cs typeface="Poppins"/>
              </a:rPr>
              <a:t>Outcome: Users can ask queries and lookup documents.</a:t>
            </a:r>
          </a:p>
          <a:p>
            <a:pPr lvl="1">
              <a:lnSpc>
                <a:spcPct val="115999"/>
              </a:lnSpc>
              <a:spcBef>
                <a:spcPts val="0"/>
              </a:spcBef>
            </a:pPr>
            <a:endParaRPr lang="en-US" sz="1000">
              <a:solidFill>
                <a:srgbClr val="000000"/>
              </a:solidFill>
              <a:latin typeface="Aptos Narrow"/>
              <a:cs typeface="Poppins"/>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Natural Language Interface by ELLA on teams</a:t>
            </a:r>
          </a:p>
          <a:p>
            <a:pPr marL="628650" lvl="1" indent="-171450">
              <a:buFont typeface="Wingdings" panose="05000000000000000000" pitchFamily="2" charset="2"/>
              <a:buChar char="Ø"/>
            </a:pPr>
            <a:r>
              <a:rPr lang="en-US" sz="1200">
                <a:solidFill>
                  <a:srgbClr val="16274B"/>
                </a:solidFill>
                <a:latin typeface="Aptos Narrow"/>
                <a:cs typeface="Poppins"/>
              </a:rPr>
              <a:t>Empower users across Finance, Legal, Risk, and Compliance to interact using conversational prompts</a:t>
            </a:r>
          </a:p>
          <a:p>
            <a:pPr marL="628650" lvl="1" indent="-171450">
              <a:buFont typeface="Wingdings" panose="05000000000000000000" pitchFamily="2" charset="2"/>
              <a:buChar char="Ø"/>
            </a:pPr>
            <a:r>
              <a:rPr lang="en-US" sz="1200">
                <a:solidFill>
                  <a:srgbClr val="16274B"/>
                </a:solidFill>
                <a:latin typeface="Aptos Narrow"/>
                <a:cs typeface="Poppins"/>
              </a:rPr>
              <a:t>Protect sensitive data with layered permissions and audit logs</a:t>
            </a:r>
            <a:r>
              <a:rPr lang="en-US" sz="1000"/>
              <a:t>.</a:t>
            </a:r>
            <a:endParaRPr lang="en-US" sz="1100">
              <a:solidFill>
                <a:srgbClr val="000000"/>
              </a:solidFill>
              <a:latin typeface="Aptos Narrow"/>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DCD39B51-E2A2-F8B3-BB75-CC2863124829}"/>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290AA9E5-CD72-2DC4-5E01-BD70E5BCACBD}"/>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#28</a:t>
            </a:r>
            <a:endParaRPr lang="en-US"/>
          </a:p>
        </p:txBody>
      </p:sp>
      <p:sp>
        <p:nvSpPr>
          <p:cNvPr id="2" name="TextBox 1">
            <a:extLst>
              <a:ext uri="{FF2B5EF4-FFF2-40B4-BE49-F238E27FC236}">
                <a16:creationId xmlns:a16="http://schemas.microsoft.com/office/drawing/2014/main" id="{60B2CCCC-BAC8-38AB-526C-59819258735E}"/>
              </a:ext>
            </a:extLst>
          </p:cNvPr>
          <p:cNvSpPr txBox="1"/>
          <p:nvPr/>
        </p:nvSpPr>
        <p:spPr>
          <a:xfrm>
            <a:off x="8258475" y="2311447"/>
            <a:ext cx="3604459" cy="2908489"/>
          </a:xfrm>
          <a:prstGeom prst="rect">
            <a:avLst/>
          </a:prstGeom>
          <a:noFill/>
          <a:ln>
            <a:solidFill>
              <a:srgbClr val="16274B"/>
            </a:solidFill>
          </a:ln>
        </p:spPr>
        <p:txBody>
          <a:bodyPr wrap="square" rtlCol="0">
            <a:spAutoFit/>
          </a:bodyPr>
          <a:lstStyle/>
          <a:p>
            <a:r>
              <a:rPr lang="en-US">
                <a:latin typeface="Aptos" panose="020B0004020202020204" pitchFamily="34" charset="0"/>
              </a:rPr>
              <a:t>Question:</a:t>
            </a:r>
          </a:p>
          <a:p>
            <a:pPr marL="228600" marR="0" lvl="0" indent="-2286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Where is the source of truth for subsidiary data—ERP, </a:t>
            </a:r>
            <a:r>
              <a:rPr kumimoji="0" lang="en-US" altLang="en-US" sz="1100" b="0" i="0" u="none" strike="noStrike" cap="none" normalizeH="0" baseline="0" err="1">
                <a:ln>
                  <a:noFill/>
                </a:ln>
                <a:solidFill>
                  <a:schemeClr val="tx1"/>
                </a:solidFill>
                <a:effectLst/>
                <a:latin typeface="Aptos" panose="020B0004020202020204" pitchFamily="34" charset="0"/>
              </a:rPr>
              <a:t>LegalShare</a:t>
            </a:r>
            <a:r>
              <a:rPr kumimoji="0" lang="en-US" altLang="en-US" sz="1100" b="0" i="0" u="none" strike="noStrike" cap="none" normalizeH="0" baseline="0">
                <a:ln>
                  <a:noFill/>
                </a:ln>
                <a:solidFill>
                  <a:schemeClr val="tx1"/>
                </a:solidFill>
                <a:effectLst/>
                <a:latin typeface="Aptos" panose="020B0004020202020204" pitchFamily="34" charset="0"/>
              </a:rPr>
              <a:t>, internal spreadsheets, or elsewhere?</a:t>
            </a:r>
          </a:p>
          <a:p>
            <a:pPr marL="228600" marR="0" lvl="0" indent="-2286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How many entities (approx.) are currently active under SHK globally?</a:t>
            </a:r>
          </a:p>
          <a:p>
            <a:pPr marL="228600" marR="0" lvl="0" indent="-2286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Do internal systems already tag responsible finance staff per entity, or is this tracked separately?</a:t>
            </a:r>
          </a:p>
          <a:p>
            <a:pPr marL="228600" marR="0" lvl="0" indent="-2286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Should this solution support bilingual queries (e.g., English/Traditional Chinese)?</a:t>
            </a:r>
          </a:p>
          <a:p>
            <a:pPr marL="228600" marR="0" lvl="0" indent="-2286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Should archived/dissolved subsidiaries also be searchable, or only active ones?</a:t>
            </a:r>
          </a:p>
          <a:p>
            <a:pPr marL="228600" marR="0" lvl="0" indent="-2286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What level of traceability is required for every query or accessed record?</a:t>
            </a:r>
          </a:p>
          <a:p>
            <a:pPr marL="228600" marR="0" lvl="0" indent="-228600"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What is the preferred deployment environment—Azure, on-premise, or hybrid</a:t>
            </a:r>
          </a:p>
        </p:txBody>
      </p:sp>
    </p:spTree>
    <p:extLst>
      <p:ext uri="{BB962C8B-B14F-4D97-AF65-F5344CB8AC3E}">
        <p14:creationId xmlns:p14="http://schemas.microsoft.com/office/powerpoint/2010/main" val="2410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336F5-7EDE-92C1-3DDE-3A6D21067426}"/>
            </a:ext>
          </a:extLst>
        </p:cNvPr>
        <p:cNvGrpSpPr/>
        <p:nvPr/>
      </p:nvGrpSpPr>
      <p:grpSpPr>
        <a:xfrm>
          <a:off x="0" y="0"/>
          <a:ext cx="0" cy="0"/>
          <a:chOff x="0" y="0"/>
          <a:chExt cx="0" cy="0"/>
        </a:xfrm>
      </p:grpSpPr>
      <p:sp>
        <p:nvSpPr>
          <p:cNvPr id="6" name="Oval 5">
            <a:extLst>
              <a:ext uri="{FF2B5EF4-FFF2-40B4-BE49-F238E27FC236}">
                <a16:creationId xmlns:a16="http://schemas.microsoft.com/office/drawing/2014/main" id="{3F8FCAE4-2388-8BD0-98DD-7F287BAACF86}"/>
              </a:ext>
            </a:extLst>
          </p:cNvPr>
          <p:cNvSpPr/>
          <p:nvPr/>
        </p:nvSpPr>
        <p:spPr>
          <a:xfrm>
            <a:off x="406046" y="1114425"/>
            <a:ext cx="5486400" cy="5486400"/>
          </a:xfrm>
          <a:prstGeom prst="ellipse">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A6D6827F-3B52-3D23-EDA1-BE37BFA75AE9}"/>
              </a:ext>
            </a:extLst>
          </p:cNvPr>
          <p:cNvSpPr txBox="1">
            <a:spLocks/>
          </p:cNvSpPr>
          <p:nvPr/>
        </p:nvSpPr>
        <p:spPr>
          <a:xfrm>
            <a:off x="6421906" y="140525"/>
            <a:ext cx="5772713" cy="6592786"/>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a:latin typeface="Aptos"/>
              <a:ea typeface="Calibri"/>
              <a:cs typeface="Poppins"/>
            </a:endParaRPr>
          </a:p>
          <a:p>
            <a:r>
              <a:rPr lang="en-US" sz="1800" b="1">
                <a:latin typeface="Aptos"/>
                <a:ea typeface="Calibri"/>
                <a:cs typeface="Poppins"/>
              </a:rPr>
              <a:t>Key Capabilities:</a:t>
            </a:r>
            <a:endParaRPr lang="en-GB" sz="1800">
              <a:latin typeface="Aptos"/>
              <a:ea typeface="Calibri"/>
              <a:cs typeface="Poppins"/>
            </a:endParaRPr>
          </a:p>
          <a:p>
            <a:pPr marL="285750" indent="-285750">
              <a:buFont typeface="Wingdings" panose="05000000000000000000" pitchFamily="2" charset="2"/>
              <a:buChar char="q"/>
            </a:pPr>
            <a:r>
              <a:rPr lang="en-US" b="1">
                <a:latin typeface="Aptos"/>
                <a:ea typeface="Calibri"/>
                <a:cs typeface="Poppins"/>
              </a:rPr>
              <a:t>AI-powered Chatbot:</a:t>
            </a:r>
            <a:r>
              <a:rPr lang="en-US">
                <a:latin typeface="Aptos"/>
                <a:ea typeface="Calibri"/>
                <a:cs typeface="Poppins"/>
              </a:rPr>
              <a:t> Microsoft Teams integration</a:t>
            </a:r>
            <a:endParaRPr lang="en-GB">
              <a:latin typeface="Aptos"/>
              <a:ea typeface="Calibri"/>
              <a:cs typeface="Poppins"/>
            </a:endParaRPr>
          </a:p>
          <a:p>
            <a:pPr marL="742950" lvl="1" indent="-285750">
              <a:buFont typeface="Wingdings" panose="05000000000000000000" pitchFamily="2" charset="2"/>
              <a:buChar char="Ø"/>
            </a:pPr>
            <a:r>
              <a:rPr lang="en-US" sz="1400">
                <a:latin typeface="Aptos"/>
                <a:ea typeface="Calibri"/>
                <a:cs typeface="Poppins"/>
              </a:rPr>
              <a:t>Secure smart multimodal chatbot integrated with MS Teams designed to access external web data when needed and integrate with internal data</a:t>
            </a:r>
            <a:endParaRPr lang="en-GB" sz="1400">
              <a:latin typeface="Aptos"/>
              <a:ea typeface="Calibri"/>
              <a:cs typeface="Poppins"/>
            </a:endParaRPr>
          </a:p>
          <a:p>
            <a:pPr marL="742950" lvl="1" indent="-285750">
              <a:buFont typeface="Wingdings" panose="05000000000000000000" pitchFamily="2" charset="2"/>
              <a:buChar char="Ø"/>
            </a:pPr>
            <a:r>
              <a:rPr lang="en-US" sz="1400">
                <a:latin typeface="Aptos"/>
                <a:ea typeface="Calibri"/>
                <a:cs typeface="Poppins"/>
              </a:rPr>
              <a:t>Adaptable, allowing for the use of different LLMs for each chatbot/agent. </a:t>
            </a:r>
            <a:endParaRPr lang="en-GB" sz="1400">
              <a:latin typeface="Aptos"/>
              <a:ea typeface="Calibri"/>
              <a:cs typeface="Poppins"/>
            </a:endParaRPr>
          </a:p>
          <a:p>
            <a:pPr marL="742950" lvl="1" indent="-285750">
              <a:buFont typeface="Wingdings" panose="05000000000000000000" pitchFamily="2" charset="2"/>
              <a:buChar char="Ø"/>
            </a:pPr>
            <a:r>
              <a:rPr lang="en-US" sz="1400">
                <a:latin typeface="Aptos"/>
                <a:ea typeface="Calibri"/>
                <a:cs typeface="Poppins"/>
              </a:rPr>
              <a:t>Facilitates process automation, initiates workflows, and forms based on user prompts. </a:t>
            </a:r>
            <a:endParaRPr lang="en-GB" sz="1400">
              <a:latin typeface="Aptos"/>
              <a:ea typeface="Calibri"/>
              <a:cs typeface="Poppins"/>
            </a:endParaRPr>
          </a:p>
          <a:p>
            <a:pPr marL="742950" lvl="1" indent="-285750">
              <a:buFont typeface="Wingdings" panose="05000000000000000000" pitchFamily="2" charset="2"/>
              <a:buChar char="Ø"/>
            </a:pPr>
            <a:r>
              <a:rPr lang="en-US" sz="1400">
                <a:latin typeface="Aptos"/>
                <a:ea typeface="Calibri"/>
                <a:cs typeface="Poppins"/>
              </a:rPr>
              <a:t>Implements security measures to ensure responses are limited to the user's accessible knowledge base. </a:t>
            </a:r>
            <a:endParaRPr lang="en-GB" sz="1400">
              <a:latin typeface="Aptos"/>
              <a:ea typeface="Calibri"/>
              <a:cs typeface="Poppins"/>
            </a:endParaRPr>
          </a:p>
          <a:p>
            <a:pPr marL="742950" lvl="1" indent="-285750">
              <a:buFont typeface="Wingdings" panose="05000000000000000000" pitchFamily="2" charset="2"/>
              <a:buChar char="Ø"/>
            </a:pPr>
            <a:r>
              <a:rPr lang="en-US" sz="1400">
                <a:latin typeface="Aptos"/>
                <a:ea typeface="Calibri"/>
                <a:cs typeface="Poppins"/>
              </a:rPr>
              <a:t>Adheres to Responsible AI principles.</a:t>
            </a:r>
            <a:endParaRPr lang="en-GB" sz="1400">
              <a:latin typeface="Aptos"/>
              <a:ea typeface="Calibri"/>
              <a:cs typeface="Poppins"/>
            </a:endParaRPr>
          </a:p>
          <a:p>
            <a:pPr marL="285750" indent="-285750">
              <a:buFont typeface="Wingdings" panose="05000000000000000000" pitchFamily="2" charset="2"/>
              <a:buChar char="q"/>
            </a:pPr>
            <a:r>
              <a:rPr lang="en-US" b="1">
                <a:latin typeface="Aptos"/>
                <a:ea typeface="Calibri"/>
                <a:cs typeface="Poppins"/>
              </a:rPr>
              <a:t>Data Warehouse</a:t>
            </a:r>
          </a:p>
          <a:p>
            <a:pPr marL="742950" lvl="1" indent="-285750">
              <a:buFont typeface="Wingdings" panose="05000000000000000000" pitchFamily="2" charset="2"/>
              <a:buChar char="Ø"/>
            </a:pPr>
            <a:r>
              <a:rPr lang="en-US" sz="1400">
                <a:latin typeface="Aptos"/>
                <a:ea typeface="Calibri"/>
                <a:cs typeface="Poppins"/>
              </a:rPr>
              <a:t>Scalable Datawarehouse to support structure, semi-structure and unstructured data</a:t>
            </a:r>
          </a:p>
          <a:p>
            <a:pPr marL="285750" indent="-285750">
              <a:buFont typeface="Wingdings" panose="05000000000000000000" pitchFamily="2" charset="2"/>
              <a:buChar char="q"/>
            </a:pPr>
            <a:r>
              <a:rPr lang="en-US" b="1">
                <a:latin typeface="Aptos"/>
                <a:ea typeface="Calibri"/>
                <a:cs typeface="Poppins"/>
              </a:rPr>
              <a:t>Low-Code Development Environment </a:t>
            </a:r>
            <a:endParaRPr lang="en-US" sz="800">
              <a:latin typeface="Aptos"/>
              <a:ea typeface="Calibri"/>
              <a:cs typeface="Poppins"/>
            </a:endParaRPr>
          </a:p>
          <a:p>
            <a:pPr lvl="1"/>
            <a:r>
              <a:rPr lang="en-US" sz="1400">
                <a:latin typeface="Aptos"/>
                <a:ea typeface="Calibri"/>
                <a:cs typeface="Poppins"/>
              </a:rPr>
              <a:t>Provide an AI integrated no-code/low-code development platform that enables: </a:t>
            </a:r>
          </a:p>
          <a:p>
            <a:pPr marL="742950" lvl="1" indent="-285750">
              <a:buFont typeface="Wingdings" panose="05000000000000000000" pitchFamily="2" charset="2"/>
              <a:buChar char="Ø"/>
            </a:pPr>
            <a:r>
              <a:rPr lang="en-US" sz="1400">
                <a:latin typeface="Aptos"/>
                <a:ea typeface="Calibri"/>
                <a:cs typeface="Poppins"/>
              </a:rPr>
              <a:t>Chatbot customization Creation of workflows and automation processes.</a:t>
            </a:r>
            <a:endParaRPr lang="en-US" sz="1400">
              <a:latin typeface="Aptos"/>
              <a:ea typeface="Calibri"/>
            </a:endParaRPr>
          </a:p>
          <a:p>
            <a:pPr marL="742950" lvl="1" indent="-285750">
              <a:buFont typeface="Wingdings" panose="05000000000000000000" pitchFamily="2" charset="2"/>
              <a:buChar char="Ø"/>
            </a:pPr>
            <a:r>
              <a:rPr lang="en-US" sz="1400">
                <a:latin typeface="Aptos"/>
                <a:ea typeface="Calibri"/>
                <a:cs typeface="Poppins"/>
              </a:rPr>
              <a:t>Development of custom forms and applications.</a:t>
            </a:r>
            <a:endParaRPr lang="en-US" sz="1400">
              <a:latin typeface="Aptos"/>
              <a:ea typeface="Calibri"/>
            </a:endParaRPr>
          </a:p>
          <a:p>
            <a:pPr marL="742950" lvl="1" indent="-285750">
              <a:buFont typeface="Wingdings" panose="05000000000000000000" pitchFamily="2" charset="2"/>
              <a:buChar char="Ø"/>
            </a:pPr>
            <a:r>
              <a:rPr lang="en-US" sz="1400">
                <a:latin typeface="Aptos"/>
                <a:ea typeface="Calibri"/>
                <a:cs typeface="Poppins"/>
              </a:rPr>
              <a:t>Building BI reports and dashboards.</a:t>
            </a:r>
            <a:endParaRPr lang="en-US" sz="1400">
              <a:latin typeface="Aptos"/>
            </a:endParaRPr>
          </a:p>
          <a:p>
            <a:endParaRPr lang="en-GB">
              <a:latin typeface="Aptos"/>
              <a:ea typeface="Calibri"/>
              <a:cs typeface="Poppins"/>
            </a:endParaRPr>
          </a:p>
          <a:p>
            <a:pPr marL="285750" indent="-285750">
              <a:buChar char="•"/>
            </a:pPr>
            <a:endParaRPr lang="en-GB">
              <a:latin typeface="Aptos"/>
              <a:ea typeface="Calibri"/>
              <a:cs typeface="Poppins"/>
            </a:endParaRPr>
          </a:p>
          <a:p>
            <a:endParaRPr lang="en-US" sz="1400">
              <a:latin typeface="Aptos"/>
              <a:ea typeface="Calibri"/>
              <a:cs typeface="Calibri"/>
            </a:endParaRPr>
          </a:p>
          <a:p>
            <a:endParaRPr lang="en-GB" sz="1800">
              <a:latin typeface="Poppins"/>
              <a:ea typeface="MS Mincho" panose="02020609040205080304" pitchFamily="49" charset="-128"/>
              <a:cs typeface="Poppins"/>
            </a:endParaRPr>
          </a:p>
          <a:p>
            <a:pPr marL="342900" indent="-342900">
              <a:lnSpc>
                <a:spcPct val="116000"/>
              </a:lnSpc>
              <a:spcBef>
                <a:spcPts val="0"/>
              </a:spcBef>
              <a:buFont typeface="Arial" panose="05050102010706020507" pitchFamily="18" charset="2"/>
              <a:buChar char="•"/>
            </a:pPr>
            <a:endParaRPr lang="en-US" sz="1400">
              <a:latin typeface="Aptos" panose="020B0004020202020204" pitchFamily="34" charset="0"/>
              <a:ea typeface="MS Mincho" panose="02020609040205080304" pitchFamily="49" charset="-128"/>
              <a:cs typeface="Arial" panose="020B0604020202020204" pitchFamily="34" charset="0"/>
            </a:endParaRPr>
          </a:p>
        </p:txBody>
      </p:sp>
      <p:pic>
        <p:nvPicPr>
          <p:cNvPr id="9" name="Picture 8" descr="A blue letter on a black background&#10;&#10;Description automatically generated">
            <a:extLst>
              <a:ext uri="{FF2B5EF4-FFF2-40B4-BE49-F238E27FC236}">
                <a16:creationId xmlns:a16="http://schemas.microsoft.com/office/drawing/2014/main" id="{749F77AA-9D7C-251C-1988-BCA027C25D15}"/>
              </a:ext>
            </a:extLst>
          </p:cNvPr>
          <p:cNvPicPr>
            <a:picLocks noChangeAspect="1"/>
          </p:cNvPicPr>
          <p:nvPr/>
        </p:nvPicPr>
        <p:blipFill>
          <a:blip r:embed="rId2"/>
          <a:stretch>
            <a:fillRect/>
          </a:stretch>
        </p:blipFill>
        <p:spPr>
          <a:xfrm>
            <a:off x="672879" y="417324"/>
            <a:ext cx="975769" cy="463210"/>
          </a:xfrm>
          <a:prstGeom prst="rect">
            <a:avLst/>
          </a:prstGeom>
        </p:spPr>
      </p:pic>
      <p:sp>
        <p:nvSpPr>
          <p:cNvPr id="2" name="Title 1">
            <a:extLst>
              <a:ext uri="{FF2B5EF4-FFF2-40B4-BE49-F238E27FC236}">
                <a16:creationId xmlns:a16="http://schemas.microsoft.com/office/drawing/2014/main" id="{007D027F-85D9-B9CD-7313-920CA06DBEDD}"/>
              </a:ext>
            </a:extLst>
          </p:cNvPr>
          <p:cNvSpPr txBox="1">
            <a:spLocks/>
          </p:cNvSpPr>
          <p:nvPr/>
        </p:nvSpPr>
        <p:spPr>
          <a:xfrm>
            <a:off x="1108983" y="3110526"/>
            <a:ext cx="4148817" cy="1318834"/>
          </a:xfrm>
          <a:prstGeom prst="rect">
            <a:avLst/>
          </a:prstGeom>
        </p:spPr>
        <p:txBody>
          <a:bodyPr lIns="91440" tIns="45720" rIns="91440" bIns="45720" anchor="t"/>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pPr algn="ctr"/>
            <a:r>
              <a:rPr lang="en-GB">
                <a:solidFill>
                  <a:schemeClr val="bg1"/>
                </a:solidFill>
                <a:latin typeface="Poppins"/>
                <a:cs typeface="Poppins"/>
              </a:rPr>
              <a:t>Key Capabilities</a:t>
            </a:r>
            <a:endParaRPr lang="en-GB">
              <a:solidFill>
                <a:schemeClr val="bg1"/>
              </a:solidFill>
            </a:endParaRPr>
          </a:p>
        </p:txBody>
      </p:sp>
      <p:sp>
        <p:nvSpPr>
          <p:cNvPr id="7" name="Oval 6">
            <a:extLst>
              <a:ext uri="{FF2B5EF4-FFF2-40B4-BE49-F238E27FC236}">
                <a16:creationId xmlns:a16="http://schemas.microsoft.com/office/drawing/2014/main" id="{328031C6-B472-AF38-9BB4-2AD048397EDA}"/>
              </a:ext>
            </a:extLst>
          </p:cNvPr>
          <p:cNvSpPr/>
          <p:nvPr/>
        </p:nvSpPr>
        <p:spPr>
          <a:xfrm>
            <a:off x="672879" y="5568467"/>
            <a:ext cx="872209" cy="872209"/>
          </a:xfrm>
          <a:prstGeom prst="ellipse">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20695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959E4-006B-7133-D25C-C4597167E7EF}"/>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4305DC9-83AD-EC2B-F3CB-8AB14259F157}"/>
              </a:ext>
            </a:extLst>
          </p:cNvPr>
          <p:cNvSpPr txBox="1">
            <a:spLocks/>
          </p:cNvSpPr>
          <p:nvPr/>
        </p:nvSpPr>
        <p:spPr>
          <a:xfrm>
            <a:off x="176874" y="1141814"/>
            <a:ext cx="11686061" cy="5424589"/>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5999"/>
              </a:lnSpc>
              <a:spcBef>
                <a:spcPts val="0"/>
              </a:spcBef>
            </a:pPr>
            <a:endParaRPr lang="en-US" sz="1600">
              <a:solidFill>
                <a:srgbClr val="000000"/>
              </a:solidFill>
              <a:latin typeface="Aptos"/>
              <a:cs typeface="Poppins"/>
            </a:endParaRPr>
          </a:p>
          <a:p>
            <a:pPr marL="342900" indent="-342900">
              <a:lnSpc>
                <a:spcPct val="115999"/>
              </a:lnSpc>
              <a:spcBef>
                <a:spcPts val="0"/>
              </a:spcBef>
              <a:buFont typeface="Wingdings" panose="05000000000000000000" pitchFamily="2" charset="2"/>
              <a:buChar char="q"/>
            </a:pPr>
            <a:r>
              <a:rPr lang="en-US" sz="1200">
                <a:latin typeface="Aptos Narrow"/>
                <a:cs typeface="Poppins"/>
              </a:rPr>
              <a:t>As expense claim applicant, I want to understand information including relevant expense caps and what supporting documents/ CRM input/ pre-approval required before submission</a:t>
            </a:r>
            <a:r>
              <a:rPr lang="en-HK" sz="1200">
                <a:latin typeface="Aptos Narrow"/>
                <a:cs typeface="Poppins"/>
              </a:rPr>
              <a:t>: </a:t>
            </a:r>
            <a:br>
              <a:rPr lang="en-HK" sz="1200">
                <a:latin typeface="Aptos Narrow"/>
                <a:cs typeface="Poppins"/>
              </a:rPr>
            </a:br>
            <a:endParaRPr lang="en-HK" sz="1200">
              <a:latin typeface="Aptos Narrow"/>
              <a:cs typeface="Poppins"/>
            </a:endParaRPr>
          </a:p>
          <a:p>
            <a:pPr>
              <a:lnSpc>
                <a:spcPct val="115999"/>
              </a:lnSpc>
              <a:spcBef>
                <a:spcPts val="0"/>
              </a:spcBef>
            </a:pPr>
            <a:endParaRPr lang="en-HK" sz="1100" b="1">
              <a:solidFill>
                <a:srgbClr val="000000"/>
              </a:solidFill>
              <a:latin typeface="Aptos Narrow"/>
              <a:cs typeface="Poppins"/>
            </a:endParaRPr>
          </a:p>
          <a:p>
            <a:pPr>
              <a:lnSpc>
                <a:spcPct val="115999"/>
              </a:lnSpc>
              <a:spcBef>
                <a:spcPts val="0"/>
              </a:spcBef>
            </a:pPr>
            <a:endParaRPr lang="en-HK" sz="1100" b="1">
              <a:solidFill>
                <a:srgbClr val="000000"/>
              </a:solidFill>
              <a:latin typeface="Aptos Narrow"/>
              <a:cs typeface="Poppins"/>
            </a:endParaRPr>
          </a:p>
          <a:p>
            <a:pPr>
              <a:lnSpc>
                <a:spcPct val="115999"/>
              </a:lnSpc>
              <a:spcBef>
                <a:spcPts val="0"/>
              </a:spcBef>
            </a:pPr>
            <a:r>
              <a:rPr lang="en-US" b="1">
                <a:solidFill>
                  <a:srgbClr val="000000"/>
                </a:solidFill>
                <a:latin typeface="Aptos" panose="020B0004020202020204" pitchFamily="34" charset="0"/>
                <a:cs typeface="Poppins"/>
              </a:rPr>
              <a:t>ECI’s Approach </a:t>
            </a:r>
            <a:r>
              <a:rPr lang="en-US">
                <a:latin typeface="Aptos"/>
                <a:cs typeface="Poppins"/>
              </a:rPr>
              <a:t>:</a:t>
            </a:r>
          </a:p>
          <a:p>
            <a:pPr>
              <a:lnSpc>
                <a:spcPct val="115999"/>
              </a:lnSpc>
              <a:spcBef>
                <a:spcPts val="0"/>
              </a:spcBef>
            </a:pPr>
            <a:endParaRPr lang="en-US" sz="1100">
              <a:latin typeface="Aptos"/>
              <a:cs typeface="Poppins"/>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Centralized Knowledge Base Ingestion </a:t>
            </a:r>
          </a:p>
          <a:p>
            <a:pPr marL="628650" lvl="1" indent="-171450">
              <a:buFont typeface="Wingdings" panose="05000000000000000000" pitchFamily="2" charset="2"/>
              <a:buChar char="Ø"/>
            </a:pPr>
            <a:r>
              <a:rPr lang="en-US" sz="1200">
                <a:solidFill>
                  <a:srgbClr val="16274B"/>
                </a:solidFill>
                <a:latin typeface="Aptos Narrow"/>
                <a:cs typeface="Poppins"/>
              </a:rPr>
              <a:t>A centralized, AI-searchable repository of all rules, exceptions, and required documentation formats</a:t>
            </a:r>
          </a:p>
          <a:p>
            <a:pPr marL="628650" lvl="1" indent="-171450">
              <a:buFont typeface="Wingdings" panose="05000000000000000000" pitchFamily="2" charset="2"/>
              <a:buChar char="Ø"/>
            </a:pPr>
            <a:r>
              <a:rPr lang="en-US" sz="1200">
                <a:solidFill>
                  <a:srgbClr val="16274B"/>
                </a:solidFill>
                <a:latin typeface="Aptos Narrow"/>
                <a:cs typeface="Poppins"/>
              </a:rPr>
              <a:t>User describes the query where AI agent identifies the type of query, location, investor trip, policy tier, user will then be bale to get clear feedback</a:t>
            </a:r>
          </a:p>
          <a:p>
            <a:pPr marL="628650" lvl="1" indent="-171450">
              <a:buFont typeface="Wingdings" panose="05000000000000000000" pitchFamily="2" charset="2"/>
              <a:buChar char="Ø"/>
            </a:pPr>
            <a:r>
              <a:rPr lang="en-US" sz="1200">
                <a:solidFill>
                  <a:srgbClr val="16274B"/>
                </a:solidFill>
                <a:latin typeface="Aptos Narrow"/>
                <a:cs typeface="Poppins"/>
              </a:rPr>
              <a:t>Tools: Azure Form Recognizer, </a:t>
            </a:r>
            <a:r>
              <a:rPr lang="en-US" sz="1200" err="1">
                <a:solidFill>
                  <a:srgbClr val="16274B"/>
                </a:solidFill>
                <a:latin typeface="Aptos Narrow"/>
                <a:cs typeface="Poppins"/>
              </a:rPr>
              <a:t>LangChain</a:t>
            </a:r>
            <a:r>
              <a:rPr lang="en-US" sz="1200">
                <a:solidFill>
                  <a:srgbClr val="16274B"/>
                </a:solidFill>
                <a:latin typeface="Aptos Narrow"/>
                <a:cs typeface="Poppins"/>
              </a:rPr>
              <a:t>, Pinecone or Azure Cognitive Search</a:t>
            </a: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Real-Time Pre-Submission Checklist with ELLA on teams</a:t>
            </a:r>
          </a:p>
          <a:p>
            <a:pPr marL="628650" lvl="1" indent="-171450">
              <a:buFont typeface="Wingdings" panose="05000000000000000000" pitchFamily="2" charset="2"/>
              <a:buChar char="Ø"/>
            </a:pPr>
            <a:r>
              <a:rPr lang="en-US" sz="1200">
                <a:solidFill>
                  <a:srgbClr val="16274B"/>
                </a:solidFill>
                <a:latin typeface="Aptos Narrow"/>
                <a:cs typeface="Poppins"/>
              </a:rPr>
              <a:t>Agentic AI prompts user with a checklist before submission like attach, provide code, Approver ID, cap limit, etc.</a:t>
            </a:r>
          </a:p>
          <a:p>
            <a:pPr marL="628650" lvl="1" indent="-171450">
              <a:buFont typeface="Wingdings" panose="05000000000000000000" pitchFamily="2" charset="2"/>
              <a:buChar char="Ø"/>
            </a:pPr>
            <a:r>
              <a:rPr lang="en-US" sz="1200">
                <a:solidFill>
                  <a:srgbClr val="16274B"/>
                </a:solidFill>
                <a:latin typeface="Aptos Narrow"/>
                <a:cs typeface="Poppins"/>
              </a:rPr>
              <a:t>Tools: ELLA on teams</a:t>
            </a:r>
          </a:p>
          <a:p>
            <a:pPr lvl="1">
              <a:lnSpc>
                <a:spcPct val="115999"/>
              </a:lnSpc>
              <a:spcBef>
                <a:spcPts val="0"/>
              </a:spcBef>
            </a:pPr>
            <a:endParaRPr lang="en-HK" sz="1100">
              <a:latin typeface="Aptos Narrow"/>
            </a:endParaRPr>
          </a:p>
          <a:p>
            <a:pPr lvl="1">
              <a:lnSpc>
                <a:spcPct val="115999"/>
              </a:lnSpc>
              <a:spcBef>
                <a:spcPts val="0"/>
              </a:spcBef>
            </a:pPr>
            <a:endParaRPr lang="en-HK" sz="1100">
              <a:latin typeface="Aptos Narrow"/>
            </a:endParaRPr>
          </a:p>
        </p:txBody>
      </p:sp>
      <p:pic>
        <p:nvPicPr>
          <p:cNvPr id="9" name="Picture 8" descr="A blue letter on a black background&#10;&#10;Description automatically generated">
            <a:extLst>
              <a:ext uri="{FF2B5EF4-FFF2-40B4-BE49-F238E27FC236}">
                <a16:creationId xmlns:a16="http://schemas.microsoft.com/office/drawing/2014/main" id="{9A237AAA-8B84-FEA1-EC8B-28F3E4EEBD16}"/>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E5CC0E74-9860-9BCF-C675-A6138565F926}"/>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#29</a:t>
            </a:r>
            <a:endParaRPr lang="en-US"/>
          </a:p>
        </p:txBody>
      </p:sp>
      <p:sp>
        <p:nvSpPr>
          <p:cNvPr id="2" name="TextBox 1">
            <a:extLst>
              <a:ext uri="{FF2B5EF4-FFF2-40B4-BE49-F238E27FC236}">
                <a16:creationId xmlns:a16="http://schemas.microsoft.com/office/drawing/2014/main" id="{320210F5-5FCD-4FF0-0F52-CEFE289F9662}"/>
              </a:ext>
            </a:extLst>
          </p:cNvPr>
          <p:cNvSpPr txBox="1"/>
          <p:nvPr/>
        </p:nvSpPr>
        <p:spPr>
          <a:xfrm>
            <a:off x="519766" y="4886404"/>
            <a:ext cx="8676972" cy="1723549"/>
          </a:xfrm>
          <a:prstGeom prst="rect">
            <a:avLst/>
          </a:prstGeom>
          <a:noFill/>
          <a:ln>
            <a:solidFill>
              <a:srgbClr val="16274B"/>
            </a:solidFill>
          </a:ln>
        </p:spPr>
        <p:txBody>
          <a:bodyPr wrap="square" rtlCol="0">
            <a:spAutoFit/>
          </a:bodyPr>
          <a:lstStyle/>
          <a:p>
            <a:r>
              <a:rPr lang="en-US">
                <a:latin typeface="Aptos" panose="020B0004020202020204" pitchFamily="34" charset="0"/>
              </a:rPr>
              <a:t>Question:</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What tools are currently used for expense submissions and approval workflows (e.g., SAP, Concur, in-house)?</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Are CRM codes, TA references, and deal IDs already linked via metadata?</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Are regional caps and exceptions managed centrally or in business unit silos?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Can internal HR/Finance policies be shared in editable format (PDF, DOCX)?</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Should the AI solution integrate with Microsoft Teams, Email, or be browser-based?</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Should exception-routing be rule-based or delegated to an approver escalation list?</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Are language/localization features (Cantonese/English) required in the agent?</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What audit and compliance needs must be met (e.g., logs, consent, access control)?</a:t>
            </a:r>
          </a:p>
        </p:txBody>
      </p:sp>
    </p:spTree>
    <p:extLst>
      <p:ext uri="{BB962C8B-B14F-4D97-AF65-F5344CB8AC3E}">
        <p14:creationId xmlns:p14="http://schemas.microsoft.com/office/powerpoint/2010/main" val="25568021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D062C-581D-6E10-5063-5F16FC85EEAA}"/>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B3B314D-D971-90AE-0691-C314C5F3BBE3}"/>
              </a:ext>
            </a:extLst>
          </p:cNvPr>
          <p:cNvSpPr txBox="1">
            <a:spLocks/>
          </p:cNvSpPr>
          <p:nvPr/>
        </p:nvSpPr>
        <p:spPr>
          <a:xfrm>
            <a:off x="176874" y="1141814"/>
            <a:ext cx="11686061" cy="5424589"/>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5999"/>
              </a:lnSpc>
              <a:spcBef>
                <a:spcPts val="0"/>
              </a:spcBef>
            </a:pPr>
            <a:endParaRPr lang="en-US" sz="1600">
              <a:solidFill>
                <a:srgbClr val="000000"/>
              </a:solidFill>
              <a:latin typeface="Aptos"/>
              <a:cs typeface="Poppins"/>
            </a:endParaRPr>
          </a:p>
          <a:p>
            <a:pPr>
              <a:lnSpc>
                <a:spcPct val="115999"/>
              </a:lnSpc>
              <a:spcBef>
                <a:spcPts val="0"/>
              </a:spcBef>
            </a:pPr>
            <a:r>
              <a:rPr lang="en-US" sz="1400">
                <a:latin typeface="Aptos Narrow"/>
                <a:cs typeface="Poppins"/>
              </a:rPr>
              <a:t>I want to know more about the Enterprise Risk Management ERM of the company</a:t>
            </a:r>
            <a:r>
              <a:rPr lang="en-HK" sz="1400">
                <a:latin typeface="Aptos Narrow"/>
                <a:cs typeface="Poppins"/>
              </a:rPr>
              <a:t>: </a:t>
            </a:r>
          </a:p>
          <a:p>
            <a:pPr marL="342900" indent="-342900">
              <a:lnSpc>
                <a:spcPct val="115999"/>
              </a:lnSpc>
              <a:spcBef>
                <a:spcPts val="0"/>
              </a:spcBef>
              <a:buFont typeface="Wingdings" panose="05000000000000000000" pitchFamily="2" charset="2"/>
              <a:buChar char="q"/>
            </a:pPr>
            <a:r>
              <a:rPr lang="en-US" sz="1200">
                <a:latin typeface="Aptos Narrow"/>
                <a:cs typeface="Poppins"/>
              </a:rPr>
              <a:t>Need to connect various sources e.g. Docs, excel, BI dataset, MS list, etc.</a:t>
            </a:r>
          </a:p>
          <a:p>
            <a:pPr marL="342900" indent="-342900">
              <a:lnSpc>
                <a:spcPct val="115999"/>
              </a:lnSpc>
              <a:spcBef>
                <a:spcPts val="0"/>
              </a:spcBef>
              <a:buFont typeface="Wingdings" panose="05000000000000000000" pitchFamily="2" charset="2"/>
              <a:buChar char="q"/>
            </a:pPr>
            <a:r>
              <a:rPr lang="en-US" sz="1200">
                <a:latin typeface="Aptos Narrow"/>
                <a:cs typeface="Poppins"/>
              </a:rPr>
              <a:t>Policy</a:t>
            </a:r>
          </a:p>
          <a:p>
            <a:pPr marL="342900" indent="-342900">
              <a:lnSpc>
                <a:spcPct val="115999"/>
              </a:lnSpc>
              <a:spcBef>
                <a:spcPts val="0"/>
              </a:spcBef>
              <a:buFont typeface="Wingdings" panose="05000000000000000000" pitchFamily="2" charset="2"/>
              <a:buChar char="q"/>
            </a:pPr>
            <a:r>
              <a:rPr lang="en-US" sz="1200">
                <a:latin typeface="Aptos Narrow"/>
                <a:cs typeface="Poppins"/>
              </a:rPr>
              <a:t>Risk appetite</a:t>
            </a:r>
          </a:p>
          <a:p>
            <a:pPr marL="342900" indent="-342900">
              <a:lnSpc>
                <a:spcPct val="115999"/>
              </a:lnSpc>
              <a:spcBef>
                <a:spcPts val="0"/>
              </a:spcBef>
              <a:buFont typeface="Wingdings" panose="05000000000000000000" pitchFamily="2" charset="2"/>
              <a:buChar char="q"/>
            </a:pPr>
            <a:r>
              <a:rPr lang="en-US" sz="1200">
                <a:latin typeface="Aptos Narrow"/>
                <a:cs typeface="Poppins"/>
              </a:rPr>
              <a:t>Risk Matrix</a:t>
            </a:r>
          </a:p>
          <a:p>
            <a:pPr marL="342900" indent="-342900">
              <a:lnSpc>
                <a:spcPct val="115999"/>
              </a:lnSpc>
              <a:spcBef>
                <a:spcPts val="0"/>
              </a:spcBef>
              <a:buFont typeface="Wingdings" panose="05000000000000000000" pitchFamily="2" charset="2"/>
              <a:buChar char="q"/>
            </a:pPr>
            <a:r>
              <a:rPr lang="en-US" sz="1200">
                <a:latin typeface="Aptos Narrow"/>
                <a:cs typeface="Poppins"/>
              </a:rPr>
              <a:t>Risk registry and trends</a:t>
            </a:r>
          </a:p>
          <a:p>
            <a:pPr marL="342900" indent="-342900">
              <a:lnSpc>
                <a:spcPct val="115999"/>
              </a:lnSpc>
              <a:spcBef>
                <a:spcPts val="0"/>
              </a:spcBef>
              <a:buFont typeface="Wingdings" panose="05000000000000000000" pitchFamily="2" charset="2"/>
              <a:buChar char="q"/>
            </a:pPr>
            <a:r>
              <a:rPr lang="en-US" sz="1200">
                <a:latin typeface="Aptos Narrow"/>
                <a:cs typeface="Poppins"/>
              </a:rPr>
              <a:t>Risk Reports</a:t>
            </a:r>
            <a:endParaRPr lang="en-HK" sz="1200">
              <a:latin typeface="Aptos Narrow"/>
              <a:cs typeface="Poppins"/>
            </a:endParaRPr>
          </a:p>
          <a:p>
            <a:pPr marL="800100" lvl="1" indent="-342900">
              <a:lnSpc>
                <a:spcPct val="115999"/>
              </a:lnSpc>
              <a:spcBef>
                <a:spcPts val="0"/>
              </a:spcBef>
              <a:buFont typeface="Courier New,monospace"/>
              <a:buChar char="o"/>
            </a:pPr>
            <a:endParaRPr lang="en-US" sz="1600">
              <a:latin typeface="Aptos"/>
              <a:cs typeface="Poppins"/>
            </a:endParaRPr>
          </a:p>
          <a:p>
            <a:pPr>
              <a:lnSpc>
                <a:spcPct val="115999"/>
              </a:lnSpc>
              <a:spcBef>
                <a:spcPts val="0"/>
              </a:spcBef>
            </a:pPr>
            <a:r>
              <a:rPr lang="en-US" b="1">
                <a:solidFill>
                  <a:srgbClr val="000000"/>
                </a:solidFill>
                <a:latin typeface="Aptos" panose="020B0004020202020204" pitchFamily="34" charset="0"/>
                <a:cs typeface="Poppins"/>
              </a:rPr>
              <a:t>ECI’s Approach </a:t>
            </a:r>
            <a:r>
              <a:rPr lang="en-US">
                <a:latin typeface="Aptos"/>
                <a:cs typeface="Poppins"/>
              </a:rPr>
              <a:t>:</a:t>
            </a: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Source Integration &amp; Normalization</a:t>
            </a:r>
          </a:p>
          <a:p>
            <a:pPr marL="628650" lvl="1" indent="-171450">
              <a:buFont typeface="Wingdings" panose="05000000000000000000" pitchFamily="2" charset="2"/>
              <a:buChar char="Ø"/>
            </a:pPr>
            <a:r>
              <a:rPr lang="en-US" sz="1200">
                <a:solidFill>
                  <a:srgbClr val="16274B"/>
                </a:solidFill>
                <a:latin typeface="Aptos Narrow"/>
                <a:cs typeface="Poppins"/>
              </a:rPr>
              <a:t>Aggregate data from Policy documents (PDFs, DOCs), Excel-based risk registers, Power BI dashboards (via DAX or REST API), Microsoft Lists (risk issues), Internal SharePoint libraries</a:t>
            </a:r>
          </a:p>
          <a:p>
            <a:pPr marL="628650" lvl="1" indent="-171450">
              <a:buFont typeface="Wingdings" panose="05000000000000000000" pitchFamily="2" charset="2"/>
              <a:buChar char="Ø"/>
            </a:pPr>
            <a:r>
              <a:rPr lang="en-US" sz="1200">
                <a:solidFill>
                  <a:srgbClr val="16274B"/>
                </a:solidFill>
                <a:latin typeface="Aptos Narrow"/>
                <a:cs typeface="Poppins"/>
              </a:rPr>
              <a:t>Tools: Azure Logic Apps / Power Automate for scheduled ingestion, </a:t>
            </a:r>
            <a:r>
              <a:rPr lang="en-US" sz="1200" err="1">
                <a:solidFill>
                  <a:srgbClr val="16274B"/>
                </a:solidFill>
                <a:latin typeface="Aptos Narrow"/>
                <a:cs typeface="Poppins"/>
              </a:rPr>
              <a:t>LangChain</a:t>
            </a:r>
            <a:r>
              <a:rPr lang="en-US" sz="1200">
                <a:solidFill>
                  <a:srgbClr val="16274B"/>
                </a:solidFill>
                <a:latin typeface="Aptos Narrow"/>
                <a:cs typeface="Poppins"/>
              </a:rPr>
              <a:t> + Unstructured.io or Microsoft's Semantic Index for organizing text and tabular data, Embedding-based indexing using Azure Cognitive Search or Pinecone</a:t>
            </a:r>
          </a:p>
          <a:p>
            <a:pPr marL="628650" lvl="1" indent="-171450">
              <a:buFont typeface="Wingdings" panose="05000000000000000000" pitchFamily="2" charset="2"/>
              <a:buChar char="Ø"/>
            </a:pPr>
            <a:r>
              <a:rPr lang="en-US" sz="1200">
                <a:solidFill>
                  <a:srgbClr val="16274B"/>
                </a:solidFill>
                <a:latin typeface="Aptos Narrow"/>
                <a:cs typeface="Poppins"/>
              </a:rPr>
              <a:t>Outcome: A unified, semantically indexed ERM knowledge layer—optimized for retrieval by LLMs</a:t>
            </a: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Build the Agentic AI Layer</a:t>
            </a:r>
          </a:p>
          <a:p>
            <a:pPr marL="628650" lvl="1" indent="-171450">
              <a:buFont typeface="Wingdings" panose="05000000000000000000" pitchFamily="2" charset="2"/>
              <a:buChar char="Ø"/>
            </a:pPr>
            <a:r>
              <a:rPr lang="en-US" sz="1200">
                <a:solidFill>
                  <a:srgbClr val="16274B"/>
                </a:solidFill>
                <a:latin typeface="Aptos Narrow"/>
                <a:cs typeface="Poppins"/>
              </a:rPr>
              <a:t>Develop a task-driven GenAI agent with ERM-specific skill sets like Locate policies based on context , Summarize risk trends from quarterly reports, Answer policy compliance questions, Alert on outdated registries or gaps in control coverage</a:t>
            </a:r>
          </a:p>
          <a:p>
            <a:pPr marL="628650" lvl="1" indent="-171450">
              <a:buFont typeface="Wingdings" panose="05000000000000000000" pitchFamily="2" charset="2"/>
              <a:buChar char="Ø"/>
            </a:pPr>
            <a:r>
              <a:rPr lang="en-US" sz="1200">
                <a:solidFill>
                  <a:srgbClr val="16274B"/>
                </a:solidFill>
                <a:latin typeface="Aptos Narrow"/>
                <a:cs typeface="Poppins"/>
              </a:rPr>
              <a:t>Tools: GPT-4 Turbo (Azure OpenAI) or DeepSeek for comprehension, RAG pipeline with document grounding using </a:t>
            </a:r>
            <a:r>
              <a:rPr lang="en-US" sz="1200" err="1">
                <a:solidFill>
                  <a:srgbClr val="16274B"/>
                </a:solidFill>
                <a:latin typeface="Aptos Narrow"/>
                <a:cs typeface="Poppins"/>
              </a:rPr>
              <a:t>LangChain</a:t>
            </a:r>
            <a:r>
              <a:rPr lang="en-US" sz="1200">
                <a:solidFill>
                  <a:srgbClr val="16274B"/>
                </a:solidFill>
                <a:latin typeface="Aptos Narrow"/>
                <a:cs typeface="Poppins"/>
              </a:rPr>
              <a:t>, Power Virtual Agent or Teams Copilot front-end, Multi-modal ingestion to support querying PDFs, XLSX, JSON, DAX datasets</a:t>
            </a:r>
          </a:p>
          <a:p>
            <a:pPr marL="628650" lvl="1" indent="-171450">
              <a:buFont typeface="Wingdings" panose="05000000000000000000" pitchFamily="2" charset="2"/>
              <a:buChar char="Ø"/>
            </a:pPr>
            <a:r>
              <a:rPr lang="en-US" sz="1200">
                <a:solidFill>
                  <a:srgbClr val="16274B"/>
                </a:solidFill>
                <a:latin typeface="Aptos Narrow"/>
                <a:cs typeface="Poppins"/>
              </a:rPr>
              <a:t>Outcome: Users can ask “What’s our current risk matrix for operational risks?” or “Show me risk trends for the last 3 quarters” and receive verified, contextual answer</a:t>
            </a:r>
          </a:p>
          <a:p>
            <a:pPr>
              <a:lnSpc>
                <a:spcPct val="115999"/>
              </a:lnSpc>
              <a:spcBef>
                <a:spcPts val="0"/>
              </a:spcBef>
            </a:pPr>
            <a:endParaRPr lang="en-HK" sz="1100">
              <a:latin typeface="Aptos Narrow"/>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5E0C3032-3086-8A38-C32A-B450B2B31BDA}"/>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AF9894FB-1C9D-DD0E-7356-94AE6624CC6A}"/>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#30</a:t>
            </a:r>
            <a:endParaRPr lang="en-US"/>
          </a:p>
        </p:txBody>
      </p:sp>
    </p:spTree>
    <p:extLst>
      <p:ext uri="{BB962C8B-B14F-4D97-AF65-F5344CB8AC3E}">
        <p14:creationId xmlns:p14="http://schemas.microsoft.com/office/powerpoint/2010/main" val="7147639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A2892-1F1E-319E-243E-7DBA2BF9198A}"/>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D0AE2E6-4290-0481-EE09-98FD051A4C65}"/>
              </a:ext>
            </a:extLst>
          </p:cNvPr>
          <p:cNvSpPr txBox="1">
            <a:spLocks/>
          </p:cNvSpPr>
          <p:nvPr/>
        </p:nvSpPr>
        <p:spPr>
          <a:xfrm>
            <a:off x="176874" y="1141814"/>
            <a:ext cx="11686061" cy="5424589"/>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5999"/>
              </a:lnSpc>
              <a:spcBef>
                <a:spcPts val="0"/>
              </a:spcBef>
            </a:pPr>
            <a:endParaRPr lang="en-US" sz="1600">
              <a:solidFill>
                <a:srgbClr val="000000"/>
              </a:solidFill>
              <a:latin typeface="Aptos"/>
              <a:cs typeface="Poppins"/>
            </a:endParaRPr>
          </a:p>
          <a:p>
            <a:pPr>
              <a:lnSpc>
                <a:spcPct val="115999"/>
              </a:lnSpc>
              <a:spcBef>
                <a:spcPts val="0"/>
              </a:spcBef>
            </a:pPr>
            <a:endParaRPr lang="en-US" sz="1200">
              <a:solidFill>
                <a:srgbClr val="16274B"/>
              </a:solidFill>
              <a:latin typeface="Aptos Narrow"/>
              <a:cs typeface="Poppins"/>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ERM Trend Analysis &amp; Visualization</a:t>
            </a:r>
          </a:p>
          <a:p>
            <a:pPr marL="628650" lvl="1" indent="-171450">
              <a:buFont typeface="Wingdings" panose="05000000000000000000" pitchFamily="2" charset="2"/>
              <a:buChar char="Ø"/>
            </a:pPr>
            <a:r>
              <a:rPr lang="en-US" sz="1200">
                <a:solidFill>
                  <a:srgbClr val="16274B"/>
                </a:solidFill>
                <a:latin typeface="Aptos Narrow"/>
                <a:cs typeface="Poppins"/>
              </a:rPr>
              <a:t>Identify emerging risks, evolving risk appetite breaches, or recurring audit flags from registry + BI inputs and Generate snapshots and visual reports based on conversational prompts</a:t>
            </a:r>
          </a:p>
          <a:p>
            <a:pPr marL="628650" lvl="1" indent="-171450">
              <a:buFont typeface="Wingdings" panose="05000000000000000000" pitchFamily="2" charset="2"/>
              <a:buChar char="Ø"/>
            </a:pPr>
            <a:r>
              <a:rPr lang="en-US" sz="1200">
                <a:solidFill>
                  <a:srgbClr val="16274B"/>
                </a:solidFill>
                <a:latin typeface="Aptos Narrow"/>
                <a:cs typeface="Poppins"/>
              </a:rPr>
              <a:t>Tools: Power BI Embedded for dynamic risk dashboards, Agent triggers for generating charts and linking to specific registry IDs or MS Lists</a:t>
            </a:r>
          </a:p>
          <a:p>
            <a:pPr marL="628650" lvl="1" indent="-171450">
              <a:buFont typeface="Wingdings" panose="05000000000000000000" pitchFamily="2" charset="2"/>
              <a:buChar char="Ø"/>
            </a:pPr>
            <a:r>
              <a:rPr lang="en-US" sz="1200">
                <a:solidFill>
                  <a:srgbClr val="16274B"/>
                </a:solidFill>
                <a:latin typeface="Aptos Narrow"/>
                <a:cs typeface="Poppins"/>
              </a:rPr>
              <a:t>Outcome: Automated trend-based risk analysis that supports executive decision-making and compliance preparation.</a:t>
            </a:r>
          </a:p>
          <a:p>
            <a:pPr marL="628650" lvl="1" indent="-171450">
              <a:buFont typeface="Wingdings" panose="05000000000000000000" pitchFamily="2" charset="2"/>
              <a:buChar char="Ø"/>
            </a:pPr>
            <a:endParaRPr lang="en-US" sz="1200">
              <a:solidFill>
                <a:srgbClr val="16274B"/>
              </a:solidFill>
              <a:latin typeface="Aptos Narrow"/>
              <a:cs typeface="Poppins"/>
            </a:endParaRPr>
          </a:p>
          <a:p>
            <a:pPr>
              <a:lnSpc>
                <a:spcPct val="115999"/>
              </a:lnSpc>
              <a:spcBef>
                <a:spcPts val="0"/>
              </a:spcBef>
            </a:pPr>
            <a:endParaRPr lang="en-HK" sz="1100">
              <a:latin typeface="Aptos Narrow"/>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41F1F397-B051-6E1C-9231-191A2582418D}"/>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87B69111-C52C-C4AC-AC90-275670BAD58A}"/>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#30</a:t>
            </a:r>
            <a:endParaRPr lang="en-US"/>
          </a:p>
        </p:txBody>
      </p:sp>
      <p:sp>
        <p:nvSpPr>
          <p:cNvPr id="2" name="TextBox 1">
            <a:extLst>
              <a:ext uri="{FF2B5EF4-FFF2-40B4-BE49-F238E27FC236}">
                <a16:creationId xmlns:a16="http://schemas.microsoft.com/office/drawing/2014/main" id="{57F56FCA-75A1-A2F5-65F8-856BE48F7D18}"/>
              </a:ext>
            </a:extLst>
          </p:cNvPr>
          <p:cNvSpPr txBox="1"/>
          <p:nvPr/>
        </p:nvSpPr>
        <p:spPr>
          <a:xfrm>
            <a:off x="700158" y="3429000"/>
            <a:ext cx="8676972" cy="1384995"/>
          </a:xfrm>
          <a:prstGeom prst="rect">
            <a:avLst/>
          </a:prstGeom>
          <a:noFill/>
          <a:ln>
            <a:solidFill>
              <a:srgbClr val="16274B"/>
            </a:solidFill>
          </a:ln>
        </p:spPr>
        <p:txBody>
          <a:bodyPr wrap="square" rtlCol="0">
            <a:spAutoFit/>
          </a:bodyPr>
          <a:lstStyle/>
          <a:p>
            <a:r>
              <a:rPr lang="en-US">
                <a:latin typeface="Aptos" panose="020B0004020202020204" pitchFamily="34" charset="0"/>
              </a:rPr>
              <a:t>Question:</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Where are risk registers and risk appetite matrices currently stored (Excel, Lists, BI)?</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Are historical ERM reports accessible in a structured form?</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Are there multiple versions of the risk policy, and which is considered source-of-truth?</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What level of granularity is required in the agent’s answers? (e.g., by entity, geography, or risk type)</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Are there preferred platforms for end-user interaction? (Teams, SharePoint, web portal)</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Should AI access only read static policy or also infer real-time trends from BI?</a:t>
            </a:r>
          </a:p>
        </p:txBody>
      </p:sp>
    </p:spTree>
    <p:extLst>
      <p:ext uri="{BB962C8B-B14F-4D97-AF65-F5344CB8AC3E}">
        <p14:creationId xmlns:p14="http://schemas.microsoft.com/office/powerpoint/2010/main" val="29257988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1867F-3783-DE6E-8FF0-784370AFD413}"/>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626751F-C622-A05C-FF2D-BEA78A871D99}"/>
              </a:ext>
            </a:extLst>
          </p:cNvPr>
          <p:cNvSpPr txBox="1">
            <a:spLocks/>
          </p:cNvSpPr>
          <p:nvPr/>
        </p:nvSpPr>
        <p:spPr>
          <a:xfrm>
            <a:off x="176874" y="1141814"/>
            <a:ext cx="11686061" cy="5716186"/>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999"/>
              </a:lnSpc>
              <a:spcBef>
                <a:spcPts val="0"/>
              </a:spcBef>
            </a:pPr>
            <a:r>
              <a:rPr lang="en-US" sz="1400">
                <a:solidFill>
                  <a:srgbClr val="000000"/>
                </a:solidFill>
                <a:latin typeface="Aptos Narrow"/>
                <a:cs typeface="Poppins"/>
              </a:rPr>
              <a:t>I would like to check the investment data (type of investments, AUM, bank balance, </a:t>
            </a:r>
            <a:r>
              <a:rPr lang="en-US" sz="1400" err="1">
                <a:solidFill>
                  <a:srgbClr val="000000"/>
                </a:solidFill>
                <a:latin typeface="Aptos Narrow"/>
                <a:cs typeface="Poppins"/>
              </a:rPr>
              <a:t>etc</a:t>
            </a:r>
            <a:r>
              <a:rPr lang="en-US" sz="1400">
                <a:solidFill>
                  <a:srgbClr val="000000"/>
                </a:solidFill>
                <a:latin typeface="Aptos Narrow"/>
                <a:cs typeface="Poppins"/>
              </a:rPr>
              <a:t>) for different investors</a:t>
            </a:r>
            <a:r>
              <a:rPr lang="en-HK" sz="1400">
                <a:solidFill>
                  <a:srgbClr val="000000"/>
                </a:solidFill>
                <a:latin typeface="Aptos Narrow"/>
                <a:cs typeface="Poppins"/>
              </a:rPr>
              <a:t>:</a:t>
            </a:r>
            <a:r>
              <a:rPr lang="en-HK" sz="1100">
                <a:solidFill>
                  <a:srgbClr val="000000"/>
                </a:solidFill>
                <a:latin typeface="Aptos Narrow"/>
                <a:cs typeface="Poppins"/>
              </a:rPr>
              <a:t> </a:t>
            </a:r>
            <a:endParaRPr lang="en-HK" sz="1100">
              <a:latin typeface="Aptos Narrow"/>
              <a:cs typeface="Poppins"/>
            </a:endParaRPr>
          </a:p>
          <a:p>
            <a:pPr marL="342900" indent="-342900">
              <a:lnSpc>
                <a:spcPct val="115999"/>
              </a:lnSpc>
              <a:spcBef>
                <a:spcPts val="0"/>
              </a:spcBef>
              <a:buFont typeface="Wingdings" panose="05000000000000000000" pitchFamily="2" charset="2"/>
              <a:buChar char="q"/>
            </a:pPr>
            <a:r>
              <a:rPr lang="en-US" sz="1200" err="1">
                <a:latin typeface="Aptos Narrow"/>
                <a:cs typeface="Poppins"/>
              </a:rPr>
              <a:t>Addepar</a:t>
            </a:r>
            <a:r>
              <a:rPr lang="en-US" sz="1200">
                <a:latin typeface="Aptos Narrow"/>
                <a:cs typeface="Poppins"/>
              </a:rPr>
              <a:t>/</a:t>
            </a:r>
            <a:r>
              <a:rPr lang="en-US" sz="1200" err="1">
                <a:latin typeface="Aptos Narrow"/>
                <a:cs typeface="Poppins"/>
              </a:rPr>
              <a:t>Enfusion</a:t>
            </a:r>
            <a:r>
              <a:rPr lang="en-US" sz="1200">
                <a:latin typeface="Aptos Narrow"/>
                <a:cs typeface="Poppins"/>
              </a:rPr>
              <a:t> data</a:t>
            </a:r>
          </a:p>
          <a:p>
            <a:pPr marL="342900" indent="-342900">
              <a:lnSpc>
                <a:spcPct val="115999"/>
              </a:lnSpc>
              <a:spcBef>
                <a:spcPts val="0"/>
              </a:spcBef>
              <a:buFont typeface="Wingdings" panose="05000000000000000000" pitchFamily="2" charset="2"/>
              <a:buChar char="q"/>
            </a:pPr>
            <a:r>
              <a:rPr lang="en-US" sz="1200">
                <a:latin typeface="Aptos Narrow"/>
                <a:cs typeface="Poppins"/>
              </a:rPr>
              <a:t>MT940 or Daily cash BI dataset</a:t>
            </a:r>
          </a:p>
          <a:p>
            <a:pPr marL="342900" indent="-342900">
              <a:lnSpc>
                <a:spcPct val="115999"/>
              </a:lnSpc>
              <a:spcBef>
                <a:spcPts val="0"/>
              </a:spcBef>
              <a:buFont typeface="Wingdings" panose="05000000000000000000" pitchFamily="2" charset="2"/>
              <a:buChar char="q"/>
            </a:pPr>
            <a:r>
              <a:rPr lang="en-US" sz="1200">
                <a:latin typeface="Aptos Narrow"/>
                <a:cs typeface="Poppins"/>
              </a:rPr>
              <a:t>Has to be accurate and timely</a:t>
            </a:r>
            <a:endParaRPr lang="en-HK" sz="1200">
              <a:latin typeface="Aptos Narrow"/>
              <a:cs typeface="Poppins"/>
            </a:endParaRPr>
          </a:p>
          <a:p>
            <a:endParaRPr lang="en-US" sz="1100">
              <a:solidFill>
                <a:srgbClr val="0B769F"/>
              </a:solidFill>
              <a:latin typeface="Aptos Narrow"/>
              <a:cs typeface="Poppins"/>
            </a:endParaRPr>
          </a:p>
          <a:p>
            <a:r>
              <a:rPr lang="en-US" b="1">
                <a:solidFill>
                  <a:srgbClr val="000000"/>
                </a:solidFill>
                <a:latin typeface="Aptos" panose="020B0004020202020204" pitchFamily="34" charset="0"/>
                <a:cs typeface="Poppins"/>
              </a:rPr>
              <a:t>ECI’s Approach </a:t>
            </a:r>
            <a:r>
              <a:rPr lang="en-US">
                <a:latin typeface="Aptos" panose="020B0004020202020204" pitchFamily="34" charset="0"/>
                <a:cs typeface="Poppins"/>
              </a:rPr>
              <a:t>:</a:t>
            </a:r>
            <a:endParaRPr lang="en-HK" sz="1100">
              <a:latin typeface="Aptos Narrow"/>
              <a:cs typeface="Poppins"/>
            </a:endParaRPr>
          </a:p>
          <a:p>
            <a:pPr lvl="1">
              <a:lnSpc>
                <a:spcPct val="115999"/>
              </a:lnSpc>
              <a:spcBef>
                <a:spcPts val="0"/>
              </a:spcBef>
            </a:pPr>
            <a:endParaRPr lang="en-HK" sz="1100">
              <a:latin typeface="Aptos Narrow"/>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Secure Data Pipeline &amp; Source Connectivity</a:t>
            </a:r>
          </a:p>
          <a:p>
            <a:pPr marL="628650" lvl="1" indent="-171450">
              <a:buFont typeface="Wingdings" panose="05000000000000000000" pitchFamily="2" charset="2"/>
              <a:buChar char="Ø"/>
            </a:pPr>
            <a:r>
              <a:rPr lang="en-US" sz="1200">
                <a:solidFill>
                  <a:srgbClr val="16274B"/>
                </a:solidFill>
                <a:latin typeface="Aptos Narrow"/>
                <a:cs typeface="Poppins"/>
              </a:rPr>
              <a:t>Build connectors to pull data AUM, Portfolio breakdown, Investment types from </a:t>
            </a:r>
            <a:r>
              <a:rPr lang="en-US" sz="1200" err="1">
                <a:solidFill>
                  <a:srgbClr val="16274B"/>
                </a:solidFill>
                <a:latin typeface="Aptos Narrow"/>
                <a:cs typeface="Poppins"/>
              </a:rPr>
              <a:t>Addepar</a:t>
            </a:r>
            <a:r>
              <a:rPr lang="en-US" sz="1200">
                <a:solidFill>
                  <a:srgbClr val="16274B"/>
                </a:solidFill>
                <a:latin typeface="Aptos Narrow"/>
                <a:cs typeface="Poppins"/>
              </a:rPr>
              <a:t>, Trade &amp; exposure data from </a:t>
            </a:r>
            <a:r>
              <a:rPr lang="en-US" sz="1200" err="1">
                <a:solidFill>
                  <a:srgbClr val="16274B"/>
                </a:solidFill>
                <a:latin typeface="Aptos Narrow"/>
                <a:cs typeface="Poppins"/>
              </a:rPr>
              <a:t>Enfusion</a:t>
            </a:r>
            <a:r>
              <a:rPr lang="en-US" sz="1200">
                <a:solidFill>
                  <a:srgbClr val="16274B"/>
                </a:solidFill>
                <a:latin typeface="Aptos Narrow"/>
                <a:cs typeface="Poppins"/>
              </a:rPr>
              <a:t>, Daily MT940 SWIFT files, Bank balances and investment analytics from Power BI or SQL</a:t>
            </a:r>
          </a:p>
          <a:p>
            <a:pPr marL="628650" lvl="1" indent="-171450">
              <a:buFont typeface="Wingdings" panose="05000000000000000000" pitchFamily="2" charset="2"/>
              <a:buChar char="Ø"/>
            </a:pPr>
            <a:r>
              <a:rPr lang="en-US" sz="1200">
                <a:solidFill>
                  <a:srgbClr val="16274B"/>
                </a:solidFill>
                <a:latin typeface="Aptos Narrow"/>
                <a:cs typeface="Poppins"/>
              </a:rPr>
              <a:t>Tools: Azure Data Factory + REST/FTP connectors (</a:t>
            </a:r>
            <a:r>
              <a:rPr lang="en-US" sz="1200" err="1">
                <a:solidFill>
                  <a:srgbClr val="16274B"/>
                </a:solidFill>
                <a:latin typeface="Aptos Narrow"/>
                <a:cs typeface="Poppins"/>
              </a:rPr>
              <a:t>Addepar</a:t>
            </a:r>
            <a:r>
              <a:rPr lang="en-US" sz="1200">
                <a:solidFill>
                  <a:srgbClr val="16274B"/>
                </a:solidFill>
                <a:latin typeface="Aptos Narrow"/>
                <a:cs typeface="Poppins"/>
              </a:rPr>
              <a:t> API, MT940 parser), </a:t>
            </a:r>
            <a:r>
              <a:rPr lang="en-US" sz="1200" err="1">
                <a:solidFill>
                  <a:srgbClr val="16274B"/>
                </a:solidFill>
                <a:latin typeface="Aptos Narrow"/>
                <a:cs typeface="Poppins"/>
              </a:rPr>
              <a:t>Enfusion</a:t>
            </a:r>
            <a:r>
              <a:rPr lang="en-US" sz="1200">
                <a:solidFill>
                  <a:srgbClr val="16274B"/>
                </a:solidFill>
                <a:latin typeface="Aptos Narrow"/>
                <a:cs typeface="Poppins"/>
              </a:rPr>
              <a:t> export via Flat File or API, Power BI Embedded/</a:t>
            </a:r>
            <a:r>
              <a:rPr lang="en-US" sz="1200" err="1">
                <a:solidFill>
                  <a:srgbClr val="16274B"/>
                </a:solidFill>
                <a:latin typeface="Aptos Narrow"/>
                <a:cs typeface="Poppins"/>
              </a:rPr>
              <a:t>DirectQuery</a:t>
            </a:r>
            <a:endParaRPr lang="en-US" sz="1200">
              <a:solidFill>
                <a:srgbClr val="16274B"/>
              </a:solidFill>
              <a:latin typeface="Aptos Narrow"/>
              <a:cs typeface="Poppins"/>
            </a:endParaRPr>
          </a:p>
          <a:p>
            <a:pPr marL="628650" lvl="1" indent="-171450">
              <a:buFont typeface="Wingdings" panose="05000000000000000000" pitchFamily="2" charset="2"/>
              <a:buChar char="Ø"/>
            </a:pPr>
            <a:r>
              <a:rPr lang="en-US" sz="1200">
                <a:solidFill>
                  <a:srgbClr val="16274B"/>
                </a:solidFill>
                <a:latin typeface="Aptos Narrow"/>
                <a:cs typeface="Poppins"/>
              </a:rPr>
              <a:t>Outcome: A consolidated and real-time refreshable investment data layer, governed and pre-validated</a:t>
            </a:r>
          </a:p>
          <a:p>
            <a:pPr marL="628650" lvl="1" indent="-171450">
              <a:buFont typeface="Wingdings" panose="05000000000000000000" pitchFamily="2" charset="2"/>
              <a:buChar char="Ø"/>
            </a:pPr>
            <a:endParaRPr lang="en-US" sz="1200">
              <a:solidFill>
                <a:srgbClr val="16274B"/>
              </a:solidFill>
              <a:latin typeface="Aptos Narrow"/>
              <a:cs typeface="Poppins"/>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Unified Semantic Indexing &amp; Document Grounding</a:t>
            </a:r>
            <a:endParaRPr lang="en-US" sz="1200">
              <a:solidFill>
                <a:srgbClr val="16274B"/>
              </a:solidFill>
              <a:latin typeface="Aptos Narrow"/>
              <a:cs typeface="Poppins"/>
            </a:endParaRPr>
          </a:p>
          <a:p>
            <a:pPr marL="628650" lvl="1" indent="-171450">
              <a:buFont typeface="Wingdings" panose="05000000000000000000" pitchFamily="2" charset="2"/>
              <a:buChar char="Ø"/>
            </a:pPr>
            <a:r>
              <a:rPr lang="en-US" sz="1200">
                <a:solidFill>
                  <a:srgbClr val="16274B"/>
                </a:solidFill>
                <a:latin typeface="Aptos Narrow"/>
                <a:cs typeface="Poppins"/>
              </a:rPr>
              <a:t>Convert structured and semi-structured financial records into AI-consumable formats</a:t>
            </a:r>
          </a:p>
          <a:p>
            <a:pPr marL="628650" lvl="1" indent="-171450">
              <a:buFont typeface="Wingdings" panose="05000000000000000000" pitchFamily="2" charset="2"/>
              <a:buChar char="Ø"/>
            </a:pPr>
            <a:r>
              <a:rPr lang="en-US" sz="1200">
                <a:solidFill>
                  <a:srgbClr val="16274B"/>
                </a:solidFill>
                <a:latin typeface="Aptos Narrow"/>
                <a:cs typeface="Poppins"/>
              </a:rPr>
              <a:t>Enable granular question-answering across investors, portfolios, instruments</a:t>
            </a:r>
          </a:p>
          <a:p>
            <a:pPr marL="628650" marR="0" lvl="1" indent="-171450" fontAlgn="base">
              <a:spcAft>
                <a:spcPct val="0"/>
              </a:spcAft>
              <a:buClrTx/>
              <a:buSzTx/>
              <a:buFont typeface="Wingdings" panose="05000000000000000000" pitchFamily="2" charset="2"/>
              <a:buChar char="Ø"/>
              <a:tabLst/>
            </a:pPr>
            <a:r>
              <a:rPr lang="en-US" sz="1200">
                <a:solidFill>
                  <a:srgbClr val="16274B"/>
                </a:solidFill>
                <a:latin typeface="Aptos Narrow"/>
                <a:cs typeface="Poppins"/>
              </a:rPr>
              <a:t>Tools:   </a:t>
            </a:r>
            <a:r>
              <a:rPr lang="en-US" altLang="en-US" sz="1200" err="1">
                <a:solidFill>
                  <a:srgbClr val="16274B"/>
                </a:solidFill>
                <a:latin typeface="Aptos Narrow"/>
                <a:cs typeface="Poppins"/>
              </a:rPr>
              <a:t>LangChain</a:t>
            </a:r>
            <a:r>
              <a:rPr lang="en-US" altLang="en-US" sz="1200">
                <a:solidFill>
                  <a:srgbClr val="16274B"/>
                </a:solidFill>
                <a:latin typeface="Aptos Narrow"/>
                <a:cs typeface="Poppins"/>
              </a:rPr>
              <a:t> with custom structured data agents, OpenAI function-calling, vector database (e.g., Pinecone, Azure Cognitive Search)</a:t>
            </a:r>
          </a:p>
          <a:p>
            <a:pPr marL="628650" marR="0" lvl="1" indent="-171450" fontAlgn="base">
              <a:spcAft>
                <a:spcPct val="0"/>
              </a:spcAft>
              <a:buClrTx/>
              <a:buSzTx/>
              <a:buFont typeface="Wingdings" panose="05000000000000000000" pitchFamily="2" charset="2"/>
              <a:buChar char="Ø"/>
              <a:tabLst/>
            </a:pPr>
            <a:endParaRPr lang="en-US" altLang="en-US" sz="1200">
              <a:solidFill>
                <a:srgbClr val="16274B"/>
              </a:solidFill>
              <a:latin typeface="Aptos Narrow"/>
              <a:cs typeface="Poppins"/>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Agent Design with Natural Language Capabilities</a:t>
            </a:r>
          </a:p>
          <a:p>
            <a:pPr marL="628650" lvl="1" indent="-171450">
              <a:buFont typeface="Wingdings" panose="05000000000000000000" pitchFamily="2" charset="2"/>
              <a:buChar char="Ø"/>
            </a:pPr>
            <a:r>
              <a:rPr lang="en-US" sz="1200">
                <a:solidFill>
                  <a:srgbClr val="16274B"/>
                </a:solidFill>
                <a:latin typeface="Aptos Narrow"/>
                <a:cs typeface="Poppins"/>
              </a:rPr>
              <a:t>Design an agent with multi-turn conversational ability, capable of Answering queries on investors portfolio, Cross-verifying data from </a:t>
            </a:r>
            <a:r>
              <a:rPr lang="en-US" sz="1200" err="1">
                <a:solidFill>
                  <a:srgbClr val="16274B"/>
                </a:solidFill>
                <a:latin typeface="Aptos Narrow"/>
                <a:cs typeface="Poppins"/>
              </a:rPr>
              <a:t>Enfusion</a:t>
            </a:r>
            <a:r>
              <a:rPr lang="en-US" sz="1200">
                <a:solidFill>
                  <a:srgbClr val="16274B"/>
                </a:solidFill>
                <a:latin typeface="Aptos Narrow"/>
                <a:cs typeface="Poppins"/>
              </a:rPr>
              <a:t> &amp; MT940, Summarizing exposure by asset class, custodian, or geography</a:t>
            </a:r>
          </a:p>
          <a:p>
            <a:pPr marL="628650" lvl="1" indent="-171450">
              <a:buFont typeface="Wingdings" panose="05000000000000000000" pitchFamily="2" charset="2"/>
              <a:buChar char="Ø"/>
            </a:pPr>
            <a:r>
              <a:rPr lang="en-US" sz="1200">
                <a:solidFill>
                  <a:srgbClr val="16274B"/>
                </a:solidFill>
                <a:latin typeface="Aptos Narrow"/>
                <a:cs typeface="Poppins"/>
              </a:rPr>
              <a:t>Tools: GPT-4 Turbo (hosted on Azure) + RAG for accurate retrieval, JSON-based output renderer for numeric queries, ELLA on Teams plugin or embedded web app for user interface</a:t>
            </a:r>
          </a:p>
          <a:p>
            <a:pPr marL="628650" lvl="1" indent="-171450">
              <a:buFont typeface="Wingdings" panose="05000000000000000000" pitchFamily="2" charset="2"/>
              <a:buChar char="Ø"/>
            </a:pPr>
            <a:r>
              <a:rPr lang="en-US" sz="1200">
                <a:solidFill>
                  <a:srgbClr val="16274B"/>
                </a:solidFill>
                <a:latin typeface="Aptos Narrow"/>
                <a:cs typeface="Poppins"/>
              </a:rPr>
              <a:t>Outcome: Timely, auditable answers with source traceability (data lineage back to </a:t>
            </a:r>
            <a:r>
              <a:rPr lang="en-US" sz="1200" err="1">
                <a:solidFill>
                  <a:srgbClr val="16274B"/>
                </a:solidFill>
                <a:latin typeface="Aptos Narrow"/>
                <a:cs typeface="Poppins"/>
              </a:rPr>
              <a:t>Addepar</a:t>
            </a:r>
            <a:r>
              <a:rPr lang="en-US" sz="1200">
                <a:solidFill>
                  <a:srgbClr val="16274B"/>
                </a:solidFill>
                <a:latin typeface="Aptos Narrow"/>
                <a:cs typeface="Poppins"/>
              </a:rPr>
              <a:t>/</a:t>
            </a:r>
            <a:r>
              <a:rPr lang="en-US" sz="1200" err="1">
                <a:solidFill>
                  <a:srgbClr val="16274B"/>
                </a:solidFill>
                <a:latin typeface="Aptos Narrow"/>
                <a:cs typeface="Poppins"/>
              </a:rPr>
              <a:t>Enfusion</a:t>
            </a:r>
            <a:r>
              <a:rPr lang="en-US" sz="1200">
                <a:solidFill>
                  <a:srgbClr val="16274B"/>
                </a:solidFill>
                <a:latin typeface="Aptos Narrow"/>
                <a:cs typeface="Poppins"/>
              </a:rPr>
              <a:t>/MT940</a:t>
            </a:r>
          </a:p>
          <a:p>
            <a:pPr marL="628650" marR="0" lvl="1" indent="-171450" fontAlgn="base">
              <a:spcAft>
                <a:spcPct val="0"/>
              </a:spcAft>
              <a:buClrTx/>
              <a:buSzTx/>
              <a:buFont typeface="Wingdings" panose="05000000000000000000" pitchFamily="2" charset="2"/>
              <a:buChar char="Ø"/>
              <a:tabLst/>
            </a:pPr>
            <a:endParaRPr lang="en-US" sz="1200">
              <a:solidFill>
                <a:srgbClr val="16274B"/>
              </a:solidFill>
              <a:latin typeface="Aptos Narrow"/>
              <a:cs typeface="Poppins"/>
            </a:endParaRPr>
          </a:p>
          <a:p>
            <a:pPr marL="628650" lvl="1" indent="-171450">
              <a:buFont typeface="Wingdings" panose="05000000000000000000" pitchFamily="2" charset="2"/>
              <a:buChar char="Ø"/>
            </a:pPr>
            <a:endParaRPr lang="en-US" sz="1200">
              <a:solidFill>
                <a:srgbClr val="16274B"/>
              </a:solidFill>
              <a:latin typeface="Aptos Narrow"/>
              <a:cs typeface="Poppins"/>
            </a:endParaRPr>
          </a:p>
          <a:p>
            <a:pPr>
              <a:lnSpc>
                <a:spcPct val="115999"/>
              </a:lnSpc>
              <a:spcBef>
                <a:spcPts val="0"/>
              </a:spcBef>
            </a:pPr>
            <a:endParaRPr lang="en-HK" sz="1100">
              <a:latin typeface="Aptos Narrow"/>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9276E8C0-8DBC-DC0B-DF07-0482BC09383E}"/>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B381BF5D-70B6-FB73-0494-FDC22C00A210}"/>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#31</a:t>
            </a:r>
            <a:endParaRPr lang="en-US"/>
          </a:p>
        </p:txBody>
      </p:sp>
    </p:spTree>
    <p:extLst>
      <p:ext uri="{BB962C8B-B14F-4D97-AF65-F5344CB8AC3E}">
        <p14:creationId xmlns:p14="http://schemas.microsoft.com/office/powerpoint/2010/main" val="13825521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29477-2FDD-6424-767D-9B31CC34548E}"/>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6BA5FCA-41BB-6620-818E-57E1B0654FB8}"/>
              </a:ext>
            </a:extLst>
          </p:cNvPr>
          <p:cNvSpPr txBox="1">
            <a:spLocks/>
          </p:cNvSpPr>
          <p:nvPr/>
        </p:nvSpPr>
        <p:spPr>
          <a:xfrm>
            <a:off x="176874" y="1141814"/>
            <a:ext cx="11686061" cy="5716186"/>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8650" lvl="1" indent="-171450">
              <a:buFont typeface="Wingdings" panose="05000000000000000000" pitchFamily="2" charset="2"/>
              <a:buChar char="Ø"/>
            </a:pPr>
            <a:endParaRPr lang="en-US" sz="1200">
              <a:solidFill>
                <a:srgbClr val="16274B"/>
              </a:solidFill>
              <a:latin typeface="Aptos Narrow"/>
              <a:cs typeface="Poppins"/>
            </a:endParaRP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Accuracy Validation &amp; Alerting</a:t>
            </a:r>
          </a:p>
          <a:p>
            <a:pPr marL="628650" lvl="1" indent="-171450">
              <a:buFont typeface="Wingdings" panose="05000000000000000000" pitchFamily="2" charset="2"/>
              <a:buChar char="Ø"/>
            </a:pPr>
            <a:r>
              <a:rPr lang="en-US" sz="1200">
                <a:solidFill>
                  <a:srgbClr val="16274B"/>
                </a:solidFill>
                <a:latin typeface="Aptos Narrow"/>
                <a:cs typeface="Poppins"/>
              </a:rPr>
              <a:t>Create thresholds or business logic (e.g., mismatch in cash between MT940 and BI) and </a:t>
            </a:r>
          </a:p>
          <a:p>
            <a:pPr marL="628650" lvl="1" indent="-171450">
              <a:buFont typeface="Wingdings" panose="05000000000000000000" pitchFamily="2" charset="2"/>
              <a:buChar char="Ø"/>
            </a:pPr>
            <a:r>
              <a:rPr lang="en-US" sz="1200">
                <a:solidFill>
                  <a:srgbClr val="16274B"/>
                </a:solidFill>
                <a:latin typeface="Aptos Narrow"/>
                <a:cs typeface="Poppins"/>
              </a:rPr>
              <a:t>Escalate anomalies or gaps (e.g., “missing NAV update for investor Y”)</a:t>
            </a:r>
          </a:p>
          <a:p>
            <a:pPr marL="628650" lvl="1" indent="-171450">
              <a:buFont typeface="Wingdings" panose="05000000000000000000" pitchFamily="2" charset="2"/>
              <a:buChar char="Ø"/>
            </a:pPr>
            <a:r>
              <a:rPr lang="en-US" sz="1200">
                <a:solidFill>
                  <a:srgbClr val="16274B"/>
                </a:solidFill>
                <a:latin typeface="Aptos Narrow"/>
                <a:cs typeface="Poppins"/>
              </a:rPr>
              <a:t>Tools: Custom validation layer, Integration with (Teams, Email, Power BI Push)</a:t>
            </a:r>
          </a:p>
          <a:p>
            <a:pPr marL="628650" lvl="1" indent="-171450">
              <a:buFont typeface="Wingdings" panose="05000000000000000000" pitchFamily="2" charset="2"/>
              <a:buChar char="Ø"/>
            </a:pPr>
            <a:r>
              <a:rPr lang="en-US" sz="1200">
                <a:solidFill>
                  <a:srgbClr val="16274B"/>
                </a:solidFill>
                <a:latin typeface="Aptos Narrow"/>
                <a:cs typeface="Poppins"/>
              </a:rPr>
              <a:t>Outcome: Stakeholders are notified in case of data lag, misalignment, or inconsistency—preserving SHK’s operational precision</a:t>
            </a:r>
          </a:p>
          <a:p>
            <a:pPr marL="628650" marR="0" lvl="1" indent="-171450" fontAlgn="base">
              <a:spcAft>
                <a:spcPct val="0"/>
              </a:spcAft>
              <a:buClrTx/>
              <a:buSzTx/>
              <a:buFont typeface="Wingdings" panose="05000000000000000000" pitchFamily="2" charset="2"/>
              <a:buChar char="Ø"/>
              <a:tabLst/>
            </a:pPr>
            <a:r>
              <a:rPr lang="en-US" altLang="en-US" sz="1200">
                <a:solidFill>
                  <a:srgbClr val="16274B"/>
                </a:solidFill>
                <a:latin typeface="Aptos Narrow"/>
                <a:cs typeface="Poppins"/>
              </a:rPr>
              <a:t>Control access by investment team role, client ownership, or hierarchy</a:t>
            </a:r>
          </a:p>
          <a:p>
            <a:pPr marL="628650" marR="0" lvl="1" indent="-171450" fontAlgn="base">
              <a:spcAft>
                <a:spcPct val="0"/>
              </a:spcAft>
              <a:buClrTx/>
              <a:buSzTx/>
              <a:buFont typeface="Wingdings" panose="05000000000000000000" pitchFamily="2" charset="2"/>
              <a:buChar char="Ø"/>
              <a:tabLst/>
            </a:pPr>
            <a:r>
              <a:rPr lang="en-US" altLang="en-US" sz="1200">
                <a:solidFill>
                  <a:srgbClr val="16274B"/>
                </a:solidFill>
                <a:latin typeface="Aptos Narrow"/>
                <a:cs typeface="Poppins"/>
              </a:rPr>
              <a:t>Log every AI query for compliance and data usage review</a:t>
            </a:r>
          </a:p>
          <a:p>
            <a:pPr marL="628650" lvl="1" indent="-171450">
              <a:buFont typeface="Wingdings" panose="05000000000000000000" pitchFamily="2" charset="2"/>
              <a:buChar char="Ø"/>
            </a:pPr>
            <a:endParaRPr lang="en-US" sz="1200">
              <a:solidFill>
                <a:srgbClr val="16274B"/>
              </a:solidFill>
              <a:latin typeface="Aptos Narrow"/>
              <a:cs typeface="Poppins"/>
            </a:endParaRPr>
          </a:p>
          <a:p>
            <a:pPr marL="628650" lvl="1" indent="-171450">
              <a:buFont typeface="Wingdings" panose="05000000000000000000" pitchFamily="2" charset="2"/>
              <a:buChar char="Ø"/>
            </a:pPr>
            <a:endParaRPr lang="en-US" sz="1200">
              <a:solidFill>
                <a:srgbClr val="16274B"/>
              </a:solidFill>
              <a:latin typeface="Aptos Narrow"/>
              <a:cs typeface="Poppins"/>
            </a:endParaRPr>
          </a:p>
          <a:p>
            <a:pPr marL="628650" lvl="1" indent="-171450">
              <a:buFont typeface="Wingdings" panose="05000000000000000000" pitchFamily="2" charset="2"/>
              <a:buChar char="Ø"/>
            </a:pPr>
            <a:endParaRPr lang="en-US" sz="1200">
              <a:solidFill>
                <a:srgbClr val="16274B"/>
              </a:solidFill>
              <a:latin typeface="Aptos Narrow"/>
              <a:cs typeface="Poppins"/>
            </a:endParaRPr>
          </a:p>
          <a:p>
            <a:pPr>
              <a:lnSpc>
                <a:spcPct val="115999"/>
              </a:lnSpc>
              <a:spcBef>
                <a:spcPts val="0"/>
              </a:spcBef>
            </a:pPr>
            <a:endParaRPr lang="en-HK" sz="1100">
              <a:latin typeface="Aptos Narrow"/>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88C41E30-C394-29EA-7084-0C80AF8838CC}"/>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9DB15BF5-4064-4B77-A7B8-45F8CA1DF105}"/>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#31</a:t>
            </a:r>
            <a:endParaRPr lang="en-US"/>
          </a:p>
        </p:txBody>
      </p:sp>
      <p:sp>
        <p:nvSpPr>
          <p:cNvPr id="3" name="TextBox 2">
            <a:extLst>
              <a:ext uri="{FF2B5EF4-FFF2-40B4-BE49-F238E27FC236}">
                <a16:creationId xmlns:a16="http://schemas.microsoft.com/office/drawing/2014/main" id="{6679182F-90EF-0CC9-64AC-D3D8DCAE5622}"/>
              </a:ext>
            </a:extLst>
          </p:cNvPr>
          <p:cNvSpPr txBox="1"/>
          <p:nvPr/>
        </p:nvSpPr>
        <p:spPr>
          <a:xfrm>
            <a:off x="700158" y="3999907"/>
            <a:ext cx="8676972" cy="1384995"/>
          </a:xfrm>
          <a:prstGeom prst="rect">
            <a:avLst/>
          </a:prstGeom>
          <a:noFill/>
          <a:ln>
            <a:solidFill>
              <a:srgbClr val="16274B"/>
            </a:solidFill>
          </a:ln>
        </p:spPr>
        <p:txBody>
          <a:bodyPr wrap="square" rtlCol="0">
            <a:spAutoFit/>
          </a:bodyPr>
          <a:lstStyle/>
          <a:p>
            <a:r>
              <a:rPr lang="en-US">
                <a:latin typeface="Aptos" panose="020B0004020202020204" pitchFamily="34" charset="0"/>
              </a:rPr>
              <a:t>Question:</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Are </a:t>
            </a:r>
            <a:r>
              <a:rPr kumimoji="0" lang="en-US" altLang="en-US" sz="1100" b="0" i="0" u="none" strike="noStrike" cap="none" normalizeH="0" baseline="0" err="1">
                <a:ln>
                  <a:noFill/>
                </a:ln>
                <a:solidFill>
                  <a:schemeClr val="tx1"/>
                </a:solidFill>
                <a:effectLst/>
                <a:latin typeface="Aptos" panose="020B0004020202020204" pitchFamily="34" charset="0"/>
              </a:rPr>
              <a:t>Addepar</a:t>
            </a:r>
            <a:r>
              <a:rPr kumimoji="0" lang="en-US" altLang="en-US" sz="1100" b="0" i="0" u="none" strike="noStrike" cap="none" normalizeH="0" baseline="0">
                <a:ln>
                  <a:noFill/>
                </a:ln>
                <a:solidFill>
                  <a:schemeClr val="tx1"/>
                </a:solidFill>
                <a:effectLst/>
                <a:latin typeface="Aptos" panose="020B0004020202020204" pitchFamily="34" charset="0"/>
              </a:rPr>
              <a:t> and </a:t>
            </a:r>
            <a:r>
              <a:rPr kumimoji="0" lang="en-US" altLang="en-US" sz="1100" b="0" i="0" u="none" strike="noStrike" cap="none" normalizeH="0" baseline="0" err="1">
                <a:ln>
                  <a:noFill/>
                </a:ln>
                <a:solidFill>
                  <a:schemeClr val="tx1"/>
                </a:solidFill>
                <a:effectLst/>
                <a:latin typeface="Aptos" panose="020B0004020202020204" pitchFamily="34" charset="0"/>
              </a:rPr>
              <a:t>Enfusion</a:t>
            </a:r>
            <a:r>
              <a:rPr kumimoji="0" lang="en-US" altLang="en-US" sz="1100" b="0" i="0" u="none" strike="noStrike" cap="none" normalizeH="0" baseline="0">
                <a:ln>
                  <a:noFill/>
                </a:ln>
                <a:solidFill>
                  <a:schemeClr val="tx1"/>
                </a:solidFill>
                <a:effectLst/>
                <a:latin typeface="Aptos" panose="020B0004020202020204" pitchFamily="34" charset="0"/>
              </a:rPr>
              <a:t> integrated into a central data lake or accessed via siloed APIs?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Are MT940 files standardized across banks or require institution-specific parsing logic?</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What is the current data refresh frequency and SLAs for each source?</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Should this solution expose charts, dashboards, or only numeric/semantic responses?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Do stakeholders need support for “auditability” (e.g., “Where was this number pulled from?”)?</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b="0" i="0" u="none" strike="noStrike" cap="none" normalizeH="0" baseline="0">
                <a:ln>
                  <a:noFill/>
                </a:ln>
                <a:solidFill>
                  <a:schemeClr val="tx1"/>
                </a:solidFill>
                <a:effectLst/>
                <a:latin typeface="Aptos" panose="020B0004020202020204" pitchFamily="34" charset="0"/>
              </a:rPr>
              <a:t>What is the expected concurrency level (how many staff will query the assistant daily)?</a:t>
            </a:r>
          </a:p>
        </p:txBody>
      </p:sp>
    </p:spTree>
    <p:extLst>
      <p:ext uri="{BB962C8B-B14F-4D97-AF65-F5344CB8AC3E}">
        <p14:creationId xmlns:p14="http://schemas.microsoft.com/office/powerpoint/2010/main" val="4397931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94AB9-2CBB-6DCC-F309-C86021D37812}"/>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A6E0CCC-1DC3-D939-0019-7854AD499362}"/>
              </a:ext>
            </a:extLst>
          </p:cNvPr>
          <p:cNvSpPr txBox="1">
            <a:spLocks/>
          </p:cNvSpPr>
          <p:nvPr/>
        </p:nvSpPr>
        <p:spPr>
          <a:xfrm>
            <a:off x="96253" y="1141814"/>
            <a:ext cx="11964201" cy="5716186"/>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999"/>
              </a:lnSpc>
              <a:spcBef>
                <a:spcPts val="0"/>
              </a:spcBef>
            </a:pPr>
            <a:r>
              <a:rPr lang="en-US" sz="1400">
                <a:latin typeface="Aptos Narrow"/>
                <a:cs typeface="Poppins"/>
              </a:rPr>
              <a:t>I would like to check any policy / guideline prepared by different teams for specific items</a:t>
            </a:r>
            <a:r>
              <a:rPr lang="en-HK" sz="1100">
                <a:latin typeface="Aptos Narrow"/>
                <a:cs typeface="Poppins"/>
              </a:rPr>
              <a:t>: </a:t>
            </a:r>
          </a:p>
          <a:p>
            <a:pPr marL="342900" indent="-342900">
              <a:lnSpc>
                <a:spcPct val="115999"/>
              </a:lnSpc>
              <a:spcBef>
                <a:spcPts val="0"/>
              </a:spcBef>
              <a:buFont typeface="Wingdings" panose="05000000000000000000" pitchFamily="2" charset="2"/>
              <a:buChar char="q"/>
            </a:pPr>
            <a:r>
              <a:rPr lang="en-US" sz="1200">
                <a:latin typeface="Aptos Narrow"/>
                <a:cs typeface="Poppins"/>
              </a:rPr>
              <a:t>All docs uploaded in our intranet (</a:t>
            </a:r>
            <a:r>
              <a:rPr lang="en-US" sz="1200" err="1">
                <a:latin typeface="Aptos Narrow"/>
                <a:cs typeface="Poppins"/>
              </a:rPr>
              <a:t>sharepoint</a:t>
            </a:r>
            <a:r>
              <a:rPr lang="en-US" sz="1200">
                <a:latin typeface="Aptos Narrow"/>
                <a:cs typeface="Poppins"/>
              </a:rPr>
              <a:t> site)</a:t>
            </a:r>
          </a:p>
          <a:p>
            <a:pPr marL="342900" indent="-342900">
              <a:lnSpc>
                <a:spcPct val="115999"/>
              </a:lnSpc>
              <a:spcBef>
                <a:spcPts val="0"/>
              </a:spcBef>
              <a:buFont typeface="Wingdings" panose="05000000000000000000" pitchFamily="2" charset="2"/>
              <a:buChar char="q"/>
            </a:pPr>
            <a:r>
              <a:rPr lang="en-US" sz="1200">
                <a:latin typeface="Aptos Narrow"/>
                <a:cs typeface="Poppins"/>
              </a:rPr>
              <a:t>has to be accurate and resolve versioning problem</a:t>
            </a:r>
            <a:endParaRPr lang="en-HK" sz="1200">
              <a:latin typeface="Aptos Narrow"/>
              <a:cs typeface="Poppins"/>
            </a:endParaRPr>
          </a:p>
          <a:p>
            <a:pPr marL="800100" lvl="1" indent="-342900">
              <a:lnSpc>
                <a:spcPct val="115999"/>
              </a:lnSpc>
              <a:spcBef>
                <a:spcPts val="0"/>
              </a:spcBef>
              <a:buFont typeface="Courier New,monospace"/>
              <a:buChar char="o"/>
            </a:pPr>
            <a:endParaRPr lang="en-US" sz="1600">
              <a:latin typeface="Aptos"/>
              <a:cs typeface="Poppins"/>
            </a:endParaRPr>
          </a:p>
          <a:p>
            <a:pPr>
              <a:lnSpc>
                <a:spcPct val="115999"/>
              </a:lnSpc>
              <a:spcBef>
                <a:spcPts val="0"/>
              </a:spcBef>
            </a:pPr>
            <a:r>
              <a:rPr lang="en-US" b="1">
                <a:solidFill>
                  <a:srgbClr val="000000"/>
                </a:solidFill>
                <a:latin typeface="Aptos" panose="020B0004020202020204" pitchFamily="34" charset="0"/>
                <a:cs typeface="Poppins"/>
              </a:rPr>
              <a:t>ECI’s Approach </a:t>
            </a:r>
            <a:r>
              <a:rPr lang="en-US">
                <a:latin typeface="Aptos" panose="020B0004020202020204" pitchFamily="34" charset="0"/>
                <a:cs typeface="Poppins"/>
              </a:rPr>
              <a:t>:</a:t>
            </a:r>
            <a:endParaRPr lang="en-HK" sz="2400">
              <a:latin typeface="Aptos Narrow"/>
              <a:cs typeface="Poppins"/>
            </a:endParaRPr>
          </a:p>
          <a:p>
            <a:pPr>
              <a:lnSpc>
                <a:spcPct val="115999"/>
              </a:lnSpc>
              <a:spcBef>
                <a:spcPts val="0"/>
              </a:spcBef>
            </a:pPr>
            <a:endParaRPr lang="en-US" sz="1100">
              <a:solidFill>
                <a:srgbClr val="000000"/>
              </a:solidFill>
              <a:latin typeface="Aptos Narrow"/>
              <a:cs typeface="Poppins"/>
            </a:endParaRPr>
          </a:p>
          <a:p>
            <a:pPr marL="628650" lvl="1" indent="-171450">
              <a:buFont typeface="Wingdings" panose="05000000000000000000" pitchFamily="2" charset="2"/>
              <a:buChar char="Ø"/>
            </a:pPr>
            <a:r>
              <a:rPr lang="en-US" sz="1200">
                <a:solidFill>
                  <a:srgbClr val="16274B"/>
                </a:solidFill>
                <a:latin typeface="Aptos Narrow"/>
                <a:cs typeface="Poppins"/>
              </a:rPr>
              <a:t>Connect to multiple SharePoint libraries via Graph API, Ingest PDFs, Word, Excel, and PPTs, Extract titles, last modified date, owner, and embedded metadata, Parse full content and transform to a searchable vector store</a:t>
            </a:r>
          </a:p>
          <a:p>
            <a:pPr marL="628650" lvl="1" indent="-171450">
              <a:buFont typeface="Wingdings" panose="05000000000000000000" pitchFamily="2" charset="2"/>
              <a:buChar char="Ø"/>
            </a:pPr>
            <a:r>
              <a:rPr lang="en-US" sz="1200">
                <a:solidFill>
                  <a:srgbClr val="16274B"/>
                </a:solidFill>
                <a:latin typeface="Aptos Narrow"/>
                <a:cs typeface="Poppins"/>
              </a:rPr>
              <a:t>Build Version Control &amp; De-duplication Engine</a:t>
            </a:r>
          </a:p>
          <a:p>
            <a:pPr marL="285750" lvl="1" indent="-285750">
              <a:spcBef>
                <a:spcPts val="1000"/>
              </a:spcBef>
              <a:buFont typeface="Wingdings" panose="05000000000000000000" pitchFamily="2" charset="2"/>
              <a:buChar char="Ø"/>
            </a:pPr>
            <a:r>
              <a:rPr lang="en-US" sz="1400" b="1">
                <a:solidFill>
                  <a:srgbClr val="16274B"/>
                </a:solidFill>
                <a:latin typeface="Aptos Narrow"/>
                <a:cs typeface="Poppins"/>
              </a:rPr>
              <a:t>Semantic AI Agent for Policy Discovery</a:t>
            </a:r>
          </a:p>
          <a:p>
            <a:pPr marL="628650" marR="0" lvl="1" indent="-171450" fontAlgn="base">
              <a:spcAft>
                <a:spcPct val="0"/>
              </a:spcAft>
              <a:buClrTx/>
              <a:buSzTx/>
              <a:buFont typeface="Wingdings" panose="05000000000000000000" pitchFamily="2" charset="2"/>
              <a:buChar char="Ø"/>
              <a:tabLst/>
            </a:pPr>
            <a:r>
              <a:rPr lang="en-US" altLang="en-US" sz="1200">
                <a:solidFill>
                  <a:srgbClr val="16274B"/>
                </a:solidFill>
                <a:latin typeface="Aptos Narrow"/>
                <a:cs typeface="Poppins"/>
              </a:rPr>
              <a:t>Enable users to ask natural language questions e.g. What are the due diligence steps for pre-IPO deals?</a:t>
            </a:r>
          </a:p>
          <a:p>
            <a:pPr marL="628650" marR="0" lvl="1" indent="-171450" fontAlgn="base">
              <a:spcAft>
                <a:spcPct val="0"/>
              </a:spcAft>
              <a:buClrTx/>
              <a:buSzTx/>
              <a:buFont typeface="Wingdings" panose="05000000000000000000" pitchFamily="2" charset="2"/>
              <a:buChar char="Ø"/>
              <a:tabLst/>
            </a:pPr>
            <a:r>
              <a:rPr lang="en-US" altLang="en-US" sz="1200">
                <a:solidFill>
                  <a:srgbClr val="16274B"/>
                </a:solidFill>
                <a:latin typeface="Aptos Narrow"/>
                <a:cs typeface="Poppins"/>
              </a:rPr>
              <a:t>AI fetches the most relevant document(s) with a summary and deep link, supports follow-up clarifications, comparisons, or related policy links</a:t>
            </a:r>
          </a:p>
          <a:p>
            <a:pPr marL="628650" marR="0" lvl="1" indent="-171450" fontAlgn="base">
              <a:spcAft>
                <a:spcPct val="0"/>
              </a:spcAft>
              <a:buClrTx/>
              <a:buSzTx/>
              <a:buFont typeface="Wingdings" panose="05000000000000000000" pitchFamily="2" charset="2"/>
              <a:buChar char="Ø"/>
              <a:tabLst/>
            </a:pPr>
            <a:r>
              <a:rPr lang="en-US" altLang="en-US" sz="1200">
                <a:solidFill>
                  <a:srgbClr val="16274B"/>
                </a:solidFill>
                <a:latin typeface="Aptos Narrow"/>
                <a:cs typeface="Poppins"/>
              </a:rPr>
              <a:t>Tools: GPT-4 Turbo, Pinecone or Azure Cognitive Search, </a:t>
            </a:r>
            <a:r>
              <a:rPr lang="en-US" altLang="en-US" sz="1200" err="1">
                <a:solidFill>
                  <a:srgbClr val="16274B"/>
                </a:solidFill>
                <a:latin typeface="Aptos Narrow"/>
                <a:cs typeface="Poppins"/>
              </a:rPr>
              <a:t>LangChain</a:t>
            </a:r>
            <a:r>
              <a:rPr lang="en-US" altLang="en-US" sz="1200">
                <a:solidFill>
                  <a:srgbClr val="16274B"/>
                </a:solidFill>
                <a:latin typeface="Aptos Narrow"/>
                <a:cs typeface="Poppins"/>
              </a:rPr>
              <a:t>.</a:t>
            </a:r>
          </a:p>
          <a:p>
            <a:pPr marL="628650" marR="0" lvl="1" indent="-171450" fontAlgn="base">
              <a:spcAft>
                <a:spcPct val="0"/>
              </a:spcAft>
              <a:buClrTx/>
              <a:buSzTx/>
              <a:buFont typeface="Wingdings" panose="05000000000000000000" pitchFamily="2" charset="2"/>
              <a:buChar char="Ø"/>
              <a:tabLst/>
            </a:pPr>
            <a:r>
              <a:rPr lang="en-US" sz="1200">
                <a:solidFill>
                  <a:srgbClr val="16274B"/>
                </a:solidFill>
                <a:latin typeface="Aptos Narrow"/>
                <a:cs typeface="Poppins"/>
              </a:rPr>
              <a:t>Build and Audit Trail, Access Control &amp; Governance</a:t>
            </a:r>
            <a:endParaRPr lang="en-US" altLang="en-US" sz="1200">
              <a:solidFill>
                <a:srgbClr val="16274B"/>
              </a:solidFill>
              <a:latin typeface="Aptos Narrow"/>
              <a:cs typeface="Poppins"/>
            </a:endParaRPr>
          </a:p>
          <a:p>
            <a:pPr marL="628650" lvl="1" indent="-171450">
              <a:buFont typeface="Wingdings" panose="05000000000000000000" pitchFamily="2" charset="2"/>
              <a:buChar char="Ø"/>
            </a:pPr>
            <a:endParaRPr lang="en-US" sz="1050"/>
          </a:p>
          <a:p>
            <a:pPr marL="628650" lvl="1" indent="-171450">
              <a:buFont typeface="Wingdings" panose="05000000000000000000" pitchFamily="2" charset="2"/>
              <a:buChar char="Ø"/>
            </a:pPr>
            <a:endParaRPr lang="en-US" sz="1200">
              <a:solidFill>
                <a:srgbClr val="16274B"/>
              </a:solidFill>
              <a:latin typeface="Aptos Narrow"/>
              <a:cs typeface="Poppins"/>
            </a:endParaRPr>
          </a:p>
          <a:p>
            <a:pPr marL="628650" lvl="1" indent="-171450">
              <a:buFont typeface="Wingdings" panose="05000000000000000000" pitchFamily="2" charset="2"/>
              <a:buChar char="Ø"/>
            </a:pPr>
            <a:endParaRPr lang="en-US" sz="1200">
              <a:solidFill>
                <a:srgbClr val="16274B"/>
              </a:solidFill>
              <a:latin typeface="Aptos Narrow"/>
              <a:cs typeface="Poppins"/>
            </a:endParaRPr>
          </a:p>
          <a:p>
            <a:endParaRPr lang="en-HK" sz="1100">
              <a:latin typeface="Aptos Narrow"/>
            </a:endParaRPr>
          </a:p>
        </p:txBody>
      </p:sp>
      <p:pic>
        <p:nvPicPr>
          <p:cNvPr id="9" name="Picture 8" descr="A blue letter on a black background&#10;&#10;Description automatically generated">
            <a:extLst>
              <a:ext uri="{FF2B5EF4-FFF2-40B4-BE49-F238E27FC236}">
                <a16:creationId xmlns:a16="http://schemas.microsoft.com/office/drawing/2014/main" id="{FEE3D64D-F387-0247-E480-41D561734DF3}"/>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B57B665A-CFD9-7338-26D2-22C1312CAB6B}"/>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#32</a:t>
            </a:r>
            <a:endParaRPr lang="en-US"/>
          </a:p>
        </p:txBody>
      </p:sp>
      <p:sp>
        <p:nvSpPr>
          <p:cNvPr id="6" name="TextBox 5">
            <a:extLst>
              <a:ext uri="{FF2B5EF4-FFF2-40B4-BE49-F238E27FC236}">
                <a16:creationId xmlns:a16="http://schemas.microsoft.com/office/drawing/2014/main" id="{B2665521-1EE2-DFCC-84B6-774EE2C59FC5}"/>
              </a:ext>
            </a:extLst>
          </p:cNvPr>
          <p:cNvSpPr txBox="1"/>
          <p:nvPr/>
        </p:nvSpPr>
        <p:spPr>
          <a:xfrm>
            <a:off x="672879" y="4824663"/>
            <a:ext cx="8676972" cy="1554272"/>
          </a:xfrm>
          <a:prstGeom prst="rect">
            <a:avLst/>
          </a:prstGeom>
          <a:noFill/>
          <a:ln>
            <a:solidFill>
              <a:srgbClr val="16274B"/>
            </a:solidFill>
          </a:ln>
        </p:spPr>
        <p:txBody>
          <a:bodyPr wrap="square" rtlCol="0">
            <a:spAutoFit/>
          </a:bodyPr>
          <a:lstStyle/>
          <a:p>
            <a:r>
              <a:rPr lang="en-US">
                <a:latin typeface="Aptos" panose="020B0004020202020204" pitchFamily="34" charset="0"/>
              </a:rPr>
              <a:t>Question:</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Are all departments consistently uploading policies to SharePoint? Any legacy repositories?</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Should the solution exclude drafts or in-progress policies from being surfaced?</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What is the standard approval process for marking a document as final?</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How frequently do policy documents change? (monthly, quarterly?)</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Are there any naming conventions or metadata fields used to assist in versioning?</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Is integration with Microsoft Teams or email search important from day one?</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100" i="0" u="none" strike="noStrike" cap="none" normalizeH="0" baseline="0">
                <a:ln>
                  <a:noFill/>
                </a:ln>
                <a:solidFill>
                  <a:schemeClr val="tx1"/>
                </a:solidFill>
                <a:effectLst/>
                <a:latin typeface="Aptos" panose="020B0004020202020204" pitchFamily="34" charset="0"/>
              </a:rPr>
              <a:t>Any compliance constraints like policy retention, etc.</a:t>
            </a:r>
          </a:p>
        </p:txBody>
      </p:sp>
    </p:spTree>
    <p:extLst>
      <p:ext uri="{BB962C8B-B14F-4D97-AF65-F5344CB8AC3E}">
        <p14:creationId xmlns:p14="http://schemas.microsoft.com/office/powerpoint/2010/main" val="13172383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5F606-7C26-36BA-9F11-73FCA438B86E}"/>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FC33EB6-0757-98BF-4040-C9F8DDFCEC18}"/>
              </a:ext>
            </a:extLst>
          </p:cNvPr>
          <p:cNvSpPr txBox="1">
            <a:spLocks/>
          </p:cNvSpPr>
          <p:nvPr/>
        </p:nvSpPr>
        <p:spPr>
          <a:xfrm>
            <a:off x="176874" y="1141814"/>
            <a:ext cx="11686061" cy="413046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15999"/>
              </a:lnSpc>
              <a:spcBef>
                <a:spcPts val="0"/>
              </a:spcBef>
              <a:buFont typeface="Wingdings" panose="05000000000000000000" pitchFamily="2" charset="2"/>
              <a:buChar char="q"/>
            </a:pPr>
            <a:r>
              <a:rPr lang="en-HK" sz="1200">
                <a:latin typeface="Aptos Narrow"/>
                <a:cs typeface="Poppins"/>
              </a:rPr>
              <a:t>How easy to create new user cases by user, </a:t>
            </a:r>
            <a:r>
              <a:rPr lang="en-HK" sz="1200" err="1">
                <a:latin typeface="Aptos Narrow"/>
                <a:cs typeface="Poppins"/>
              </a:rPr>
              <a:t>includeing</a:t>
            </a:r>
            <a:r>
              <a:rPr lang="en-HK" sz="1200">
                <a:latin typeface="Aptos Narrow"/>
                <a:cs typeface="Poppins"/>
              </a:rPr>
              <a:t> new </a:t>
            </a:r>
            <a:r>
              <a:rPr lang="en-HK" sz="1200" err="1">
                <a:latin typeface="Aptos Narrow"/>
                <a:cs typeface="Poppins"/>
              </a:rPr>
              <a:t>datasource</a:t>
            </a:r>
            <a:r>
              <a:rPr lang="en-HK" sz="1200">
                <a:latin typeface="Aptos Narrow"/>
                <a:cs typeface="Poppins"/>
              </a:rPr>
              <a:t>, new prompt, new columns: </a:t>
            </a:r>
          </a:p>
          <a:p>
            <a:endParaRPr lang="en-HK" sz="1100">
              <a:latin typeface="Aptos Narrow"/>
            </a:endParaRPr>
          </a:p>
          <a:p>
            <a:endParaRPr lang="en-HK" sz="1100" b="1">
              <a:solidFill>
                <a:srgbClr val="000000"/>
              </a:solidFill>
              <a:latin typeface="Aptos Narrow"/>
              <a:cs typeface="Poppins"/>
            </a:endParaRPr>
          </a:p>
          <a:p>
            <a:r>
              <a:rPr lang="en-US" b="1">
                <a:solidFill>
                  <a:srgbClr val="000000"/>
                </a:solidFill>
                <a:latin typeface="Aptos" panose="020B0004020202020204" pitchFamily="34" charset="0"/>
                <a:cs typeface="Poppins"/>
              </a:rPr>
              <a:t>ECI’s Approach </a:t>
            </a:r>
            <a:r>
              <a:rPr lang="en-US">
                <a:latin typeface="Aptos" panose="020B0004020202020204" pitchFamily="34" charset="0"/>
                <a:cs typeface="Poppins"/>
              </a:rPr>
              <a:t>:</a:t>
            </a:r>
            <a:endParaRPr lang="en-HK">
              <a:latin typeface="Aptos Narrow"/>
              <a:cs typeface="Poppins"/>
            </a:endParaRPr>
          </a:p>
          <a:p>
            <a:r>
              <a:rPr lang="en-HK" sz="1100">
                <a:latin typeface="Aptos Narrow"/>
                <a:cs typeface="Poppins"/>
              </a:rPr>
              <a:t>NA</a:t>
            </a:r>
          </a:p>
          <a:p>
            <a:r>
              <a:rPr lang="en-HK" sz="1100">
                <a:latin typeface="Aptos Narrow"/>
                <a:cs typeface="Poppins"/>
              </a:rPr>
              <a:t>Need more clarity on the business case</a:t>
            </a:r>
          </a:p>
        </p:txBody>
      </p:sp>
      <p:pic>
        <p:nvPicPr>
          <p:cNvPr id="9" name="Picture 8" descr="A blue letter on a black background&#10;&#10;Description automatically generated">
            <a:extLst>
              <a:ext uri="{FF2B5EF4-FFF2-40B4-BE49-F238E27FC236}">
                <a16:creationId xmlns:a16="http://schemas.microsoft.com/office/drawing/2014/main" id="{557DC2FA-0A1B-3FB5-FEE6-ACA44A7F0CAA}"/>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99FFBF82-A36A-913E-14A9-63C085EFA6F1}"/>
              </a:ext>
            </a:extLst>
          </p:cNvPr>
          <p:cNvSpPr>
            <a:spLocks noGrp="1"/>
          </p:cNvSpPr>
          <p:nvPr/>
        </p:nvSpPr>
        <p:spPr>
          <a:xfrm>
            <a:off x="2270362" y="482857"/>
            <a:ext cx="2768282" cy="396262"/>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Use Case #33</a:t>
            </a:r>
            <a:endParaRPr lang="en-US"/>
          </a:p>
        </p:txBody>
      </p:sp>
    </p:spTree>
    <p:extLst>
      <p:ext uri="{BB962C8B-B14F-4D97-AF65-F5344CB8AC3E}">
        <p14:creationId xmlns:p14="http://schemas.microsoft.com/office/powerpoint/2010/main" val="24709604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EE0A9-04D5-5328-8826-DB73A67281C3}"/>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766B2AF-473B-FFBF-7487-F1F50EE965ED}"/>
              </a:ext>
            </a:extLst>
          </p:cNvPr>
          <p:cNvSpPr txBox="1">
            <a:spLocks/>
          </p:cNvSpPr>
          <p:nvPr/>
        </p:nvSpPr>
        <p:spPr>
          <a:xfrm>
            <a:off x="176874" y="1066863"/>
            <a:ext cx="11686061" cy="413046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15999"/>
              </a:lnSpc>
              <a:buFont typeface="Wingdings" panose="05000000000000000000" pitchFamily="2" charset="2"/>
              <a:buChar char="q"/>
            </a:pPr>
            <a:r>
              <a:rPr lang="en-HK" sz="1400" dirty="0">
                <a:latin typeface="Aptos"/>
                <a:cs typeface="Poppins"/>
              </a:rPr>
              <a:t>Your quote is a single instance environment? Do we need a Dev or UAT instance?</a:t>
            </a:r>
          </a:p>
          <a:p>
            <a:pPr>
              <a:lnSpc>
                <a:spcPct val="115999"/>
              </a:lnSpc>
            </a:pPr>
            <a:r>
              <a:rPr lang="en-HK" sz="1400" b="1" dirty="0">
                <a:latin typeface="Aptos"/>
                <a:cs typeface="Poppins"/>
              </a:rPr>
              <a:t>ECI</a:t>
            </a:r>
            <a:r>
              <a:rPr lang="en-HK" sz="1400" dirty="0">
                <a:latin typeface="Aptos"/>
                <a:cs typeface="Poppins"/>
              </a:rPr>
              <a:t> : Our quote is for a single-instance environment, typically intended for production use. This environment includes the full functionality as described in the scope.  We can have a DEV env. for initial setup before final deployment/setup on PROD. There will be an overlap period where both the DEV and PROD environments will run concurrently to ensure a smooth transition and issue resolution.</a:t>
            </a:r>
          </a:p>
          <a:p>
            <a:pPr>
              <a:lnSpc>
                <a:spcPct val="115999"/>
              </a:lnSpc>
            </a:pPr>
            <a:endParaRPr lang="en-HK" sz="1400">
              <a:latin typeface="Aptos"/>
              <a:cs typeface="Poppins"/>
            </a:endParaRPr>
          </a:p>
          <a:p>
            <a:pPr marL="342900" indent="-342900">
              <a:lnSpc>
                <a:spcPct val="115999"/>
              </a:lnSpc>
              <a:spcBef>
                <a:spcPts val="0"/>
              </a:spcBef>
              <a:buFont typeface="Wingdings" panose="05000000000000000000" pitchFamily="2" charset="2"/>
              <a:buChar char="q"/>
            </a:pPr>
            <a:r>
              <a:rPr lang="en-HK" sz="1400" dirty="0">
                <a:latin typeface="Aptos"/>
                <a:cs typeface="Poppins"/>
              </a:rPr>
              <a:t>My understanding is your quote didn’t include the token cost when using LLM model, right?</a:t>
            </a:r>
          </a:p>
          <a:p>
            <a:pPr>
              <a:lnSpc>
                <a:spcPct val="115999"/>
              </a:lnSpc>
              <a:spcBef>
                <a:spcPts val="0"/>
              </a:spcBef>
            </a:pPr>
            <a:r>
              <a:rPr lang="en-HK" sz="1400" b="1" dirty="0">
                <a:latin typeface="Aptos"/>
                <a:cs typeface="Poppins"/>
              </a:rPr>
              <a:t>ECI</a:t>
            </a:r>
            <a:r>
              <a:rPr lang="en-HK" sz="1400" dirty="0">
                <a:latin typeface="Aptos"/>
                <a:cs typeface="Poppins"/>
              </a:rPr>
              <a:t>:  You're right .We've included this in our assumptions. The quoted price does not cover token costs for the LLM model, as these are variable and based on actual usage. Factors such as the number of users, daily query volume, and the model chosen all influence the final cost. We’ll be able to provide more accurate estimates during the Design and Discovery phase.</a:t>
            </a:r>
          </a:p>
          <a:p>
            <a:pPr>
              <a:lnSpc>
                <a:spcPct val="115999"/>
              </a:lnSpc>
              <a:spcBef>
                <a:spcPts val="0"/>
              </a:spcBef>
            </a:pPr>
            <a:endParaRPr lang="en-HK" sz="1400">
              <a:latin typeface="Aptos"/>
              <a:cs typeface="Poppins"/>
            </a:endParaRPr>
          </a:p>
          <a:p>
            <a:pPr marL="342900" indent="-342900">
              <a:lnSpc>
                <a:spcPct val="115999"/>
              </a:lnSpc>
              <a:spcBef>
                <a:spcPts val="0"/>
              </a:spcBef>
              <a:buFont typeface="Wingdings" panose="05000000000000000000" pitchFamily="2" charset="2"/>
              <a:buChar char="q"/>
            </a:pPr>
            <a:r>
              <a:rPr lang="en-HK" sz="1400" dirty="0">
                <a:latin typeface="Aptos"/>
                <a:cs typeface="Poppins"/>
              </a:rPr>
              <a:t>Investment pack template will be included as mentioned, will it be ECI pre-defined template based on financial service experience, or this is purely from user prompt?</a:t>
            </a:r>
          </a:p>
          <a:p>
            <a:pPr>
              <a:lnSpc>
                <a:spcPct val="115999"/>
              </a:lnSpc>
              <a:spcBef>
                <a:spcPts val="0"/>
              </a:spcBef>
            </a:pPr>
            <a:r>
              <a:rPr lang="en-HK" sz="1400" b="1" dirty="0">
                <a:latin typeface="Aptos"/>
                <a:cs typeface="Poppins"/>
              </a:rPr>
              <a:t>ECI</a:t>
            </a:r>
            <a:r>
              <a:rPr lang="en-HK" sz="1400" dirty="0">
                <a:latin typeface="Aptos"/>
                <a:cs typeface="Poppins"/>
              </a:rPr>
              <a:t>:  The investment pack template will initially be based on ECI’s pre-defined formats, developed from our experience in the financial services sector. However, we can also enable the option for users to upload their own templates, allowing the system to generate investment packs accordingly.</a:t>
            </a:r>
            <a:endParaRPr lang="en-HK" sz="1400" dirty="0">
              <a:latin typeface="Aptos"/>
            </a:endParaRPr>
          </a:p>
          <a:p>
            <a:pPr>
              <a:lnSpc>
                <a:spcPct val="115999"/>
              </a:lnSpc>
              <a:spcBef>
                <a:spcPts val="0"/>
              </a:spcBef>
            </a:pPr>
            <a:endParaRPr lang="en-HK" sz="1400">
              <a:latin typeface="Aptos"/>
              <a:cs typeface="Poppins"/>
            </a:endParaRPr>
          </a:p>
          <a:p>
            <a:pPr marL="342900" indent="-342900">
              <a:lnSpc>
                <a:spcPct val="115999"/>
              </a:lnSpc>
              <a:spcBef>
                <a:spcPts val="0"/>
              </a:spcBef>
              <a:buFont typeface="Wingdings" panose="05000000000000000000" pitchFamily="2" charset="2"/>
              <a:buChar char="q"/>
            </a:pPr>
            <a:r>
              <a:rPr lang="en-HK" sz="1400" dirty="0">
                <a:latin typeface="Aptos"/>
                <a:cs typeface="Poppins"/>
              </a:rPr>
              <a:t>Does the chatbot accept image or voice input?</a:t>
            </a:r>
            <a:endParaRPr lang="en-HK" sz="1400" dirty="0">
              <a:latin typeface="Aptos"/>
            </a:endParaRPr>
          </a:p>
          <a:p>
            <a:pPr>
              <a:lnSpc>
                <a:spcPct val="115999"/>
              </a:lnSpc>
              <a:spcBef>
                <a:spcPts val="0"/>
              </a:spcBef>
            </a:pPr>
            <a:r>
              <a:rPr lang="en-HK" sz="1400" b="1" dirty="0">
                <a:latin typeface="Aptos"/>
                <a:cs typeface="Poppins"/>
              </a:rPr>
              <a:t>ECI</a:t>
            </a:r>
            <a:r>
              <a:rPr lang="en-HK" sz="1400" dirty="0">
                <a:latin typeface="Aptos"/>
                <a:cs typeface="Poppins"/>
              </a:rPr>
              <a:t>: For the proposed solution, the chatbot does not currently support image or voice input. It is designed to accept text-based queries only. However, support for multimodal inputs (e.g., voice or image) can be considered as a future enhancement depending on your use case and platform capabilities.</a:t>
            </a:r>
            <a:endParaRPr lang="en-HK" sz="1400" dirty="0">
              <a:latin typeface="Aptos"/>
            </a:endParaRPr>
          </a:p>
          <a:p>
            <a:pPr>
              <a:lnSpc>
                <a:spcPct val="115999"/>
              </a:lnSpc>
              <a:spcBef>
                <a:spcPts val="0"/>
              </a:spcBef>
            </a:pPr>
            <a:endParaRPr lang="en-HK" sz="1400">
              <a:latin typeface="Aptos"/>
              <a:cs typeface="Poppins"/>
            </a:endParaRPr>
          </a:p>
          <a:p>
            <a:pPr marL="342900" indent="-342900">
              <a:lnSpc>
                <a:spcPct val="115999"/>
              </a:lnSpc>
              <a:spcBef>
                <a:spcPts val="0"/>
              </a:spcBef>
              <a:buFont typeface="Wingdings" panose="05000000000000000000" pitchFamily="2" charset="2"/>
              <a:buChar char="q"/>
            </a:pPr>
            <a:r>
              <a:rPr lang="en-HK" sz="1400" dirty="0">
                <a:latin typeface="Aptos"/>
                <a:cs typeface="Poppins"/>
              </a:rPr>
              <a:t>What is MVP solution ?</a:t>
            </a:r>
          </a:p>
          <a:p>
            <a:pPr>
              <a:lnSpc>
                <a:spcPct val="115999"/>
              </a:lnSpc>
              <a:spcBef>
                <a:spcPts val="0"/>
              </a:spcBef>
            </a:pPr>
            <a:r>
              <a:rPr lang="en-HK" sz="1400" b="1" dirty="0">
                <a:latin typeface="Aptos"/>
                <a:cs typeface="Poppins"/>
              </a:rPr>
              <a:t>ECI</a:t>
            </a:r>
            <a:r>
              <a:rPr lang="en-HK" sz="1400" dirty="0">
                <a:latin typeface="Aptos"/>
                <a:cs typeface="Poppins"/>
              </a:rPr>
              <a:t>: As we have proposed a partial solution covering the discovery phase for the low-code environment, 33 prioritized use cases, and the initial integration of the mentioned data sources , we have classified this as an MVP (Minimum Viable Product).</a:t>
            </a:r>
          </a:p>
          <a:p>
            <a:pPr>
              <a:lnSpc>
                <a:spcPct val="115999"/>
              </a:lnSpc>
              <a:spcBef>
                <a:spcPts val="0"/>
              </a:spcBef>
            </a:pPr>
            <a:endParaRPr lang="en-HK" sz="1200">
              <a:latin typeface="Aptos"/>
              <a:cs typeface="Poppins"/>
            </a:endParaRPr>
          </a:p>
          <a:p>
            <a:pPr>
              <a:lnSpc>
                <a:spcPct val="115999"/>
              </a:lnSpc>
              <a:spcBef>
                <a:spcPts val="0"/>
              </a:spcBef>
            </a:pPr>
            <a:endParaRPr lang="en-HK" sz="1200">
              <a:latin typeface="Aptos"/>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67895DF7-7238-79F8-6213-3D6A9720D7FA}"/>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9BD858D4-51F8-E936-4D63-E612F4BB9007}"/>
              </a:ext>
            </a:extLst>
          </p:cNvPr>
          <p:cNvSpPr>
            <a:spLocks noGrp="1"/>
          </p:cNvSpPr>
          <p:nvPr/>
        </p:nvSpPr>
        <p:spPr>
          <a:xfrm>
            <a:off x="2270362" y="441668"/>
            <a:ext cx="6001633" cy="395108"/>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SHK New Queries</a:t>
            </a:r>
            <a:endParaRPr lang="en-US"/>
          </a:p>
        </p:txBody>
      </p:sp>
    </p:spTree>
    <p:extLst>
      <p:ext uri="{BB962C8B-B14F-4D97-AF65-F5344CB8AC3E}">
        <p14:creationId xmlns:p14="http://schemas.microsoft.com/office/powerpoint/2010/main" val="31607893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A7BF2-F1B6-0D7F-2D26-A3CFEA23AE96}"/>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967E21E-7271-724B-2159-DEDAC0F37C0B}"/>
              </a:ext>
            </a:extLst>
          </p:cNvPr>
          <p:cNvSpPr txBox="1">
            <a:spLocks/>
          </p:cNvSpPr>
          <p:nvPr/>
        </p:nvSpPr>
        <p:spPr>
          <a:xfrm>
            <a:off x="176874" y="916963"/>
            <a:ext cx="11860946" cy="642895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15999"/>
              </a:lnSpc>
              <a:spcBef>
                <a:spcPts val="0"/>
              </a:spcBef>
              <a:buFont typeface="Wingdings" panose="05000000000000000000" pitchFamily="2" charset="2"/>
              <a:buChar char="q"/>
            </a:pPr>
            <a:r>
              <a:rPr lang="en-HK" sz="1400" dirty="0">
                <a:latin typeface="Aptos"/>
                <a:cs typeface="Poppins"/>
              </a:rPr>
              <a:t>I need someone help building those use cases as well, do you have a service team to do development? Can you give me a quote for development, e.g. 10 use cases.</a:t>
            </a:r>
            <a:endParaRPr lang="en-US" dirty="0"/>
          </a:p>
          <a:p>
            <a:r>
              <a:rPr lang="en-HK" sz="1400" b="1" dirty="0">
                <a:latin typeface="Aptos"/>
                <a:cs typeface="Poppins"/>
              </a:rPr>
              <a:t>ECI</a:t>
            </a:r>
            <a:r>
              <a:rPr lang="en-HK" sz="1400" dirty="0">
                <a:latin typeface="Aptos"/>
                <a:cs typeface="Poppins"/>
              </a:rPr>
              <a:t>: Following an initial discovery and scoping phase, we’ll be able to provide you with a detailed quote for development. During this phase, we’ll work with your team to refine the ~10 use cases, assess integration points (e.g., storage providers, ingestion triggers, processing requirements), and identify any specific constraints (security, compliance, etc.).</a:t>
            </a:r>
          </a:p>
          <a:p>
            <a:r>
              <a:rPr lang="en-HK" sz="1400" dirty="0">
                <a:latin typeface="Aptos"/>
                <a:cs typeface="Poppins"/>
              </a:rPr>
              <a:t>Once that’s complete, we’ll assign a dedicated service team with the right expertise across architecture, development, and data processing to implement the solution end-to-end. We’ll ensure the implementation is scalable, secure, and aligned with your internal workflows  and we can work in phases if needed to prioritize high-impact use cases first.</a:t>
            </a:r>
            <a:endParaRPr lang="en-HK" sz="1400">
              <a:latin typeface="Aptos"/>
            </a:endParaRPr>
          </a:p>
          <a:p>
            <a:pPr>
              <a:lnSpc>
                <a:spcPct val="115999"/>
              </a:lnSpc>
              <a:spcBef>
                <a:spcPts val="0"/>
              </a:spcBef>
            </a:pPr>
            <a:endParaRPr lang="en-HK" sz="1400" dirty="0">
              <a:latin typeface="Aptos"/>
              <a:cs typeface="Poppins"/>
            </a:endParaRPr>
          </a:p>
          <a:p>
            <a:pPr marL="342900" indent="-342900">
              <a:lnSpc>
                <a:spcPct val="115999"/>
              </a:lnSpc>
              <a:spcBef>
                <a:spcPts val="0"/>
              </a:spcBef>
              <a:buFont typeface="Wingdings" panose="05000000000000000000" pitchFamily="2" charset="2"/>
              <a:buChar char="q"/>
            </a:pPr>
            <a:r>
              <a:rPr lang="en-HK" sz="1400" dirty="0">
                <a:latin typeface="Aptos"/>
                <a:cs typeface="Poppins"/>
              </a:rPr>
              <a:t>How to define the complexity of data cleansing</a:t>
            </a:r>
          </a:p>
          <a:p>
            <a:pPr>
              <a:lnSpc>
                <a:spcPct val="115999"/>
              </a:lnSpc>
              <a:spcBef>
                <a:spcPts val="0"/>
              </a:spcBef>
            </a:pPr>
            <a:r>
              <a:rPr lang="en-HK" sz="1400" b="1" dirty="0">
                <a:latin typeface="Aptos"/>
                <a:cs typeface="Poppins"/>
              </a:rPr>
              <a:t>ECI</a:t>
            </a:r>
            <a:r>
              <a:rPr lang="en-HK" sz="1400" dirty="0">
                <a:latin typeface="Aptos"/>
                <a:cs typeface="Poppins"/>
              </a:rPr>
              <a:t>: Defining the complexity of data cleansing involves assessing several key factors related to the structure, quality, volume, and variability of the data.</a:t>
            </a:r>
          </a:p>
          <a:p>
            <a:pPr>
              <a:lnSpc>
                <a:spcPct val="115999"/>
              </a:lnSpc>
              <a:spcBef>
                <a:spcPts val="0"/>
              </a:spcBef>
            </a:pPr>
            <a:r>
              <a:rPr lang="en-HK" sz="1400" dirty="0">
                <a:latin typeface="Aptos"/>
                <a:cs typeface="Poppins"/>
              </a:rPr>
              <a:t>These efforts are typically domain-specific and require deeper knowledge of the business rules and source system nuances. For MVP, we are only targeting basic validation and cleanup.</a:t>
            </a:r>
            <a:endParaRPr lang="en-HK" sz="1400">
              <a:latin typeface="Aptos"/>
            </a:endParaRPr>
          </a:p>
          <a:p>
            <a:pPr>
              <a:lnSpc>
                <a:spcPct val="115999"/>
              </a:lnSpc>
              <a:spcBef>
                <a:spcPts val="0"/>
              </a:spcBef>
            </a:pPr>
            <a:r>
              <a:rPr lang="en-HK" sz="1400" dirty="0">
                <a:latin typeface="Aptos"/>
                <a:cs typeface="Poppins"/>
              </a:rPr>
              <a:t>1. Data Source Complexity</a:t>
            </a:r>
          </a:p>
          <a:p>
            <a:pPr>
              <a:lnSpc>
                <a:spcPct val="115999"/>
              </a:lnSpc>
              <a:spcBef>
                <a:spcPts val="0"/>
              </a:spcBef>
            </a:pPr>
            <a:r>
              <a:rPr lang="en-HK" sz="1400" dirty="0">
                <a:latin typeface="Aptos"/>
                <a:cs typeface="Poppins"/>
              </a:rPr>
              <a:t>2. Data Quality Issues</a:t>
            </a:r>
            <a:endParaRPr lang="en-HK" sz="1400">
              <a:latin typeface="Aptos"/>
            </a:endParaRPr>
          </a:p>
          <a:p>
            <a:pPr marL="285750" indent="-285750">
              <a:buFont typeface="Arial"/>
              <a:buChar char="•"/>
            </a:pPr>
            <a:r>
              <a:rPr lang="en-HK" sz="1400" b="1" dirty="0">
                <a:latin typeface="Aptos"/>
                <a:cs typeface="Poppins"/>
              </a:rPr>
              <a:t>Low:</a:t>
            </a:r>
            <a:r>
              <a:rPr lang="en-HK" sz="1400" dirty="0">
                <a:latin typeface="Aptos"/>
                <a:cs typeface="Poppins"/>
              </a:rPr>
              <a:t> Minor issues like missing values or simple duplicates.</a:t>
            </a:r>
            <a:endParaRPr lang="en-HK" sz="1400">
              <a:latin typeface="Aptos"/>
            </a:endParaRPr>
          </a:p>
          <a:p>
            <a:pPr marL="285750" indent="-285750">
              <a:buFont typeface="Arial"/>
              <a:buChar char="•"/>
            </a:pPr>
            <a:r>
              <a:rPr lang="en-HK" sz="1400" b="1" dirty="0">
                <a:latin typeface="Aptos"/>
                <a:cs typeface="Poppins"/>
              </a:rPr>
              <a:t>Medium:</a:t>
            </a:r>
            <a:r>
              <a:rPr lang="en-HK" sz="1400" dirty="0">
                <a:latin typeface="Aptos"/>
                <a:cs typeface="Poppins"/>
              </a:rPr>
              <a:t> Inconsistent formats, outdated entries, referential mismatches.</a:t>
            </a:r>
            <a:endParaRPr lang="en-HK" sz="1400">
              <a:latin typeface="Aptos"/>
            </a:endParaRPr>
          </a:p>
          <a:p>
            <a:pPr marL="285750" indent="-285750">
              <a:buFont typeface="Arial"/>
              <a:buChar char="•"/>
            </a:pPr>
            <a:r>
              <a:rPr lang="en-HK" sz="1400" b="1" dirty="0">
                <a:latin typeface="Aptos"/>
                <a:cs typeface="Poppins"/>
              </a:rPr>
              <a:t>High:</a:t>
            </a:r>
            <a:r>
              <a:rPr lang="en-HK" sz="1400" dirty="0">
                <a:latin typeface="Aptos"/>
                <a:cs typeface="Poppins"/>
              </a:rPr>
              <a:t> Heavily corrupted data, conflicting records, non-standard encodings.</a:t>
            </a:r>
            <a:endParaRPr lang="en-HK" sz="1400" dirty="0">
              <a:latin typeface="Aptos"/>
            </a:endParaRPr>
          </a:p>
          <a:p>
            <a:pPr>
              <a:lnSpc>
                <a:spcPct val="115999"/>
              </a:lnSpc>
              <a:spcBef>
                <a:spcPts val="0"/>
              </a:spcBef>
            </a:pPr>
            <a:r>
              <a:rPr lang="en-HK" sz="1400" dirty="0">
                <a:latin typeface="Aptos"/>
                <a:cs typeface="Poppins"/>
              </a:rPr>
              <a:t>3. Business Rule Complexity</a:t>
            </a:r>
            <a:endParaRPr lang="en-HK" sz="1400">
              <a:latin typeface="Aptos"/>
            </a:endParaRPr>
          </a:p>
          <a:p>
            <a:pPr marL="285750" indent="-285750">
              <a:buFont typeface="Arial"/>
              <a:buChar char="•"/>
            </a:pPr>
            <a:r>
              <a:rPr lang="en-HK" sz="1400" b="1" dirty="0">
                <a:latin typeface="Aptos"/>
                <a:cs typeface="Poppins"/>
              </a:rPr>
              <a:t>Low:</a:t>
            </a:r>
            <a:r>
              <a:rPr lang="en-HK" sz="1400" dirty="0">
                <a:latin typeface="Aptos"/>
                <a:cs typeface="Poppins"/>
              </a:rPr>
              <a:t> Simple rules (e.g., format phone numbers, remove duplicates).</a:t>
            </a:r>
            <a:endParaRPr lang="en-HK" sz="1400">
              <a:latin typeface="Aptos"/>
            </a:endParaRPr>
          </a:p>
          <a:p>
            <a:pPr marL="285750" indent="-285750">
              <a:buFont typeface="Arial"/>
              <a:buChar char="•"/>
            </a:pPr>
            <a:r>
              <a:rPr lang="en-HK" sz="1400" b="1" dirty="0">
                <a:latin typeface="Aptos"/>
                <a:cs typeface="Poppins"/>
              </a:rPr>
              <a:t>Medium:</a:t>
            </a:r>
            <a:r>
              <a:rPr lang="en-HK" sz="1400" dirty="0">
                <a:latin typeface="Aptos"/>
                <a:cs typeface="Poppins"/>
              </a:rPr>
              <a:t> Conditional transformations, domain-specific validations.</a:t>
            </a:r>
            <a:endParaRPr lang="en-HK" sz="1400">
              <a:latin typeface="Aptos"/>
            </a:endParaRPr>
          </a:p>
          <a:p>
            <a:pPr marL="285750" indent="-285750">
              <a:buFont typeface="Arial"/>
              <a:buChar char="•"/>
            </a:pPr>
            <a:r>
              <a:rPr lang="en-HK" sz="1400" b="1" dirty="0">
                <a:latin typeface="Aptos"/>
                <a:cs typeface="Poppins"/>
              </a:rPr>
              <a:t>High:</a:t>
            </a:r>
            <a:r>
              <a:rPr lang="en-HK" sz="1400" dirty="0">
                <a:latin typeface="Aptos"/>
                <a:cs typeface="Poppins"/>
              </a:rPr>
              <a:t> Complex dependencies, fuzzy matching, NLP for unstructured cleansing.</a:t>
            </a:r>
            <a:endParaRPr lang="en-HK" sz="1400">
              <a:latin typeface="Aptos"/>
            </a:endParaRPr>
          </a:p>
          <a:p>
            <a:pPr>
              <a:lnSpc>
                <a:spcPct val="115999"/>
              </a:lnSpc>
              <a:spcBef>
                <a:spcPts val="0"/>
              </a:spcBef>
            </a:pPr>
            <a:endParaRPr lang="en-HK" sz="1400">
              <a:latin typeface="Aptos"/>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90092992-D334-921F-2A7F-CDA05F8AEB12}"/>
              </a:ext>
            </a:extLst>
          </p:cNvPr>
          <p:cNvPicPr>
            <a:picLocks noChangeAspect="1"/>
          </p:cNvPicPr>
          <p:nvPr/>
        </p:nvPicPr>
        <p:blipFill>
          <a:blip r:embed="rId2"/>
          <a:stretch>
            <a:fillRect/>
          </a:stretch>
        </p:blipFill>
        <p:spPr>
          <a:xfrm>
            <a:off x="672879" y="167488"/>
            <a:ext cx="975769" cy="463210"/>
          </a:xfrm>
          <a:prstGeom prst="rect">
            <a:avLst/>
          </a:prstGeom>
        </p:spPr>
      </p:pic>
      <p:sp>
        <p:nvSpPr>
          <p:cNvPr id="13" name="Text Placeholder 6">
            <a:extLst>
              <a:ext uri="{FF2B5EF4-FFF2-40B4-BE49-F238E27FC236}">
                <a16:creationId xmlns:a16="http://schemas.microsoft.com/office/drawing/2014/main" id="{418C9541-8F42-9554-E7B2-E7EE2A47F0FF}"/>
              </a:ext>
            </a:extLst>
          </p:cNvPr>
          <p:cNvSpPr>
            <a:spLocks noGrp="1"/>
          </p:cNvSpPr>
          <p:nvPr/>
        </p:nvSpPr>
        <p:spPr>
          <a:xfrm>
            <a:off x="2620133" y="241799"/>
            <a:ext cx="6001633" cy="395108"/>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SHK New Queries</a:t>
            </a:r>
            <a:endParaRPr lang="en-US"/>
          </a:p>
        </p:txBody>
      </p:sp>
    </p:spTree>
    <p:extLst>
      <p:ext uri="{BB962C8B-B14F-4D97-AF65-F5344CB8AC3E}">
        <p14:creationId xmlns:p14="http://schemas.microsoft.com/office/powerpoint/2010/main" val="33449016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9FEE0-9BAA-6740-8F32-114F4B9F63F7}"/>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9F7E2AD-FF35-4C91-D6BD-DF46A0B161AA}"/>
              </a:ext>
            </a:extLst>
          </p:cNvPr>
          <p:cNvSpPr txBox="1">
            <a:spLocks/>
          </p:cNvSpPr>
          <p:nvPr/>
        </p:nvSpPr>
        <p:spPr>
          <a:xfrm>
            <a:off x="176874" y="1141814"/>
            <a:ext cx="11686061" cy="5028944"/>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15999"/>
              </a:lnSpc>
              <a:spcBef>
                <a:spcPts val="0"/>
              </a:spcBef>
              <a:buFont typeface="Wingdings" panose="05000000000000000000" pitchFamily="2" charset="2"/>
              <a:buChar char="q"/>
            </a:pPr>
            <a:r>
              <a:rPr lang="en-HK" sz="1400" dirty="0">
                <a:latin typeface="Aptos"/>
                <a:cs typeface="Poppins"/>
              </a:rPr>
              <a:t>What is CI/CD?</a:t>
            </a:r>
            <a:endParaRPr lang="en-US" sz="1400" dirty="0">
              <a:latin typeface="Aptos"/>
            </a:endParaRPr>
          </a:p>
          <a:p>
            <a:r>
              <a:rPr lang="en-HK" sz="1400" b="1" dirty="0">
                <a:latin typeface="Aptos"/>
                <a:cs typeface="Poppins"/>
              </a:rPr>
              <a:t>ECI</a:t>
            </a:r>
            <a:r>
              <a:rPr lang="en-HK" sz="1400" dirty="0">
                <a:latin typeface="Aptos"/>
                <a:cs typeface="Poppins"/>
              </a:rPr>
              <a:t>: </a:t>
            </a:r>
            <a:r>
              <a:rPr lang="en-HK" sz="1400" b="1" dirty="0">
                <a:latin typeface="Aptos"/>
                <a:cs typeface="Poppins"/>
              </a:rPr>
              <a:t>Continuous Integration (CI):</a:t>
            </a:r>
            <a:endParaRPr lang="en-HK" sz="1400" b="1">
              <a:latin typeface="Aptos"/>
              <a:cs typeface="Poppins"/>
            </a:endParaRPr>
          </a:p>
          <a:p>
            <a:pPr marL="285750" indent="-285750">
              <a:buChar char="•"/>
            </a:pPr>
            <a:r>
              <a:rPr lang="en-HK" sz="1400" dirty="0">
                <a:latin typeface="Aptos"/>
                <a:cs typeface="Poppins"/>
              </a:rPr>
              <a:t>Developers frequently push small code changes to a shared repository.</a:t>
            </a:r>
            <a:endParaRPr lang="en-HK" sz="1400" dirty="0">
              <a:latin typeface="Aptos"/>
            </a:endParaRPr>
          </a:p>
          <a:p>
            <a:pPr marL="285750" indent="-285750">
              <a:buChar char="•"/>
            </a:pPr>
            <a:r>
              <a:rPr lang="en-HK" sz="1400" dirty="0">
                <a:latin typeface="Aptos"/>
                <a:cs typeface="Poppins"/>
              </a:rPr>
              <a:t>Every change triggers an automated build and test process.</a:t>
            </a:r>
            <a:endParaRPr lang="en-HK" sz="1400" dirty="0">
              <a:latin typeface="Aptos"/>
            </a:endParaRPr>
          </a:p>
          <a:p>
            <a:pPr>
              <a:buChar char="•"/>
            </a:pPr>
            <a:r>
              <a:rPr lang="en-HK" sz="1400" b="1" dirty="0">
                <a:latin typeface="Aptos"/>
                <a:cs typeface="Poppins"/>
              </a:rPr>
              <a:t>Continuous Delivery (CD):</a:t>
            </a:r>
            <a:endParaRPr lang="en-HK" sz="1400" dirty="0">
              <a:latin typeface="Aptos"/>
              <a:cs typeface="Poppins"/>
            </a:endParaRPr>
          </a:p>
          <a:p>
            <a:pPr>
              <a:buChar char="•"/>
            </a:pPr>
            <a:r>
              <a:rPr lang="en-HK" sz="1400" dirty="0">
                <a:latin typeface="Aptos"/>
                <a:cs typeface="Poppins"/>
              </a:rPr>
              <a:t>Builds on CI by automating the release process up to a staging or UAT environment.</a:t>
            </a:r>
          </a:p>
          <a:p>
            <a:pPr>
              <a:buChar char="•"/>
            </a:pPr>
            <a:r>
              <a:rPr lang="en-HK" sz="1400" dirty="0">
                <a:latin typeface="Aptos"/>
                <a:cs typeface="Poppins"/>
              </a:rPr>
              <a:t>Code is always in a deployable state, but deployment to production may still require manual approval.</a:t>
            </a:r>
          </a:p>
          <a:p>
            <a:pPr>
              <a:buChar char="•"/>
            </a:pPr>
            <a:r>
              <a:rPr lang="en-HK" sz="1400" dirty="0">
                <a:latin typeface="Aptos"/>
                <a:cs typeface="Poppins"/>
              </a:rPr>
              <a:t> </a:t>
            </a:r>
            <a:r>
              <a:rPr lang="en-HK" sz="1400" b="1" dirty="0">
                <a:latin typeface="Aptos"/>
                <a:cs typeface="Poppins"/>
              </a:rPr>
              <a:t>Continuous Deployment (CD):</a:t>
            </a:r>
            <a:endParaRPr lang="en-HK" sz="1400" dirty="0">
              <a:latin typeface="Aptos"/>
              <a:cs typeface="Poppins"/>
            </a:endParaRPr>
          </a:p>
          <a:p>
            <a:pPr>
              <a:buChar char="•"/>
            </a:pPr>
            <a:r>
              <a:rPr lang="en-HK" sz="1400" dirty="0">
                <a:latin typeface="Aptos"/>
                <a:cs typeface="Poppins"/>
              </a:rPr>
              <a:t>Goes one step further , automatically deploys every validated change to production.</a:t>
            </a:r>
          </a:p>
          <a:p>
            <a:pPr>
              <a:buChar char="•"/>
            </a:pPr>
            <a:r>
              <a:rPr lang="en-HK" sz="1400" dirty="0">
                <a:latin typeface="Aptos"/>
                <a:cs typeface="Poppins"/>
              </a:rPr>
              <a:t>Ideal for teams with strong testing and monitoring in place.</a:t>
            </a:r>
          </a:p>
          <a:p>
            <a:pPr>
              <a:lnSpc>
                <a:spcPct val="115999"/>
              </a:lnSpc>
              <a:spcBef>
                <a:spcPts val="0"/>
              </a:spcBef>
            </a:pPr>
            <a:endParaRPr lang="en-HK" sz="1400" dirty="0">
              <a:latin typeface="Aptos"/>
            </a:endParaRPr>
          </a:p>
          <a:p>
            <a:pPr marL="342900" indent="-342900">
              <a:lnSpc>
                <a:spcPct val="115999"/>
              </a:lnSpc>
              <a:spcBef>
                <a:spcPts val="0"/>
              </a:spcBef>
              <a:buFont typeface="Wingdings" panose="05000000000000000000" pitchFamily="2" charset="2"/>
              <a:buChar char="q"/>
            </a:pPr>
            <a:r>
              <a:rPr lang="en-HK" sz="1400" dirty="0">
                <a:latin typeface="Aptos"/>
                <a:cs typeface="Poppins"/>
              </a:rPr>
              <a:t>How does it look like if no customized frontend development ? what’s the different apart from look and feel ?</a:t>
            </a:r>
          </a:p>
          <a:p>
            <a:r>
              <a:rPr lang="en-HK" sz="1400" b="1" dirty="0">
                <a:latin typeface="Aptos"/>
                <a:cs typeface="Poppins"/>
              </a:rPr>
              <a:t>ECI</a:t>
            </a:r>
            <a:r>
              <a:rPr lang="en-HK" sz="1400" dirty="0">
                <a:latin typeface="Aptos"/>
                <a:cs typeface="Poppins"/>
              </a:rPr>
              <a:t>: No custom UI/app is built which  require dedicated UX/design cycles, and the solution is deployed within Microsoft Teams, users interact with it through Chat interface via Teams bot</a:t>
            </a:r>
            <a:endParaRPr lang="en-HK" sz="1400" dirty="0">
              <a:latin typeface="Aptos"/>
            </a:endParaRPr>
          </a:p>
          <a:p>
            <a:r>
              <a:rPr lang="en-HK" sz="1400" dirty="0">
                <a:latin typeface="Aptos"/>
                <a:cs typeface="Poppins"/>
              </a:rPr>
              <a:t>The solution will leverage Teams-native interfaces (e.g., adaptive cards, bots) for interaction</a:t>
            </a:r>
            <a:endParaRPr lang="en-HK" sz="1400">
              <a:latin typeface="Aptos"/>
            </a:endParaRPr>
          </a:p>
          <a:p>
            <a:pPr>
              <a:lnSpc>
                <a:spcPct val="115999"/>
              </a:lnSpc>
              <a:spcBef>
                <a:spcPts val="0"/>
              </a:spcBef>
            </a:pPr>
            <a:endParaRPr lang="en-HK" sz="1400" dirty="0">
              <a:latin typeface="Aptos"/>
              <a:cs typeface="Poppins"/>
            </a:endParaRPr>
          </a:p>
          <a:p>
            <a:pPr>
              <a:lnSpc>
                <a:spcPct val="115999"/>
              </a:lnSpc>
              <a:spcBef>
                <a:spcPts val="0"/>
              </a:spcBef>
            </a:pPr>
            <a:endParaRPr lang="en-HK" sz="1400" dirty="0">
              <a:latin typeface="Aptos"/>
              <a:cs typeface="Poppins"/>
            </a:endParaRPr>
          </a:p>
        </p:txBody>
      </p:sp>
      <p:pic>
        <p:nvPicPr>
          <p:cNvPr id="9" name="Picture 8" descr="A blue letter on a black background&#10;&#10;Description automatically generated">
            <a:extLst>
              <a:ext uri="{FF2B5EF4-FFF2-40B4-BE49-F238E27FC236}">
                <a16:creationId xmlns:a16="http://schemas.microsoft.com/office/drawing/2014/main" id="{FA08257E-3D3A-FDB9-E66A-967822EB6673}"/>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17BAB9F4-FF4A-85E5-C18B-A232493287C6}"/>
              </a:ext>
            </a:extLst>
          </p:cNvPr>
          <p:cNvSpPr>
            <a:spLocks noGrp="1"/>
          </p:cNvSpPr>
          <p:nvPr/>
        </p:nvSpPr>
        <p:spPr>
          <a:xfrm>
            <a:off x="2270362" y="441668"/>
            <a:ext cx="6001633" cy="395108"/>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SHK New Queries</a:t>
            </a:r>
            <a:endParaRPr lang="en-US"/>
          </a:p>
        </p:txBody>
      </p:sp>
    </p:spTree>
    <p:extLst>
      <p:ext uri="{BB962C8B-B14F-4D97-AF65-F5344CB8AC3E}">
        <p14:creationId xmlns:p14="http://schemas.microsoft.com/office/powerpoint/2010/main" val="123885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96947-A023-ED8E-0BCF-FDE852E1B6A7}"/>
            </a:ext>
          </a:extLst>
        </p:cNvPr>
        <p:cNvGrpSpPr/>
        <p:nvPr/>
      </p:nvGrpSpPr>
      <p:grpSpPr>
        <a:xfrm>
          <a:off x="0" y="0"/>
          <a:ext cx="0" cy="0"/>
          <a:chOff x="0" y="0"/>
          <a:chExt cx="0" cy="0"/>
        </a:xfrm>
      </p:grpSpPr>
      <p:pic>
        <p:nvPicPr>
          <p:cNvPr id="9" name="Picture 8" descr="A blue letter on a black background&#10;&#10;Description automatically generated">
            <a:extLst>
              <a:ext uri="{FF2B5EF4-FFF2-40B4-BE49-F238E27FC236}">
                <a16:creationId xmlns:a16="http://schemas.microsoft.com/office/drawing/2014/main" id="{E791A954-BEA5-A6B4-DF51-1D91DFDEB912}"/>
              </a:ext>
            </a:extLst>
          </p:cNvPr>
          <p:cNvPicPr>
            <a:picLocks noChangeAspect="1"/>
          </p:cNvPicPr>
          <p:nvPr/>
        </p:nvPicPr>
        <p:blipFill>
          <a:blip r:embed="rId2"/>
          <a:stretch>
            <a:fillRect/>
          </a:stretch>
        </p:blipFill>
        <p:spPr>
          <a:xfrm>
            <a:off x="10774141" y="417324"/>
            <a:ext cx="975769" cy="463210"/>
          </a:xfrm>
          <a:prstGeom prst="rect">
            <a:avLst/>
          </a:prstGeom>
        </p:spPr>
      </p:pic>
      <p:sp>
        <p:nvSpPr>
          <p:cNvPr id="3" name="Rectangle 2">
            <a:extLst>
              <a:ext uri="{FF2B5EF4-FFF2-40B4-BE49-F238E27FC236}">
                <a16:creationId xmlns:a16="http://schemas.microsoft.com/office/drawing/2014/main" id="{7182CA06-9039-ACFE-81FD-7C1B62B1B79F}"/>
              </a:ext>
            </a:extLst>
          </p:cNvPr>
          <p:cNvSpPr/>
          <p:nvPr/>
        </p:nvSpPr>
        <p:spPr>
          <a:xfrm>
            <a:off x="672879" y="1807779"/>
            <a:ext cx="9601200" cy="4183118"/>
          </a:xfrm>
          <a:prstGeom prst="rect">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AB9852A-1C93-2BB7-72EE-85C42BA0D18A}"/>
              </a:ext>
            </a:extLst>
          </p:cNvPr>
          <p:cNvSpPr/>
          <p:nvPr/>
        </p:nvSpPr>
        <p:spPr>
          <a:xfrm>
            <a:off x="3132300" y="-1"/>
            <a:ext cx="2070321" cy="1421439"/>
          </a:xfrm>
          <a:prstGeom prst="rect">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A4C7006-CCEF-F408-2D6A-A655EC710583}"/>
              </a:ext>
            </a:extLst>
          </p:cNvPr>
          <p:cNvSpPr/>
          <p:nvPr/>
        </p:nvSpPr>
        <p:spPr>
          <a:xfrm>
            <a:off x="2323004" y="6377238"/>
            <a:ext cx="2070321" cy="480762"/>
          </a:xfrm>
          <a:prstGeom prst="rect">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EF06DB-408A-C5EA-566A-988EB78F8EC1}"/>
              </a:ext>
            </a:extLst>
          </p:cNvPr>
          <p:cNvSpPr/>
          <p:nvPr/>
        </p:nvSpPr>
        <p:spPr>
          <a:xfrm>
            <a:off x="5167379" y="5752386"/>
            <a:ext cx="876071" cy="876071"/>
          </a:xfrm>
          <a:prstGeom prst="rect">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2A4FBA-62D1-7B02-18CE-1FD361B3D56F}"/>
              </a:ext>
            </a:extLst>
          </p:cNvPr>
          <p:cNvSpPr/>
          <p:nvPr/>
        </p:nvSpPr>
        <p:spPr>
          <a:xfrm>
            <a:off x="1914280" y="687503"/>
            <a:ext cx="781476" cy="781476"/>
          </a:xfrm>
          <a:prstGeom prst="rect">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CACF06-C37A-B5B8-B361-028C74CA1A54}"/>
              </a:ext>
            </a:extLst>
          </p:cNvPr>
          <p:cNvSpPr/>
          <p:nvPr/>
        </p:nvSpPr>
        <p:spPr>
          <a:xfrm>
            <a:off x="192116" y="6200294"/>
            <a:ext cx="480763" cy="480763"/>
          </a:xfrm>
          <a:prstGeom prst="rect">
            <a:avLst/>
          </a:prstGeom>
          <a:solidFill>
            <a:srgbClr val="0092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461E92-FDA6-2A67-79D6-865CFB3BAB89}"/>
              </a:ext>
            </a:extLst>
          </p:cNvPr>
          <p:cNvSpPr txBox="1">
            <a:spLocks/>
          </p:cNvSpPr>
          <p:nvPr/>
        </p:nvSpPr>
        <p:spPr>
          <a:xfrm>
            <a:off x="974371" y="3476450"/>
            <a:ext cx="8722079" cy="1412289"/>
          </a:xfrm>
          <a:prstGeom prst="rect">
            <a:avLst/>
          </a:prstGeom>
        </p:spPr>
        <p:txBody>
          <a:bodyPr lIns="91440" tIns="45720" rIns="91440" bIns="45720" anchor="t"/>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r>
              <a:rPr lang="en-GB">
                <a:solidFill>
                  <a:schemeClr val="bg1"/>
                </a:solidFill>
                <a:latin typeface="Poppins"/>
                <a:cs typeface="Poppins"/>
              </a:rPr>
              <a:t>Technical Solution</a:t>
            </a:r>
            <a:endParaRPr lang="en-US">
              <a:solidFill>
                <a:schemeClr val="bg1"/>
              </a:solidFill>
            </a:endParaRPr>
          </a:p>
        </p:txBody>
      </p:sp>
      <p:sp>
        <p:nvSpPr>
          <p:cNvPr id="14" name="Rectangle 13">
            <a:extLst>
              <a:ext uri="{FF2B5EF4-FFF2-40B4-BE49-F238E27FC236}">
                <a16:creationId xmlns:a16="http://schemas.microsoft.com/office/drawing/2014/main" id="{B8F85D49-8048-468A-6B9D-7772BCE0DACF}"/>
              </a:ext>
            </a:extLst>
          </p:cNvPr>
          <p:cNvSpPr/>
          <p:nvPr/>
        </p:nvSpPr>
        <p:spPr>
          <a:xfrm>
            <a:off x="763616" y="399569"/>
            <a:ext cx="480763" cy="480763"/>
          </a:xfrm>
          <a:prstGeom prst="rect">
            <a:avLst/>
          </a:prstGeom>
          <a:solidFill>
            <a:srgbClr val="0092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60985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663F6-5229-B7F1-28FC-0A023392A0AD}"/>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8DE8240-53C7-5A9D-C865-A859AF133DC7}"/>
              </a:ext>
            </a:extLst>
          </p:cNvPr>
          <p:cNvSpPr txBox="1">
            <a:spLocks/>
          </p:cNvSpPr>
          <p:nvPr/>
        </p:nvSpPr>
        <p:spPr>
          <a:xfrm>
            <a:off x="176874" y="1141814"/>
            <a:ext cx="11686061" cy="4130467"/>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999"/>
              </a:lnSpc>
              <a:spcBef>
                <a:spcPts val="0"/>
              </a:spcBef>
            </a:pPr>
            <a:endParaRPr lang="en-HK" sz="1200">
              <a:latin typeface="Aptos"/>
              <a:cs typeface="Poppins"/>
            </a:endParaRPr>
          </a:p>
          <a:p>
            <a:pPr marL="342900" indent="-342900">
              <a:lnSpc>
                <a:spcPct val="115999"/>
              </a:lnSpc>
              <a:spcBef>
                <a:spcPts val="0"/>
              </a:spcBef>
              <a:buFont typeface="Wingdings" panose="05000000000000000000" pitchFamily="2" charset="2"/>
              <a:buChar char="q"/>
            </a:pPr>
            <a:r>
              <a:rPr lang="en-HK" sz="1400" dirty="0">
                <a:latin typeface="Aptos"/>
                <a:cs typeface="Poppins"/>
              </a:rPr>
              <a:t>Streaming, can we add later? Or can it be optional?</a:t>
            </a:r>
          </a:p>
          <a:p>
            <a:pPr>
              <a:lnSpc>
                <a:spcPct val="115999"/>
              </a:lnSpc>
              <a:spcBef>
                <a:spcPts val="0"/>
              </a:spcBef>
            </a:pPr>
            <a:r>
              <a:rPr lang="en-HK" sz="1400" b="1" dirty="0">
                <a:latin typeface="Aptos"/>
                <a:cs typeface="Poppins"/>
              </a:rPr>
              <a:t>ECI</a:t>
            </a:r>
            <a:r>
              <a:rPr lang="en-HK" sz="1400" dirty="0">
                <a:latin typeface="Aptos"/>
                <a:cs typeface="Poppins"/>
              </a:rPr>
              <a:t>: Streaming data can be added later. Implementing streaming solutions (e.g., via Kafka, Event Hubs) requires always-on infrastructure, message brokers, and latency-sensitive architecture. For MVP, we are focusing on batch-based or scheduled ingestion, which is simpler to maintain and more cost-effective.</a:t>
            </a:r>
          </a:p>
          <a:p>
            <a:pPr>
              <a:lnSpc>
                <a:spcPct val="115999"/>
              </a:lnSpc>
              <a:spcBef>
                <a:spcPts val="0"/>
              </a:spcBef>
            </a:pPr>
            <a:endParaRPr lang="en-HK" sz="1400">
              <a:latin typeface="Aptos"/>
              <a:cs typeface="Poppins"/>
            </a:endParaRPr>
          </a:p>
          <a:p>
            <a:pPr marL="342900" indent="-342900">
              <a:lnSpc>
                <a:spcPct val="115999"/>
              </a:lnSpc>
              <a:spcBef>
                <a:spcPts val="0"/>
              </a:spcBef>
              <a:buFont typeface="Wingdings" panose="05000000000000000000" pitchFamily="2" charset="2"/>
              <a:buChar char="q"/>
            </a:pPr>
            <a:r>
              <a:rPr lang="en-HK" sz="1400" dirty="0">
                <a:latin typeface="Aptos"/>
                <a:cs typeface="Poppins"/>
              </a:rPr>
              <a:t>As far as I know, ECI is going to release their AI template to end user, can I know more about this and how does it related to our project?</a:t>
            </a:r>
          </a:p>
          <a:p>
            <a:pPr>
              <a:lnSpc>
                <a:spcPct val="115999"/>
              </a:lnSpc>
              <a:spcBef>
                <a:spcPts val="0"/>
              </a:spcBef>
            </a:pPr>
            <a:r>
              <a:rPr lang="en-HK" sz="1400" b="1" dirty="0">
                <a:latin typeface="Aptos"/>
                <a:cs typeface="Poppins"/>
              </a:rPr>
              <a:t>ECI</a:t>
            </a:r>
            <a:r>
              <a:rPr lang="en-HK" sz="1400" dirty="0">
                <a:latin typeface="Aptos"/>
                <a:cs typeface="Poppins"/>
              </a:rPr>
              <a:t>: Yes, ECI is currently in the R&amp;D and development stage of our AI template initiative. The internal team is actively working on building out a library of reusable agents and templates that can be applied across different client use cases.</a:t>
            </a:r>
          </a:p>
          <a:p>
            <a:pPr>
              <a:lnSpc>
                <a:spcPct val="115999"/>
              </a:lnSpc>
              <a:spcBef>
                <a:spcPts val="0"/>
              </a:spcBef>
            </a:pPr>
            <a:r>
              <a:rPr lang="en-HK" sz="1400" dirty="0">
                <a:latin typeface="Aptos"/>
                <a:cs typeface="Poppins"/>
              </a:rPr>
              <a:t>While this framework is still under development, we’ll absolutely keep you informed as it rolls out. Once it’s available, we can assess how it aligns with your use cases and potentially integrate it into your project to further streamline implementation.</a:t>
            </a:r>
            <a:endParaRPr lang="en-HK" dirty="0">
              <a:latin typeface="Aptos"/>
            </a:endParaRPr>
          </a:p>
        </p:txBody>
      </p:sp>
      <p:pic>
        <p:nvPicPr>
          <p:cNvPr id="9" name="Picture 8" descr="A blue letter on a black background&#10;&#10;Description automatically generated">
            <a:extLst>
              <a:ext uri="{FF2B5EF4-FFF2-40B4-BE49-F238E27FC236}">
                <a16:creationId xmlns:a16="http://schemas.microsoft.com/office/drawing/2014/main" id="{54FAA86F-B363-88C1-64CA-732CCB60D222}"/>
              </a:ext>
            </a:extLst>
          </p:cNvPr>
          <p:cNvPicPr>
            <a:picLocks noChangeAspect="1"/>
          </p:cNvPicPr>
          <p:nvPr/>
        </p:nvPicPr>
        <p:blipFill>
          <a:blip r:embed="rId2"/>
          <a:stretch>
            <a:fillRect/>
          </a:stretch>
        </p:blipFill>
        <p:spPr>
          <a:xfrm>
            <a:off x="672879" y="417324"/>
            <a:ext cx="975769" cy="463210"/>
          </a:xfrm>
          <a:prstGeom prst="rect">
            <a:avLst/>
          </a:prstGeom>
        </p:spPr>
      </p:pic>
      <p:sp>
        <p:nvSpPr>
          <p:cNvPr id="13" name="Text Placeholder 6">
            <a:extLst>
              <a:ext uri="{FF2B5EF4-FFF2-40B4-BE49-F238E27FC236}">
                <a16:creationId xmlns:a16="http://schemas.microsoft.com/office/drawing/2014/main" id="{FD608E2A-3C38-DD00-4514-4A97C5ECD728}"/>
              </a:ext>
            </a:extLst>
          </p:cNvPr>
          <p:cNvSpPr>
            <a:spLocks noGrp="1"/>
          </p:cNvSpPr>
          <p:nvPr/>
        </p:nvSpPr>
        <p:spPr>
          <a:xfrm>
            <a:off x="2270362" y="441668"/>
            <a:ext cx="6001633" cy="395108"/>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Font typeface="Arial" panose="020B0604020202020204" pitchFamily="34" charset="0"/>
              <a:buNone/>
              <a:defRPr sz="2000" b="1" i="0" kern="1200">
                <a:solidFill>
                  <a:srgbClr val="130F6D"/>
                </a:solidFill>
                <a:latin typeface="Proxima Nova Rg" panose="0200050603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rgbClr val="2F2F2F"/>
                </a:solidFill>
                <a:latin typeface="Proxima Nova Rg" panose="02000506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Poppins"/>
                <a:cs typeface="Poppins"/>
              </a:rPr>
              <a:t>SHK New Queries</a:t>
            </a:r>
            <a:endParaRPr lang="en-US"/>
          </a:p>
        </p:txBody>
      </p:sp>
    </p:spTree>
    <p:extLst>
      <p:ext uri="{BB962C8B-B14F-4D97-AF65-F5344CB8AC3E}">
        <p14:creationId xmlns:p14="http://schemas.microsoft.com/office/powerpoint/2010/main" val="35577295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ue letter on a black background&#10;&#10;Description automatically generated">
            <a:extLst>
              <a:ext uri="{FF2B5EF4-FFF2-40B4-BE49-F238E27FC236}">
                <a16:creationId xmlns:a16="http://schemas.microsoft.com/office/drawing/2014/main" id="{F9113607-89C7-32E5-F269-41589611627E}"/>
              </a:ext>
            </a:extLst>
          </p:cNvPr>
          <p:cNvPicPr>
            <a:picLocks noChangeAspect="1"/>
          </p:cNvPicPr>
          <p:nvPr/>
        </p:nvPicPr>
        <p:blipFill>
          <a:blip r:embed="rId2"/>
          <a:stretch>
            <a:fillRect/>
          </a:stretch>
        </p:blipFill>
        <p:spPr>
          <a:xfrm>
            <a:off x="10774141" y="417324"/>
            <a:ext cx="975769" cy="463210"/>
          </a:xfrm>
          <a:prstGeom prst="rect">
            <a:avLst/>
          </a:prstGeom>
        </p:spPr>
      </p:pic>
      <p:sp>
        <p:nvSpPr>
          <p:cNvPr id="3" name="Rectangle 2">
            <a:extLst>
              <a:ext uri="{FF2B5EF4-FFF2-40B4-BE49-F238E27FC236}">
                <a16:creationId xmlns:a16="http://schemas.microsoft.com/office/drawing/2014/main" id="{477B1B50-0AE1-766A-B60A-7253B794F23E}"/>
              </a:ext>
            </a:extLst>
          </p:cNvPr>
          <p:cNvSpPr/>
          <p:nvPr/>
        </p:nvSpPr>
        <p:spPr>
          <a:xfrm>
            <a:off x="672879" y="1807779"/>
            <a:ext cx="9601200" cy="4183118"/>
          </a:xfrm>
          <a:prstGeom prst="rect">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66523BF-7CB4-BD2D-817E-8A54AC06C812}"/>
              </a:ext>
            </a:extLst>
          </p:cNvPr>
          <p:cNvSpPr/>
          <p:nvPr/>
        </p:nvSpPr>
        <p:spPr>
          <a:xfrm>
            <a:off x="3132300" y="-1"/>
            <a:ext cx="2070321" cy="1421439"/>
          </a:xfrm>
          <a:prstGeom prst="rect">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4B596A-294D-3E01-B8E3-529897113C66}"/>
              </a:ext>
            </a:extLst>
          </p:cNvPr>
          <p:cNvSpPr/>
          <p:nvPr/>
        </p:nvSpPr>
        <p:spPr>
          <a:xfrm>
            <a:off x="2323004" y="6377238"/>
            <a:ext cx="2070321" cy="480762"/>
          </a:xfrm>
          <a:prstGeom prst="rect">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C43848E-5943-9E98-F6C2-49644BD12DD8}"/>
              </a:ext>
            </a:extLst>
          </p:cNvPr>
          <p:cNvSpPr/>
          <p:nvPr/>
        </p:nvSpPr>
        <p:spPr>
          <a:xfrm>
            <a:off x="5167379" y="5752386"/>
            <a:ext cx="876071" cy="876071"/>
          </a:xfrm>
          <a:prstGeom prst="rect">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8E814C0-761A-E860-5D58-6D4775E5D9A8}"/>
              </a:ext>
            </a:extLst>
          </p:cNvPr>
          <p:cNvSpPr/>
          <p:nvPr/>
        </p:nvSpPr>
        <p:spPr>
          <a:xfrm>
            <a:off x="1914280" y="687503"/>
            <a:ext cx="781476" cy="781476"/>
          </a:xfrm>
          <a:prstGeom prst="rect">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A6471B-8C7F-9C33-6A0B-7611FC4CFC44}"/>
              </a:ext>
            </a:extLst>
          </p:cNvPr>
          <p:cNvSpPr/>
          <p:nvPr/>
        </p:nvSpPr>
        <p:spPr>
          <a:xfrm>
            <a:off x="192116" y="6200294"/>
            <a:ext cx="480763" cy="480763"/>
          </a:xfrm>
          <a:prstGeom prst="rect">
            <a:avLst/>
          </a:prstGeom>
          <a:solidFill>
            <a:srgbClr val="0092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9BF6E4-32F3-C3EE-8943-188D3F4B5D02}"/>
              </a:ext>
            </a:extLst>
          </p:cNvPr>
          <p:cNvSpPr txBox="1">
            <a:spLocks/>
          </p:cNvSpPr>
          <p:nvPr/>
        </p:nvSpPr>
        <p:spPr>
          <a:xfrm>
            <a:off x="974371" y="3476450"/>
            <a:ext cx="8722079" cy="1412289"/>
          </a:xfrm>
          <a:prstGeom prst="rect">
            <a:avLst/>
          </a:prstGeom>
        </p:spPr>
        <p:txBody>
          <a:bodyPr/>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r>
              <a:rPr lang="en-GB">
                <a:solidFill>
                  <a:schemeClr val="bg1"/>
                </a:solidFill>
              </a:rPr>
              <a:t>Next Steps</a:t>
            </a:r>
            <a:endParaRPr lang="en-US">
              <a:solidFill>
                <a:schemeClr val="bg1"/>
              </a:solidFill>
            </a:endParaRPr>
          </a:p>
        </p:txBody>
      </p:sp>
      <p:sp>
        <p:nvSpPr>
          <p:cNvPr id="14" name="Rectangle 13">
            <a:extLst>
              <a:ext uri="{FF2B5EF4-FFF2-40B4-BE49-F238E27FC236}">
                <a16:creationId xmlns:a16="http://schemas.microsoft.com/office/drawing/2014/main" id="{3177B701-B3CB-09E1-3E9C-E07E80B2F434}"/>
              </a:ext>
            </a:extLst>
          </p:cNvPr>
          <p:cNvSpPr/>
          <p:nvPr/>
        </p:nvSpPr>
        <p:spPr>
          <a:xfrm>
            <a:off x="763616" y="399569"/>
            <a:ext cx="480763" cy="480763"/>
          </a:xfrm>
          <a:prstGeom prst="rect">
            <a:avLst/>
          </a:prstGeom>
          <a:solidFill>
            <a:srgbClr val="0092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46344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CF8D002-0181-7E45-9359-6288883148B7}"/>
              </a:ext>
            </a:extLst>
          </p:cNvPr>
          <p:cNvSpPr/>
          <p:nvPr/>
        </p:nvSpPr>
        <p:spPr>
          <a:xfrm>
            <a:off x="0" y="0"/>
            <a:ext cx="12192000" cy="68908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pic>
        <p:nvPicPr>
          <p:cNvPr id="6" name="Picture 5" descr="A black and white image of a black and white image of a black and white image of a black and white image of a black and white image of a black and white image of a black and&#10;&#10;Description automatically generated">
            <a:extLst>
              <a:ext uri="{FF2B5EF4-FFF2-40B4-BE49-F238E27FC236}">
                <a16:creationId xmlns:a16="http://schemas.microsoft.com/office/drawing/2014/main" id="{E0E5030C-9934-29B7-24D9-3D20E4D34FE9}"/>
              </a:ext>
            </a:extLst>
          </p:cNvPr>
          <p:cNvPicPr>
            <a:picLocks noChangeAspect="1"/>
          </p:cNvPicPr>
          <p:nvPr/>
        </p:nvPicPr>
        <p:blipFill>
          <a:blip r:embed="rId2"/>
          <a:stretch>
            <a:fillRect/>
          </a:stretch>
        </p:blipFill>
        <p:spPr>
          <a:xfrm rot="10800000">
            <a:off x="6653048" y="-32845"/>
            <a:ext cx="5538952" cy="6923690"/>
          </a:xfrm>
          <a:prstGeom prst="rect">
            <a:avLst/>
          </a:prstGeom>
        </p:spPr>
      </p:pic>
      <p:sp>
        <p:nvSpPr>
          <p:cNvPr id="5" name="Rectangle 4">
            <a:extLst>
              <a:ext uri="{FF2B5EF4-FFF2-40B4-BE49-F238E27FC236}">
                <a16:creationId xmlns:a16="http://schemas.microsoft.com/office/drawing/2014/main" id="{D9E2F224-BECC-6679-DED8-6C457D5B356B}"/>
              </a:ext>
            </a:extLst>
          </p:cNvPr>
          <p:cNvSpPr/>
          <p:nvPr/>
        </p:nvSpPr>
        <p:spPr>
          <a:xfrm>
            <a:off x="649845" y="2103447"/>
            <a:ext cx="962784" cy="87862"/>
          </a:xfrm>
          <a:prstGeom prst="rect">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ue letter on a black background&#10;&#10;Description automatically generated">
            <a:extLst>
              <a:ext uri="{FF2B5EF4-FFF2-40B4-BE49-F238E27FC236}">
                <a16:creationId xmlns:a16="http://schemas.microsoft.com/office/drawing/2014/main" id="{F9113607-89C7-32E5-F269-41589611627E}"/>
              </a:ext>
            </a:extLst>
          </p:cNvPr>
          <p:cNvPicPr>
            <a:picLocks noChangeAspect="1"/>
          </p:cNvPicPr>
          <p:nvPr/>
        </p:nvPicPr>
        <p:blipFill>
          <a:blip r:embed="rId3"/>
          <a:stretch>
            <a:fillRect/>
          </a:stretch>
        </p:blipFill>
        <p:spPr>
          <a:xfrm>
            <a:off x="672879" y="417324"/>
            <a:ext cx="975769" cy="463210"/>
          </a:xfrm>
          <a:prstGeom prst="rect">
            <a:avLst/>
          </a:prstGeom>
        </p:spPr>
      </p:pic>
      <p:sp>
        <p:nvSpPr>
          <p:cNvPr id="2" name="Title 1">
            <a:extLst>
              <a:ext uri="{FF2B5EF4-FFF2-40B4-BE49-F238E27FC236}">
                <a16:creationId xmlns:a16="http://schemas.microsoft.com/office/drawing/2014/main" id="{E79BF6E4-32F3-C3EE-8943-188D3F4B5D02}"/>
              </a:ext>
            </a:extLst>
          </p:cNvPr>
          <p:cNvSpPr txBox="1">
            <a:spLocks/>
          </p:cNvSpPr>
          <p:nvPr/>
        </p:nvSpPr>
        <p:spPr>
          <a:xfrm>
            <a:off x="537464" y="1481317"/>
            <a:ext cx="11309547" cy="690166"/>
          </a:xfrm>
          <a:prstGeom prst="rect">
            <a:avLst/>
          </a:prstGeom>
        </p:spPr>
        <p:txBody>
          <a:bodyPr/>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r>
              <a:rPr lang="en-US" sz="4400">
                <a:latin typeface="Poppins" panose="00000500000000000000" pitchFamily="2" charset="0"/>
                <a:cs typeface="Poppins" panose="00000500000000000000" pitchFamily="2" charset="0"/>
              </a:rPr>
              <a:t>Next Steps</a:t>
            </a:r>
          </a:p>
        </p:txBody>
      </p:sp>
      <p:sp>
        <p:nvSpPr>
          <p:cNvPr id="3" name="Content Placeholder 2">
            <a:extLst>
              <a:ext uri="{FF2B5EF4-FFF2-40B4-BE49-F238E27FC236}">
                <a16:creationId xmlns:a16="http://schemas.microsoft.com/office/drawing/2014/main" id="{A2BD5D8A-38BA-483D-93EE-A4673A9106C8}"/>
              </a:ext>
            </a:extLst>
          </p:cNvPr>
          <p:cNvSpPr txBox="1">
            <a:spLocks/>
          </p:cNvSpPr>
          <p:nvPr/>
        </p:nvSpPr>
        <p:spPr>
          <a:xfrm>
            <a:off x="685405" y="2750157"/>
            <a:ext cx="4049433" cy="1671529"/>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chemeClr val="tx1"/>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Poppins" pitchFamily="2" charset="77"/>
                <a:ea typeface="+mn-ea"/>
                <a:cs typeface="Poppins" pitchFamily="2" charset="77"/>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Poppins" pitchFamily="2" charset="77"/>
                <a:ea typeface="+mn-ea"/>
                <a:cs typeface="Poppins" pitchFamily="2" charset="77"/>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Poppins" pitchFamily="2" charset="77"/>
                <a:ea typeface="+mn-ea"/>
                <a:cs typeface="Poppins"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Wingdings" panose="05000000000000000000" pitchFamily="2" charset="2"/>
              <a:buChar char="q"/>
            </a:pPr>
            <a:r>
              <a:rPr lang="en-US" sz="2000">
                <a:latin typeface="Aptos"/>
                <a:cs typeface="Arial"/>
              </a:rPr>
              <a:t>Review &amp; Feedback</a:t>
            </a:r>
          </a:p>
          <a:p>
            <a:pPr marL="457200" indent="-457200">
              <a:buFont typeface="Wingdings" panose="05000000000000000000" pitchFamily="2" charset="2"/>
              <a:buChar char="q"/>
            </a:pPr>
            <a:r>
              <a:rPr lang="en-US" sz="2000">
                <a:latin typeface="Aptos"/>
                <a:cs typeface="Arial"/>
              </a:rPr>
              <a:t>Statement of Work</a:t>
            </a:r>
          </a:p>
          <a:p>
            <a:pPr marL="457200" indent="-457200">
              <a:buFont typeface="Wingdings" panose="05000000000000000000" pitchFamily="2" charset="2"/>
              <a:buChar char="q"/>
            </a:pPr>
            <a:r>
              <a:rPr lang="en-US" sz="2000">
                <a:latin typeface="Aptos"/>
                <a:cs typeface="Arial"/>
              </a:rPr>
              <a:t>Start Date Alignment </a:t>
            </a:r>
          </a:p>
          <a:p>
            <a:pPr marL="457200" indent="-457200">
              <a:buFont typeface="Wingdings" panose="05000000000000000000" pitchFamily="2" charset="2"/>
              <a:buChar char="q"/>
            </a:pPr>
            <a:r>
              <a:rPr lang="en-US" sz="2000">
                <a:latin typeface="Aptos"/>
                <a:cs typeface="Arial"/>
              </a:rPr>
              <a:t>Project Kick-Off &amp; Planning</a:t>
            </a:r>
            <a:endParaRPr lang="en-US" sz="2000">
              <a:latin typeface="Aptos"/>
            </a:endParaRPr>
          </a:p>
        </p:txBody>
      </p:sp>
    </p:spTree>
    <p:extLst>
      <p:ext uri="{BB962C8B-B14F-4D97-AF65-F5344CB8AC3E}">
        <p14:creationId xmlns:p14="http://schemas.microsoft.com/office/powerpoint/2010/main" val="11234921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and purple squares&#10;&#10;Description automatically generated">
            <a:extLst>
              <a:ext uri="{FF2B5EF4-FFF2-40B4-BE49-F238E27FC236}">
                <a16:creationId xmlns:a16="http://schemas.microsoft.com/office/drawing/2014/main" id="{AFE54D85-B095-A95D-6861-8C8E939FB29B}"/>
              </a:ext>
            </a:extLst>
          </p:cNvPr>
          <p:cNvPicPr>
            <a:picLocks noChangeAspect="1"/>
          </p:cNvPicPr>
          <p:nvPr/>
        </p:nvPicPr>
        <p:blipFill>
          <a:blip r:embed="rId2"/>
          <a:stretch>
            <a:fillRect/>
          </a:stretch>
        </p:blipFill>
        <p:spPr>
          <a:xfrm>
            <a:off x="7048500" y="0"/>
            <a:ext cx="5143500" cy="6858000"/>
          </a:xfrm>
          <a:prstGeom prst="rect">
            <a:avLst/>
          </a:prstGeom>
        </p:spPr>
      </p:pic>
      <p:sp>
        <p:nvSpPr>
          <p:cNvPr id="3" name="Rectangle 2">
            <a:extLst>
              <a:ext uri="{FF2B5EF4-FFF2-40B4-BE49-F238E27FC236}">
                <a16:creationId xmlns:a16="http://schemas.microsoft.com/office/drawing/2014/main" id="{06081746-65E0-5C8C-A634-81174FF36BF8}"/>
              </a:ext>
            </a:extLst>
          </p:cNvPr>
          <p:cNvSpPr/>
          <p:nvPr/>
        </p:nvSpPr>
        <p:spPr>
          <a:xfrm>
            <a:off x="0" y="0"/>
            <a:ext cx="12192000" cy="6858000"/>
          </a:xfrm>
          <a:prstGeom prst="rect">
            <a:avLst/>
          </a:prstGeom>
          <a:solidFill>
            <a:srgbClr val="0F0C25">
              <a:alpha val="87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a:p>
        </p:txBody>
      </p:sp>
      <p:sp>
        <p:nvSpPr>
          <p:cNvPr id="4" name="Subtitle 2">
            <a:extLst>
              <a:ext uri="{FF2B5EF4-FFF2-40B4-BE49-F238E27FC236}">
                <a16:creationId xmlns:a16="http://schemas.microsoft.com/office/drawing/2014/main" id="{A7E03278-4CB3-4A82-8C19-3CF09E1E9A2D}"/>
              </a:ext>
            </a:extLst>
          </p:cNvPr>
          <p:cNvSpPr txBox="1">
            <a:spLocks/>
          </p:cNvSpPr>
          <p:nvPr/>
        </p:nvSpPr>
        <p:spPr>
          <a:xfrm>
            <a:off x="3165773" y="2625848"/>
            <a:ext cx="3496277" cy="690166"/>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rgbClr val="96C038"/>
                </a:solidFill>
                <a:latin typeface="Poppins" pitchFamily="2" charset="77"/>
                <a:ea typeface="+mn-ea"/>
                <a:cs typeface="Poppins" pitchFamily="2" charset="77"/>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b="0" i="0" u="none" strike="noStrike">
                <a:solidFill>
                  <a:schemeClr val="bg1"/>
                </a:solidFill>
                <a:effectLst/>
              </a:rPr>
              <a:t>529 Fifth Avenue, 7</a:t>
            </a:r>
            <a:r>
              <a:rPr lang="en-GB" b="0" i="0" u="none" strike="noStrike" baseline="30000">
                <a:solidFill>
                  <a:schemeClr val="bg1"/>
                </a:solidFill>
                <a:effectLst/>
              </a:rPr>
              <a:t>th</a:t>
            </a:r>
            <a:r>
              <a:rPr lang="en-GB" b="0" i="0" u="none" strike="noStrike">
                <a:solidFill>
                  <a:schemeClr val="bg1"/>
                </a:solidFill>
                <a:effectLst/>
              </a:rPr>
              <a:t> floor</a:t>
            </a:r>
          </a:p>
          <a:p>
            <a:pPr algn="l"/>
            <a:r>
              <a:rPr lang="en-GB" b="0" i="0" u="none" strike="noStrike">
                <a:solidFill>
                  <a:schemeClr val="bg1"/>
                </a:solidFill>
                <a:effectLst/>
              </a:rPr>
              <a:t>New York, New York, 10017 </a:t>
            </a:r>
          </a:p>
        </p:txBody>
      </p:sp>
      <p:sp>
        <p:nvSpPr>
          <p:cNvPr id="5" name="Title 1">
            <a:extLst>
              <a:ext uri="{FF2B5EF4-FFF2-40B4-BE49-F238E27FC236}">
                <a16:creationId xmlns:a16="http://schemas.microsoft.com/office/drawing/2014/main" id="{03577D24-E4BB-9918-EA5D-B2807987DD45}"/>
              </a:ext>
            </a:extLst>
          </p:cNvPr>
          <p:cNvSpPr txBox="1">
            <a:spLocks/>
          </p:cNvSpPr>
          <p:nvPr/>
        </p:nvSpPr>
        <p:spPr>
          <a:xfrm>
            <a:off x="3165774" y="3532506"/>
            <a:ext cx="4647579" cy="536114"/>
          </a:xfrm>
          <a:prstGeom prst="rect">
            <a:avLst/>
          </a:prstGeom>
        </p:spPr>
        <p:txBody>
          <a:bodyPr/>
          <a:lstStyle>
            <a:lvl1pPr algn="l" defTabSz="914400" rtl="0" eaLnBrk="1" latinLnBrk="0" hangingPunct="1">
              <a:lnSpc>
                <a:spcPct val="90000"/>
              </a:lnSpc>
              <a:spcBef>
                <a:spcPct val="0"/>
              </a:spcBef>
              <a:buNone/>
              <a:defRPr sz="3200" b="1" i="0" kern="1200">
                <a:solidFill>
                  <a:srgbClr val="16274B"/>
                </a:solidFill>
                <a:latin typeface="Poppins" pitchFamily="2" charset="77"/>
                <a:ea typeface="+mj-ea"/>
                <a:cs typeface="Poppins" pitchFamily="2" charset="77"/>
              </a:defRPr>
            </a:lvl1pPr>
          </a:lstStyle>
          <a:p>
            <a:r>
              <a:rPr lang="en-GB">
                <a:solidFill>
                  <a:srgbClr val="FFFFFF"/>
                </a:solidFill>
                <a:latin typeface="Roboto" panose="02000000000000000000" pitchFamily="2" charset="0"/>
              </a:rPr>
              <a:t>Global Sales	</a:t>
            </a:r>
          </a:p>
        </p:txBody>
      </p:sp>
      <p:sp>
        <p:nvSpPr>
          <p:cNvPr id="6" name="Subtitle 2">
            <a:extLst>
              <a:ext uri="{FF2B5EF4-FFF2-40B4-BE49-F238E27FC236}">
                <a16:creationId xmlns:a16="http://schemas.microsoft.com/office/drawing/2014/main" id="{B668701D-3C9D-C579-4686-6813E1D570F2}"/>
              </a:ext>
            </a:extLst>
          </p:cNvPr>
          <p:cNvSpPr txBox="1">
            <a:spLocks/>
          </p:cNvSpPr>
          <p:nvPr/>
        </p:nvSpPr>
        <p:spPr>
          <a:xfrm>
            <a:off x="3165774" y="4285112"/>
            <a:ext cx="3854480" cy="1371678"/>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600" b="1" i="0" kern="1200">
                <a:solidFill>
                  <a:srgbClr val="96C038"/>
                </a:solidFill>
                <a:latin typeface="Poppins" pitchFamily="2" charset="77"/>
                <a:ea typeface="+mn-ea"/>
                <a:cs typeface="Poppins" pitchFamily="2" charset="77"/>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b="0">
                <a:solidFill>
                  <a:schemeClr val="bg1"/>
                </a:solidFill>
              </a:rPr>
              <a:t>US: +1 800 752 1382</a:t>
            </a:r>
          </a:p>
          <a:p>
            <a:r>
              <a:rPr lang="en-GB" b="0">
                <a:solidFill>
                  <a:schemeClr val="bg1"/>
                </a:solidFill>
              </a:rPr>
              <a:t>UK: +44 207 0716802</a:t>
            </a:r>
          </a:p>
          <a:p>
            <a:r>
              <a:rPr lang="en-GB" b="0">
                <a:solidFill>
                  <a:schemeClr val="bg1"/>
                </a:solidFill>
              </a:rPr>
              <a:t>Singapore: +65 66222345</a:t>
            </a:r>
          </a:p>
          <a:p>
            <a:r>
              <a:rPr lang="en-GB" b="0">
                <a:solidFill>
                  <a:schemeClr val="bg1"/>
                </a:solidFill>
              </a:rPr>
              <a:t>Hong Kong: +852 3189 0101</a:t>
            </a:r>
          </a:p>
        </p:txBody>
      </p:sp>
      <p:cxnSp>
        <p:nvCxnSpPr>
          <p:cNvPr id="7" name="Straight Connector 6">
            <a:extLst>
              <a:ext uri="{FF2B5EF4-FFF2-40B4-BE49-F238E27FC236}">
                <a16:creationId xmlns:a16="http://schemas.microsoft.com/office/drawing/2014/main" id="{CCD0D97E-C7D0-B38E-E622-DD8333D0C74F}"/>
              </a:ext>
            </a:extLst>
          </p:cNvPr>
          <p:cNvCxnSpPr/>
          <p:nvPr/>
        </p:nvCxnSpPr>
        <p:spPr>
          <a:xfrm>
            <a:off x="2457121" y="1588168"/>
            <a:ext cx="0" cy="448624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descr="A black letter f in a white circle&#10;&#10;Description automatically generated">
            <a:hlinkClick r:id="rId3"/>
            <a:extLst>
              <a:ext uri="{FF2B5EF4-FFF2-40B4-BE49-F238E27FC236}">
                <a16:creationId xmlns:a16="http://schemas.microsoft.com/office/drawing/2014/main" id="{C2B6EEA3-2C09-AAC9-0A4F-5E8E627FC676}"/>
              </a:ext>
            </a:extLst>
          </p:cNvPr>
          <p:cNvPicPr>
            <a:picLocks noChangeAspect="1"/>
          </p:cNvPicPr>
          <p:nvPr/>
        </p:nvPicPr>
        <p:blipFill>
          <a:blip r:embed="rId4"/>
          <a:stretch>
            <a:fillRect/>
          </a:stretch>
        </p:blipFill>
        <p:spPr>
          <a:xfrm>
            <a:off x="764680" y="1603336"/>
            <a:ext cx="999951" cy="999951"/>
          </a:xfrm>
          <a:prstGeom prst="rect">
            <a:avLst/>
          </a:prstGeom>
        </p:spPr>
      </p:pic>
      <p:pic>
        <p:nvPicPr>
          <p:cNvPr id="9" name="Picture 8" descr="A black and white circle with letters in it&#10;&#10;Description automatically generated">
            <a:hlinkClick r:id="rId5"/>
            <a:extLst>
              <a:ext uri="{FF2B5EF4-FFF2-40B4-BE49-F238E27FC236}">
                <a16:creationId xmlns:a16="http://schemas.microsoft.com/office/drawing/2014/main" id="{935F2ABE-CD08-4A61-9DE5-F4157F3F8D13}"/>
              </a:ext>
            </a:extLst>
          </p:cNvPr>
          <p:cNvPicPr>
            <a:picLocks noChangeAspect="1"/>
          </p:cNvPicPr>
          <p:nvPr/>
        </p:nvPicPr>
        <p:blipFill>
          <a:blip r:embed="rId6"/>
          <a:stretch>
            <a:fillRect/>
          </a:stretch>
        </p:blipFill>
        <p:spPr>
          <a:xfrm>
            <a:off x="764680" y="4739926"/>
            <a:ext cx="999951" cy="999951"/>
          </a:xfrm>
          <a:prstGeom prst="rect">
            <a:avLst/>
          </a:prstGeom>
        </p:spPr>
      </p:pic>
      <p:pic>
        <p:nvPicPr>
          <p:cNvPr id="10" name="Picture 9" descr="A black bird in a circle&#10;&#10;Description automatically generated">
            <a:hlinkClick r:id="rId7"/>
            <a:extLst>
              <a:ext uri="{FF2B5EF4-FFF2-40B4-BE49-F238E27FC236}">
                <a16:creationId xmlns:a16="http://schemas.microsoft.com/office/drawing/2014/main" id="{2D3C0809-46E1-1065-64A6-3B457995D872}"/>
              </a:ext>
            </a:extLst>
          </p:cNvPr>
          <p:cNvPicPr>
            <a:picLocks noChangeAspect="1"/>
          </p:cNvPicPr>
          <p:nvPr/>
        </p:nvPicPr>
        <p:blipFill>
          <a:blip r:embed="rId8"/>
          <a:stretch>
            <a:fillRect/>
          </a:stretch>
        </p:blipFill>
        <p:spPr>
          <a:xfrm>
            <a:off x="764680" y="3171631"/>
            <a:ext cx="999951" cy="999951"/>
          </a:xfrm>
          <a:prstGeom prst="rect">
            <a:avLst/>
          </a:prstGeom>
        </p:spPr>
      </p:pic>
      <p:sp>
        <p:nvSpPr>
          <p:cNvPr id="11" name="Title 1">
            <a:extLst>
              <a:ext uri="{FF2B5EF4-FFF2-40B4-BE49-F238E27FC236}">
                <a16:creationId xmlns:a16="http://schemas.microsoft.com/office/drawing/2014/main" id="{457876FC-16C6-EFA7-2411-5808486B5F39}"/>
              </a:ext>
            </a:extLst>
          </p:cNvPr>
          <p:cNvSpPr txBox="1">
            <a:spLocks/>
          </p:cNvSpPr>
          <p:nvPr/>
        </p:nvSpPr>
        <p:spPr>
          <a:xfrm>
            <a:off x="3165774" y="1873242"/>
            <a:ext cx="4647579" cy="536114"/>
          </a:xfrm>
          <a:prstGeom prst="rect">
            <a:avLst/>
          </a:prstGeom>
        </p:spPr>
        <p:txBody>
          <a:bodyPr/>
          <a:lstStyle>
            <a:lvl1pPr algn="l" defTabSz="914400" rtl="0" eaLnBrk="1" latinLnBrk="0" hangingPunct="1">
              <a:lnSpc>
                <a:spcPct val="90000"/>
              </a:lnSpc>
              <a:spcBef>
                <a:spcPct val="0"/>
              </a:spcBef>
              <a:buNone/>
              <a:defRPr sz="3200" b="1" i="0" kern="1200">
                <a:solidFill>
                  <a:srgbClr val="16274B"/>
                </a:solidFill>
                <a:latin typeface="Poppins" pitchFamily="2" charset="77"/>
                <a:ea typeface="+mj-ea"/>
                <a:cs typeface="Poppins" pitchFamily="2" charset="77"/>
              </a:defRPr>
            </a:lvl1pPr>
          </a:lstStyle>
          <a:p>
            <a:r>
              <a:rPr lang="en-GB">
                <a:solidFill>
                  <a:srgbClr val="FFFFFF"/>
                </a:solidFill>
                <a:latin typeface="Roboto" panose="02000000000000000000" pitchFamily="2" charset="0"/>
              </a:rPr>
              <a:t>Corporate Headquarters</a:t>
            </a:r>
          </a:p>
        </p:txBody>
      </p:sp>
      <p:pic>
        <p:nvPicPr>
          <p:cNvPr id="12" name="Picture 11" descr="A white letter on a black background&#10;&#10;Description automatically generated">
            <a:extLst>
              <a:ext uri="{FF2B5EF4-FFF2-40B4-BE49-F238E27FC236}">
                <a16:creationId xmlns:a16="http://schemas.microsoft.com/office/drawing/2014/main" id="{9E138D42-F100-0BA9-4AE9-4E287CDEF6B1}"/>
              </a:ext>
            </a:extLst>
          </p:cNvPr>
          <p:cNvPicPr>
            <a:picLocks noChangeAspect="1"/>
          </p:cNvPicPr>
          <p:nvPr/>
        </p:nvPicPr>
        <p:blipFill>
          <a:blip r:embed="rId9"/>
          <a:stretch>
            <a:fillRect/>
          </a:stretch>
        </p:blipFill>
        <p:spPr>
          <a:xfrm>
            <a:off x="10681798" y="438619"/>
            <a:ext cx="1315129" cy="695237"/>
          </a:xfrm>
          <a:prstGeom prst="rect">
            <a:avLst/>
          </a:prstGeom>
        </p:spPr>
      </p:pic>
    </p:spTree>
    <p:extLst>
      <p:ext uri="{BB962C8B-B14F-4D97-AF65-F5344CB8AC3E}">
        <p14:creationId xmlns:p14="http://schemas.microsoft.com/office/powerpoint/2010/main" val="1539214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B8A1B-4B1B-E105-B2A0-CF878DD89E71}"/>
            </a:ext>
          </a:extLst>
        </p:cNvPr>
        <p:cNvGrpSpPr/>
        <p:nvPr/>
      </p:nvGrpSpPr>
      <p:grpSpPr>
        <a:xfrm>
          <a:off x="0" y="0"/>
          <a:ext cx="0" cy="0"/>
          <a:chOff x="0" y="0"/>
          <a:chExt cx="0" cy="0"/>
        </a:xfrm>
      </p:grpSpPr>
      <p:pic>
        <p:nvPicPr>
          <p:cNvPr id="9" name="Picture 8" descr="A blue letter on a black background&#10;&#10;Description automatically generated">
            <a:extLst>
              <a:ext uri="{FF2B5EF4-FFF2-40B4-BE49-F238E27FC236}">
                <a16:creationId xmlns:a16="http://schemas.microsoft.com/office/drawing/2014/main" id="{5E79AED0-3DE7-DE09-6CB9-A12BE5296B8C}"/>
              </a:ext>
            </a:extLst>
          </p:cNvPr>
          <p:cNvPicPr>
            <a:picLocks noChangeAspect="1"/>
          </p:cNvPicPr>
          <p:nvPr/>
        </p:nvPicPr>
        <p:blipFill>
          <a:blip r:embed="rId2"/>
          <a:stretch>
            <a:fillRect/>
          </a:stretch>
        </p:blipFill>
        <p:spPr>
          <a:xfrm>
            <a:off x="10774141" y="417324"/>
            <a:ext cx="975769" cy="463210"/>
          </a:xfrm>
          <a:prstGeom prst="rect">
            <a:avLst/>
          </a:prstGeom>
        </p:spPr>
      </p:pic>
      <p:sp>
        <p:nvSpPr>
          <p:cNvPr id="6" name="Rectangle 5">
            <a:extLst>
              <a:ext uri="{FF2B5EF4-FFF2-40B4-BE49-F238E27FC236}">
                <a16:creationId xmlns:a16="http://schemas.microsoft.com/office/drawing/2014/main" id="{1475648F-A9CF-9F9C-0B13-4E3E71407CAC}"/>
              </a:ext>
            </a:extLst>
          </p:cNvPr>
          <p:cNvSpPr/>
          <p:nvPr/>
        </p:nvSpPr>
        <p:spPr>
          <a:xfrm>
            <a:off x="3132300" y="-1"/>
            <a:ext cx="2070321" cy="1421439"/>
          </a:xfrm>
          <a:prstGeom prst="rect">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3F06F90-DF88-0132-5E09-F850D402A137}"/>
              </a:ext>
            </a:extLst>
          </p:cNvPr>
          <p:cNvSpPr/>
          <p:nvPr/>
        </p:nvSpPr>
        <p:spPr>
          <a:xfrm>
            <a:off x="2323004" y="6377238"/>
            <a:ext cx="2070321" cy="480762"/>
          </a:xfrm>
          <a:prstGeom prst="rect">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8B74BB-B945-6EC8-B0A5-DEF6F249717E}"/>
              </a:ext>
            </a:extLst>
          </p:cNvPr>
          <p:cNvSpPr/>
          <p:nvPr/>
        </p:nvSpPr>
        <p:spPr>
          <a:xfrm>
            <a:off x="8208299" y="5635424"/>
            <a:ext cx="876071" cy="876071"/>
          </a:xfrm>
          <a:prstGeom prst="rect">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FE63ED5-B853-3B20-AD70-EEB2C6E26B1F}"/>
              </a:ext>
            </a:extLst>
          </p:cNvPr>
          <p:cNvSpPr/>
          <p:nvPr/>
        </p:nvSpPr>
        <p:spPr>
          <a:xfrm>
            <a:off x="1914280" y="687503"/>
            <a:ext cx="781476" cy="781476"/>
          </a:xfrm>
          <a:prstGeom prst="rect">
            <a:avLst/>
          </a:prstGeom>
          <a:solidFill>
            <a:srgbClr val="96C03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F6CED3D-55B6-8078-1B68-93707EDD7E08}"/>
              </a:ext>
            </a:extLst>
          </p:cNvPr>
          <p:cNvSpPr/>
          <p:nvPr/>
        </p:nvSpPr>
        <p:spPr>
          <a:xfrm>
            <a:off x="3233036" y="6083332"/>
            <a:ext cx="480763" cy="480763"/>
          </a:xfrm>
          <a:prstGeom prst="rect">
            <a:avLst/>
          </a:prstGeom>
          <a:solidFill>
            <a:srgbClr val="0092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1A9F92-DA58-7D0C-8155-AB8DDC7B1DD3}"/>
              </a:ext>
            </a:extLst>
          </p:cNvPr>
          <p:cNvSpPr txBox="1">
            <a:spLocks/>
          </p:cNvSpPr>
          <p:nvPr/>
        </p:nvSpPr>
        <p:spPr>
          <a:xfrm>
            <a:off x="974371" y="3163300"/>
            <a:ext cx="8722079" cy="1412289"/>
          </a:xfrm>
          <a:prstGeom prst="rect">
            <a:avLst/>
          </a:prstGeom>
        </p:spPr>
        <p:txBody>
          <a:bodyPr/>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r>
              <a:rPr lang="en-GB">
                <a:solidFill>
                  <a:schemeClr val="bg1"/>
                </a:solidFill>
              </a:rPr>
              <a:t>Architecture Diagram</a:t>
            </a:r>
            <a:endParaRPr lang="en-US">
              <a:solidFill>
                <a:schemeClr val="bg1"/>
              </a:solidFill>
            </a:endParaRPr>
          </a:p>
        </p:txBody>
      </p:sp>
      <p:sp>
        <p:nvSpPr>
          <p:cNvPr id="14" name="Rectangle 13">
            <a:extLst>
              <a:ext uri="{FF2B5EF4-FFF2-40B4-BE49-F238E27FC236}">
                <a16:creationId xmlns:a16="http://schemas.microsoft.com/office/drawing/2014/main" id="{90A5FFEE-90DB-D902-CE27-0A77D306BF58}"/>
              </a:ext>
            </a:extLst>
          </p:cNvPr>
          <p:cNvSpPr/>
          <p:nvPr/>
        </p:nvSpPr>
        <p:spPr>
          <a:xfrm>
            <a:off x="763616" y="399569"/>
            <a:ext cx="480763" cy="480763"/>
          </a:xfrm>
          <a:prstGeom prst="rect">
            <a:avLst/>
          </a:prstGeom>
          <a:solidFill>
            <a:srgbClr val="00929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CDA1D42-17A3-87ED-7B91-1BA0D7B17B6D}"/>
              </a:ext>
            </a:extLst>
          </p:cNvPr>
          <p:cNvSpPr/>
          <p:nvPr/>
        </p:nvSpPr>
        <p:spPr>
          <a:xfrm>
            <a:off x="3446966" y="997463"/>
            <a:ext cx="5486400" cy="5486400"/>
          </a:xfrm>
          <a:prstGeom prst="ellipse">
            <a:avLst/>
          </a:prstGeom>
          <a:solidFill>
            <a:srgbClr val="162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5BD3F50-3061-D373-F768-F32B276D0B5E}"/>
              </a:ext>
            </a:extLst>
          </p:cNvPr>
          <p:cNvSpPr txBox="1">
            <a:spLocks/>
          </p:cNvSpPr>
          <p:nvPr/>
        </p:nvSpPr>
        <p:spPr>
          <a:xfrm>
            <a:off x="4149903" y="3081246"/>
            <a:ext cx="4148817" cy="1318834"/>
          </a:xfrm>
          <a:prstGeom prst="rect">
            <a:avLst/>
          </a:prstGeom>
        </p:spPr>
        <p:txBody>
          <a:bodyPr lIns="91440" tIns="45720" rIns="91440" bIns="45720" anchor="t"/>
          <a:lstStyle>
            <a:lvl1pPr algn="l" defTabSz="914400" rtl="0" eaLnBrk="1" latinLnBrk="0" hangingPunct="1">
              <a:lnSpc>
                <a:spcPct val="90000"/>
              </a:lnSpc>
              <a:spcBef>
                <a:spcPct val="0"/>
              </a:spcBef>
              <a:buNone/>
              <a:defRPr sz="4800" b="1" i="0" kern="1200">
                <a:solidFill>
                  <a:srgbClr val="16274B"/>
                </a:solidFill>
                <a:latin typeface="Poppins" pitchFamily="2" charset="77"/>
                <a:ea typeface="+mj-ea"/>
                <a:cs typeface="Poppins" pitchFamily="2" charset="77"/>
              </a:defRPr>
            </a:lvl1pPr>
          </a:lstStyle>
          <a:p>
            <a:pPr algn="ctr"/>
            <a:r>
              <a:rPr lang="en-US">
                <a:solidFill>
                  <a:schemeClr val="bg1"/>
                </a:solidFill>
              </a:rPr>
              <a:t>Architecture Diagram</a:t>
            </a:r>
          </a:p>
        </p:txBody>
      </p:sp>
    </p:spTree>
    <p:extLst>
      <p:ext uri="{BB962C8B-B14F-4D97-AF65-F5344CB8AC3E}">
        <p14:creationId xmlns:p14="http://schemas.microsoft.com/office/powerpoint/2010/main" val="33608159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80422637660A43AE03DEE82ADD02AA" ma:contentTypeVersion="14" ma:contentTypeDescription="Create a new document." ma:contentTypeScope="" ma:versionID="9d6eb39e0848ea208ff81ee44b238a30">
  <xsd:schema xmlns:xsd="http://www.w3.org/2001/XMLSchema" xmlns:xs="http://www.w3.org/2001/XMLSchema" xmlns:p="http://schemas.microsoft.com/office/2006/metadata/properties" xmlns:ns2="a5a3d751-a609-425f-8dad-efd7a5f374c1" xmlns:ns3="a72b6e88-bb0c-4e99-84b9-336fb968a46d" xmlns:ns4="acd19aa9-be0c-42ca-8d51-d6ffad4fb565" targetNamespace="http://schemas.microsoft.com/office/2006/metadata/properties" ma:root="true" ma:fieldsID="46190e52a73721e2bdfec69e851a703e" ns2:_="" ns3:_="" ns4:_="">
    <xsd:import namespace="a5a3d751-a609-425f-8dad-efd7a5f374c1"/>
    <xsd:import namespace="a72b6e88-bb0c-4e99-84b9-336fb968a46d"/>
    <xsd:import namespace="acd19aa9-be0c-42ca-8d51-d6ffad4fb56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3:SharedWithUsers" minOccurs="0"/>
                <xsd:element ref="ns3:SharedWithDetails" minOccurs="0"/>
                <xsd:element ref="ns2:lcf76f155ced4ddcb4097134ff3c332f" minOccurs="0"/>
                <xsd:element ref="ns4:TaxCatchAll"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a3d751-a609-425f-8dad-efd7a5f374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df52c879-ee73-4b35-9574-abd2c30f962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72b6e88-bb0c-4e99-84b9-336fb968a46d"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cd19aa9-be0c-42ca-8d51-d6ffad4fb565"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1b0c7191-4fa3-4eac-b155-ad544597c40f}" ma:internalName="TaxCatchAll" ma:showField="CatchAllData" ma:web="a72b6e88-bb0c-4e99-84b9-336fb968a46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acd19aa9-be0c-42ca-8d51-d6ffad4fb565" xsi:nil="true"/>
    <SharedWithUsers xmlns="a72b6e88-bb0c-4e99-84b9-336fb968a46d">
      <UserInfo>
        <DisplayName/>
        <AccountId xsi:nil="true"/>
        <AccountType/>
      </UserInfo>
    </SharedWithUsers>
    <lcf76f155ced4ddcb4097134ff3c332f xmlns="a5a3d751-a609-425f-8dad-efd7a5f374c1">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A015D0-6E91-4BFE-9F6F-FE36B9CB3F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5a3d751-a609-425f-8dad-efd7a5f374c1"/>
    <ds:schemaRef ds:uri="a72b6e88-bb0c-4e99-84b9-336fb968a46d"/>
    <ds:schemaRef ds:uri="acd19aa9-be0c-42ca-8d51-d6ffad4fb56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78F6B5-2942-4F69-A38D-EAD99C090110}">
  <ds:schemaRefs>
    <ds:schemaRef ds:uri="a5a3d751-a609-425f-8dad-efd7a5f374c1"/>
    <ds:schemaRef ds:uri="a72b6e88-bb0c-4e99-84b9-336fb968a46d"/>
    <ds:schemaRef ds:uri="acd19aa9-be0c-42ca-8d51-d6ffad4fb56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E209435-5292-428D-BCFB-5B4E3DD351F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83</Slides>
  <Notes>3</Notes>
  <HiddenSlides>0</HiddenSlide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Infrastructure Components</vt:lpstr>
      <vt:lpstr>Infrastructure Components</vt:lpstr>
      <vt:lpstr>Infrastructure Components</vt:lpstr>
      <vt:lpstr>Infrastructure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 Graham</dc:creator>
  <cp:revision>55</cp:revision>
  <dcterms:created xsi:type="dcterms:W3CDTF">2023-03-08T13:04:34Z</dcterms:created>
  <dcterms:modified xsi:type="dcterms:W3CDTF">2026-02-10T12:41:55Z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lpwstr>377000.000000000</vt:lpwstr>
  </property>
  <property fmtid="{D5CDD505-2E9C-101B-9397-08002B2CF9AE}" pid="3" name="ContentTypeId">
    <vt:lpwstr>0x010100CE80422637660A43AE03DEE82ADD02AA</vt:lpwstr>
  </property>
  <property fmtid="{D5CDD505-2E9C-101B-9397-08002B2CF9AE}" pid="4" name="ComplianceAssetId">
    <vt:lpwstr/>
  </property>
  <property fmtid="{D5CDD505-2E9C-101B-9397-08002B2CF9AE}" pid="5" name="_ExtendedDescription">
    <vt:lpwstr/>
  </property>
  <property fmtid="{D5CDD505-2E9C-101B-9397-08002B2CF9AE}" pid="6" name="_activity">
    <vt:lpwstr>{"FileActivityType":"9","FileActivityTimeStamp":"2024-09-30T18:34:16.457Z","FileActivityUsersOnPage":[{"DisplayName":"Falasca, Jen","Id":"jfalasca@eci.com"},{"DisplayName":"Rouhana, Charbel","Id":"crouhana@eci.com"}],"FileActivityNavigationId":null}</vt:lpwstr>
  </property>
  <property fmtid="{D5CDD505-2E9C-101B-9397-08002B2CF9AE}" pid="7" name="TriggerFlowInfo">
    <vt:lpwstr/>
  </property>
  <property fmtid="{D5CDD505-2E9C-101B-9397-08002B2CF9AE}" pid="8" name="MediaServiceImageTags">
    <vt:lpwstr/>
  </property>
</Properties>
</file>